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x="18288000" cy="10287000"/>
  <p:notesSz cx="6858000" cy="9144000"/>
  <p:embeddedFontLst>
    <p:embeddedFont>
      <p:font typeface="Neue Montreal Bold" charset="1" panose="00000400000000000000"/>
      <p:regular r:id="rId75"/>
    </p:embeddedFont>
    <p:embeddedFont>
      <p:font typeface="Neue Montreal Medium" charset="1" panose="00000400000000000000"/>
      <p:regular r:id="rId76"/>
    </p:embeddedFont>
    <p:embeddedFont>
      <p:font typeface="Neue Montreal" charset="1" panose="00000400000000000000"/>
      <p:regular r:id="rId77"/>
    </p:embeddedFont>
    <p:embeddedFont>
      <p:font typeface="Neue Montreal Italics" charset="1" panose="00000400000000000000"/>
      <p:regular r:id="rId78"/>
    </p:embeddedFont>
    <p:embeddedFont>
      <p:font typeface="Neue Montreal Bold Italics" charset="1" panose="00000400000000000000"/>
      <p:regular r:id="rId79"/>
    </p:embeddedFont>
    <p:embeddedFont>
      <p:font typeface="Poppins" charset="1" panose="00000500000000000000"/>
      <p:regular r:id="rId80"/>
    </p:embeddedFont>
    <p:embeddedFont>
      <p:font typeface="Poppins Bold" charset="1" panose="00000800000000000000"/>
      <p:regular r:id="rId81"/>
    </p:embeddedFont>
    <p:embeddedFont>
      <p:font typeface="Times New Roman Bold" charset="1" panose="02020803070505020304"/>
      <p:regular r:id="rId82"/>
    </p:embeddedFont>
    <p:embeddedFont>
      <p:font typeface="Times New Roman" charset="1" panose="02020603050405020304"/>
      <p:regular r:id="rId8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45.png" Type="http://schemas.openxmlformats.org/officeDocument/2006/relationships/image"/><Relationship Id="rId9"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7.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7.png" Type="http://schemas.openxmlformats.org/officeDocument/2006/relationships/image"/><Relationship Id="rId9"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16.png" Type="http://schemas.openxmlformats.org/officeDocument/2006/relationships/image"/><Relationship Id="rId9" Target="../media/image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 Id="rId9" Target="../media/image1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1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56.png" Type="http://schemas.openxmlformats.org/officeDocument/2006/relationships/image"/><Relationship Id="rId9" Target="../embeddings/oleObject1.bin" Type="http://schemas.openxmlformats.org/officeDocument/2006/relationships/oleObjec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7.png" Type="http://schemas.openxmlformats.org/officeDocument/2006/relationships/image"/><Relationship Id="rId9" Target="../media/image1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57.png" Type="http://schemas.openxmlformats.org/officeDocument/2006/relationships/image"/><Relationship Id="rId8" Target="../embeddings/oleObject2.bin" Type="http://schemas.openxmlformats.org/officeDocument/2006/relationships/oleObjec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5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5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6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8.pn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63.png" Type="http://schemas.openxmlformats.org/officeDocument/2006/relationships/image"/><Relationship Id="rId9" Target="../media/image6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7.png" Type="http://schemas.openxmlformats.org/officeDocument/2006/relationships/image"/><Relationship Id="rId9" Target="../media/image1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69.png" Type="http://schemas.openxmlformats.org/officeDocument/2006/relationships/image"/><Relationship Id="rId7" Target="../media/image70.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71.png" Type="http://schemas.openxmlformats.org/officeDocument/2006/relationships/image"/><Relationship Id="rId9" Target="../embeddings/oleObject3.bin" Type="http://schemas.openxmlformats.org/officeDocument/2006/relationships/oleObjec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6.png" Type="http://schemas.openxmlformats.org/officeDocument/2006/relationships/image"/><Relationship Id="rId9" Target="../media/image2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72.png" Type="http://schemas.openxmlformats.org/officeDocument/2006/relationships/image"/><Relationship Id="rId7" Target="../embeddings/oleObject4.bin" Type="http://schemas.openxmlformats.org/officeDocument/2006/relationships/oleObjec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73.png" Type="http://schemas.openxmlformats.org/officeDocument/2006/relationships/image"/><Relationship Id="rId7" Target="../embeddings/oleObject5.bin" Type="http://schemas.openxmlformats.org/officeDocument/2006/relationships/oleObjec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7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75.png" Type="http://schemas.openxmlformats.org/officeDocument/2006/relationships/image"/><Relationship Id="rId5" Target="../media/image76.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75.png" Type="http://schemas.openxmlformats.org/officeDocument/2006/relationships/image"/><Relationship Id="rId5" Target="../media/image76.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77.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78.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7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1.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80.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82.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84.png" Type="http://schemas.openxmlformats.org/officeDocument/2006/relationships/image"/><Relationship Id="rId9" Target="../media/image85.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13" Target="../media/image21.png" Type="http://schemas.openxmlformats.org/officeDocument/2006/relationships/image"/><Relationship Id="rId14" Target="../media/image2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6.png" Type="http://schemas.openxmlformats.org/officeDocument/2006/relationships/image"/><Relationship Id="rId5" Target="../media/image87.jpeg" Type="http://schemas.openxmlformats.org/officeDocument/2006/relationships/image"/><Relationship Id="rId6" Target="../media/image88.jpe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5.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3.jpeg" Type="http://schemas.openxmlformats.org/officeDocument/2006/relationships/image"/><Relationship Id="rId11" Target="../media/image5.png" Type="http://schemas.openxmlformats.org/officeDocument/2006/relationships/image"/><Relationship Id="rId12" Target="../media/image6.svg" Type="http://schemas.openxmlformats.org/officeDocument/2006/relationships/image"/><Relationship Id="rId13" Target="../media/image94.png" Type="http://schemas.openxmlformats.org/officeDocument/2006/relationships/image"/><Relationship Id="rId14" Target="../media/image9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9.png" Type="http://schemas.openxmlformats.org/officeDocument/2006/relationships/image"/><Relationship Id="rId5" Target="../media/image90.svg" Type="http://schemas.openxmlformats.org/officeDocument/2006/relationships/image"/><Relationship Id="rId6" Target="../media/image75.png" Type="http://schemas.openxmlformats.org/officeDocument/2006/relationships/image"/><Relationship Id="rId7" Target="../media/image76.svg" Type="http://schemas.openxmlformats.org/officeDocument/2006/relationships/image"/><Relationship Id="rId8" Target="../media/image91.png" Type="http://schemas.openxmlformats.org/officeDocument/2006/relationships/image"/><Relationship Id="rId9" Target="../media/image92.jpe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96.pn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2.jpeg" Type="http://schemas.openxmlformats.org/officeDocument/2006/relationships/image"/><Relationship Id="rId11" Target="../media/image103.png" Type="http://schemas.openxmlformats.org/officeDocument/2006/relationships/image"/><Relationship Id="rId12" Target="../media/image104.svg" Type="http://schemas.openxmlformats.org/officeDocument/2006/relationships/image"/><Relationship Id="rId13" Target="../media/image105.png" Type="http://schemas.openxmlformats.org/officeDocument/2006/relationships/image"/><Relationship Id="rId14" Target="../media/image10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7.png" Type="http://schemas.openxmlformats.org/officeDocument/2006/relationships/image"/><Relationship Id="rId5" Target="../media/image98.svg" Type="http://schemas.openxmlformats.org/officeDocument/2006/relationships/image"/><Relationship Id="rId6" Target="../media/image99.png" Type="http://schemas.openxmlformats.org/officeDocument/2006/relationships/image"/><Relationship Id="rId7" Target="../media/image100.svg" Type="http://schemas.openxmlformats.org/officeDocument/2006/relationships/image"/><Relationship Id="rId8" Target="../media/image86.png" Type="http://schemas.openxmlformats.org/officeDocument/2006/relationships/image"/><Relationship Id="rId9" Target="../media/image101.jpe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1.jpeg" Type="http://schemas.openxmlformats.org/officeDocument/2006/relationships/image"/><Relationship Id="rId11" Target="../media/image112.jpeg" Type="http://schemas.openxmlformats.org/officeDocument/2006/relationships/image"/><Relationship Id="rId12" Target="../media/image113.png" Type="http://schemas.openxmlformats.org/officeDocument/2006/relationships/image"/><Relationship Id="rId13" Target="../media/image114.svg" Type="http://schemas.openxmlformats.org/officeDocument/2006/relationships/image"/><Relationship Id="rId14" Target="../media/image26.png" Type="http://schemas.openxmlformats.org/officeDocument/2006/relationships/image"/><Relationship Id="rId15" Target="../media/image2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09.png" Type="http://schemas.openxmlformats.org/officeDocument/2006/relationships/image"/><Relationship Id="rId7" Target="../media/image110.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09.png" Type="http://schemas.openxmlformats.org/officeDocument/2006/relationships/image"/><Relationship Id="rId7" Target="../media/image110.svg" Type="http://schemas.openxmlformats.org/officeDocument/2006/relationships/image"/><Relationship Id="rId8" Target="../media/image115.jpeg" Type="http://schemas.openxmlformats.org/officeDocument/2006/relationships/image"/><Relationship Id="rId9" Target="../media/image12.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0.png" Type="http://schemas.openxmlformats.org/officeDocument/2006/relationships/image"/><Relationship Id="rId11" Target="../media/image121.svg" Type="http://schemas.openxmlformats.org/officeDocument/2006/relationships/image"/><Relationship Id="rId12" Target="../media/image122.png" Type="http://schemas.openxmlformats.org/officeDocument/2006/relationships/image"/><Relationship Id="rId13" Target="../media/image123.svg" Type="http://schemas.openxmlformats.org/officeDocument/2006/relationships/image"/><Relationship Id="rId14" Target="../media/image124.png" Type="http://schemas.openxmlformats.org/officeDocument/2006/relationships/image"/><Relationship Id="rId15" Target="../media/image125.svg" Type="http://schemas.openxmlformats.org/officeDocument/2006/relationships/image"/><Relationship Id="rId16" Target="../media/image126.png" Type="http://schemas.openxmlformats.org/officeDocument/2006/relationships/image"/><Relationship Id="rId17" Target="../media/image127.svg" Type="http://schemas.openxmlformats.org/officeDocument/2006/relationships/image"/><Relationship Id="rId18" Target="../media/image128.png" Type="http://schemas.openxmlformats.org/officeDocument/2006/relationships/image"/><Relationship Id="rId19" Target="../media/image12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6.png" Type="http://schemas.openxmlformats.org/officeDocument/2006/relationships/image"/><Relationship Id="rId5" Target="../media/image117.svg" Type="http://schemas.openxmlformats.org/officeDocument/2006/relationships/image"/><Relationship Id="rId6" Target="../media/image109.png" Type="http://schemas.openxmlformats.org/officeDocument/2006/relationships/image"/><Relationship Id="rId7" Target="../media/image110.svg" Type="http://schemas.openxmlformats.org/officeDocument/2006/relationships/image"/><Relationship Id="rId8" Target="../media/image118.jpeg" Type="http://schemas.openxmlformats.org/officeDocument/2006/relationships/image"/><Relationship Id="rId9" Target="../media/image11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8.png" Type="http://schemas.openxmlformats.org/officeDocument/2006/relationships/image"/><Relationship Id="rId9" Target="../media/image4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071105" cy="1121576"/>
          </a:xfrm>
          <a:custGeom>
            <a:avLst/>
            <a:gdLst/>
            <a:ahLst/>
            <a:cxnLst/>
            <a:rect r="r" b="b" t="t" l="l"/>
            <a:pathLst>
              <a:path h="1121576" w="1071105">
                <a:moveTo>
                  <a:pt x="0" y="0"/>
                </a:moveTo>
                <a:lnTo>
                  <a:pt x="1071105" y="0"/>
                </a:lnTo>
                <a:lnTo>
                  <a:pt x="1071105" y="1121576"/>
                </a:lnTo>
                <a:lnTo>
                  <a:pt x="0" y="1121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192591" y="1286882"/>
            <a:ext cx="1559686" cy="465968"/>
            <a:chOff x="0" y="0"/>
            <a:chExt cx="1130550" cy="337761"/>
          </a:xfrm>
        </p:grpSpPr>
        <p:sp>
          <p:nvSpPr>
            <p:cNvPr name="Freeform 4" id="4"/>
            <p:cNvSpPr/>
            <p:nvPr/>
          </p:nvSpPr>
          <p:spPr>
            <a:xfrm flipH="false" flipV="false" rot="0">
              <a:off x="0" y="0"/>
              <a:ext cx="1130550" cy="337761"/>
            </a:xfrm>
            <a:custGeom>
              <a:avLst/>
              <a:gdLst/>
              <a:ahLst/>
              <a:cxnLst/>
              <a:rect r="r" b="b" t="t" l="l"/>
              <a:pathLst>
                <a:path h="337761" w="1130550">
                  <a:moveTo>
                    <a:pt x="168880" y="0"/>
                  </a:moveTo>
                  <a:lnTo>
                    <a:pt x="961670" y="0"/>
                  </a:lnTo>
                  <a:cubicBezTo>
                    <a:pt x="1006460" y="0"/>
                    <a:pt x="1049415" y="17793"/>
                    <a:pt x="1081086" y="49464"/>
                  </a:cubicBezTo>
                  <a:cubicBezTo>
                    <a:pt x="1112758" y="81135"/>
                    <a:pt x="1130550" y="124090"/>
                    <a:pt x="1130550" y="168880"/>
                  </a:cubicBezTo>
                  <a:lnTo>
                    <a:pt x="1130550" y="168880"/>
                  </a:lnTo>
                  <a:cubicBezTo>
                    <a:pt x="1130550" y="262150"/>
                    <a:pt x="1054940" y="337761"/>
                    <a:pt x="961670" y="337761"/>
                  </a:cubicBezTo>
                  <a:lnTo>
                    <a:pt x="168880" y="337761"/>
                  </a:lnTo>
                  <a:cubicBezTo>
                    <a:pt x="75610" y="337761"/>
                    <a:pt x="0" y="262150"/>
                    <a:pt x="0" y="168880"/>
                  </a:cubicBezTo>
                  <a:lnTo>
                    <a:pt x="0" y="168880"/>
                  </a:lnTo>
                  <a:cubicBezTo>
                    <a:pt x="0" y="75610"/>
                    <a:pt x="75610" y="0"/>
                    <a:pt x="168880" y="0"/>
                  </a:cubicBezTo>
                  <a:close/>
                </a:path>
              </a:pathLst>
            </a:custGeom>
            <a:solidFill>
              <a:srgbClr val="000000">
                <a:alpha val="0"/>
              </a:srgbClr>
            </a:solidFill>
            <a:ln w="19050" cap="rnd">
              <a:solidFill>
                <a:srgbClr val="14320F"/>
              </a:solidFill>
              <a:prstDash val="solid"/>
              <a:round/>
            </a:ln>
          </p:spPr>
        </p:sp>
        <p:sp>
          <p:nvSpPr>
            <p:cNvPr name="TextBox 5" id="5"/>
            <p:cNvSpPr txBox="true"/>
            <p:nvPr/>
          </p:nvSpPr>
          <p:spPr>
            <a:xfrm>
              <a:off x="0" y="-38100"/>
              <a:ext cx="1130550" cy="37586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8194787"/>
            <a:ext cx="3496819" cy="1131830"/>
            <a:chOff x="0" y="0"/>
            <a:chExt cx="1043520" cy="337761"/>
          </a:xfrm>
        </p:grpSpPr>
        <p:sp>
          <p:nvSpPr>
            <p:cNvPr name="Freeform 7" id="7"/>
            <p:cNvSpPr/>
            <p:nvPr/>
          </p:nvSpPr>
          <p:spPr>
            <a:xfrm flipH="false" flipV="false" rot="0">
              <a:off x="0" y="0"/>
              <a:ext cx="1043520" cy="337761"/>
            </a:xfrm>
            <a:custGeom>
              <a:avLst/>
              <a:gdLst/>
              <a:ahLst/>
              <a:cxnLst/>
              <a:rect r="r" b="b" t="t" l="l"/>
              <a:pathLst>
                <a:path h="337761" w="1043520">
                  <a:moveTo>
                    <a:pt x="90774" y="0"/>
                  </a:moveTo>
                  <a:lnTo>
                    <a:pt x="952747" y="0"/>
                  </a:lnTo>
                  <a:cubicBezTo>
                    <a:pt x="1002879" y="0"/>
                    <a:pt x="1043520" y="40641"/>
                    <a:pt x="1043520" y="90774"/>
                  </a:cubicBezTo>
                  <a:lnTo>
                    <a:pt x="1043520" y="246987"/>
                  </a:lnTo>
                  <a:cubicBezTo>
                    <a:pt x="1043520" y="297120"/>
                    <a:pt x="1002879" y="337761"/>
                    <a:pt x="952747" y="337761"/>
                  </a:cubicBezTo>
                  <a:lnTo>
                    <a:pt x="90774" y="337761"/>
                  </a:lnTo>
                  <a:cubicBezTo>
                    <a:pt x="66699" y="337761"/>
                    <a:pt x="43610" y="328197"/>
                    <a:pt x="26587" y="311174"/>
                  </a:cubicBezTo>
                  <a:cubicBezTo>
                    <a:pt x="9564" y="294150"/>
                    <a:pt x="0" y="271062"/>
                    <a:pt x="0" y="246987"/>
                  </a:cubicBezTo>
                  <a:lnTo>
                    <a:pt x="0" y="90774"/>
                  </a:lnTo>
                  <a:cubicBezTo>
                    <a:pt x="0" y="66699"/>
                    <a:pt x="9564" y="43610"/>
                    <a:pt x="26587" y="26587"/>
                  </a:cubicBezTo>
                  <a:cubicBezTo>
                    <a:pt x="43610" y="9564"/>
                    <a:pt x="66699" y="0"/>
                    <a:pt x="90774" y="0"/>
                  </a:cubicBezTo>
                  <a:close/>
                </a:path>
              </a:pathLst>
            </a:custGeom>
            <a:solidFill>
              <a:srgbClr val="457800"/>
            </a:solidFill>
          </p:spPr>
        </p:sp>
        <p:sp>
          <p:nvSpPr>
            <p:cNvPr name="TextBox 8" id="8"/>
            <p:cNvSpPr txBox="true"/>
            <p:nvPr/>
          </p:nvSpPr>
          <p:spPr>
            <a:xfrm>
              <a:off x="0" y="-38100"/>
              <a:ext cx="1043520" cy="37586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453045" y="1286882"/>
            <a:ext cx="1244692" cy="465968"/>
            <a:chOff x="0" y="0"/>
            <a:chExt cx="902225" cy="337761"/>
          </a:xfrm>
        </p:grpSpPr>
        <p:sp>
          <p:nvSpPr>
            <p:cNvPr name="Freeform 10" id="10"/>
            <p:cNvSpPr/>
            <p:nvPr/>
          </p:nvSpPr>
          <p:spPr>
            <a:xfrm flipH="false" flipV="false" rot="0">
              <a:off x="0" y="0"/>
              <a:ext cx="902225" cy="337761"/>
            </a:xfrm>
            <a:custGeom>
              <a:avLst/>
              <a:gdLst/>
              <a:ahLst/>
              <a:cxnLst/>
              <a:rect r="r" b="b" t="t" l="l"/>
              <a:pathLst>
                <a:path h="337761" w="902225">
                  <a:moveTo>
                    <a:pt x="168880" y="0"/>
                  </a:moveTo>
                  <a:lnTo>
                    <a:pt x="733344" y="0"/>
                  </a:lnTo>
                  <a:cubicBezTo>
                    <a:pt x="826614" y="0"/>
                    <a:pt x="902225" y="75610"/>
                    <a:pt x="902225" y="168880"/>
                  </a:cubicBezTo>
                  <a:lnTo>
                    <a:pt x="902225" y="168880"/>
                  </a:lnTo>
                  <a:cubicBezTo>
                    <a:pt x="902225" y="262150"/>
                    <a:pt x="826614" y="337761"/>
                    <a:pt x="733344" y="337761"/>
                  </a:cubicBezTo>
                  <a:lnTo>
                    <a:pt x="168880" y="337761"/>
                  </a:lnTo>
                  <a:cubicBezTo>
                    <a:pt x="75610" y="337761"/>
                    <a:pt x="0" y="262150"/>
                    <a:pt x="0" y="168880"/>
                  </a:cubicBezTo>
                  <a:lnTo>
                    <a:pt x="0" y="168880"/>
                  </a:lnTo>
                  <a:cubicBezTo>
                    <a:pt x="0" y="75610"/>
                    <a:pt x="75610" y="0"/>
                    <a:pt x="168880" y="0"/>
                  </a:cubicBezTo>
                  <a:close/>
                </a:path>
              </a:pathLst>
            </a:custGeom>
            <a:solidFill>
              <a:srgbClr val="457800"/>
            </a:solidFill>
          </p:spPr>
        </p:sp>
        <p:sp>
          <p:nvSpPr>
            <p:cNvPr name="TextBox 11" id="11"/>
            <p:cNvSpPr txBox="true"/>
            <p:nvPr/>
          </p:nvSpPr>
          <p:spPr>
            <a:xfrm>
              <a:off x="0" y="-38100"/>
              <a:ext cx="902225" cy="375861"/>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4734066" y="1519866"/>
            <a:ext cx="996875" cy="63668"/>
          </a:xfrm>
          <a:custGeom>
            <a:avLst/>
            <a:gdLst/>
            <a:ahLst/>
            <a:cxnLst/>
            <a:rect r="r" b="b" t="t" l="l"/>
            <a:pathLst>
              <a:path h="63668" w="996875">
                <a:moveTo>
                  <a:pt x="0" y="0"/>
                </a:moveTo>
                <a:lnTo>
                  <a:pt x="996875" y="0"/>
                </a:lnTo>
                <a:lnTo>
                  <a:pt x="996875" y="63668"/>
                </a:lnTo>
                <a:lnTo>
                  <a:pt x="0" y="63668"/>
                </a:lnTo>
                <a:lnTo>
                  <a:pt x="0" y="0"/>
                </a:lnTo>
                <a:close/>
              </a:path>
            </a:pathLst>
          </a:custGeom>
          <a:blipFill>
            <a:blip r:embed="rId4">
              <a:extLst>
                <a:ext uri="{96DAC541-7B7A-43D3-8B79-37D633B846F1}">
                  <asvg:svgBlip xmlns:asvg="http://schemas.microsoft.com/office/drawing/2016/SVG/main" r:embed="rId5"/>
                </a:ext>
              </a:extLst>
            </a:blip>
            <a:stretch>
              <a:fillRect l="0" t="0" r="-86645" b="-1605933"/>
            </a:stretch>
          </a:blipFill>
        </p:spPr>
      </p:sp>
      <p:sp>
        <p:nvSpPr>
          <p:cNvPr name="Freeform 13" id="13"/>
          <p:cNvSpPr/>
          <p:nvPr/>
        </p:nvSpPr>
        <p:spPr>
          <a:xfrm flipH="false" flipV="false" rot="0">
            <a:off x="5091820" y="8375942"/>
            <a:ext cx="639121" cy="639121"/>
          </a:xfrm>
          <a:custGeom>
            <a:avLst/>
            <a:gdLst/>
            <a:ahLst/>
            <a:cxnLst/>
            <a:rect r="r" b="b" t="t" l="l"/>
            <a:pathLst>
              <a:path h="639121" w="639121">
                <a:moveTo>
                  <a:pt x="0" y="0"/>
                </a:moveTo>
                <a:lnTo>
                  <a:pt x="639121" y="0"/>
                </a:lnTo>
                <a:lnTo>
                  <a:pt x="639121" y="639121"/>
                </a:lnTo>
                <a:lnTo>
                  <a:pt x="0" y="6391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1351097">
            <a:off x="12503531" y="-1067344"/>
            <a:ext cx="6237740" cy="6435241"/>
          </a:xfrm>
          <a:custGeom>
            <a:avLst/>
            <a:gdLst/>
            <a:ahLst/>
            <a:cxnLst/>
            <a:rect r="r" b="b" t="t" l="l"/>
            <a:pathLst>
              <a:path h="6435241" w="6237740">
                <a:moveTo>
                  <a:pt x="0" y="0"/>
                </a:moveTo>
                <a:lnTo>
                  <a:pt x="6237741" y="0"/>
                </a:lnTo>
                <a:lnTo>
                  <a:pt x="6237741" y="6435241"/>
                </a:lnTo>
                <a:lnTo>
                  <a:pt x="0" y="6435241"/>
                </a:lnTo>
                <a:lnTo>
                  <a:pt x="0" y="0"/>
                </a:lnTo>
                <a:close/>
              </a:path>
            </a:pathLst>
          </a:custGeom>
          <a:blipFill>
            <a:blip r:embed="rId8"/>
            <a:stretch>
              <a:fillRect l="0" t="0" r="0" b="0"/>
            </a:stretch>
          </a:blipFill>
        </p:spPr>
      </p:sp>
      <p:sp>
        <p:nvSpPr>
          <p:cNvPr name="Freeform 15" id="15"/>
          <p:cNvSpPr/>
          <p:nvPr/>
        </p:nvSpPr>
        <p:spPr>
          <a:xfrm flipH="false" flipV="false" rot="788226">
            <a:off x="10211167" y="4015439"/>
            <a:ext cx="4630035" cy="4603195"/>
          </a:xfrm>
          <a:custGeom>
            <a:avLst/>
            <a:gdLst/>
            <a:ahLst/>
            <a:cxnLst/>
            <a:rect r="r" b="b" t="t" l="l"/>
            <a:pathLst>
              <a:path h="4603195" w="4630035">
                <a:moveTo>
                  <a:pt x="0" y="0"/>
                </a:moveTo>
                <a:lnTo>
                  <a:pt x="4630036" y="0"/>
                </a:lnTo>
                <a:lnTo>
                  <a:pt x="4630036" y="4603195"/>
                </a:lnTo>
                <a:lnTo>
                  <a:pt x="0" y="4603195"/>
                </a:lnTo>
                <a:lnTo>
                  <a:pt x="0" y="0"/>
                </a:lnTo>
                <a:close/>
              </a:path>
            </a:pathLst>
          </a:custGeom>
          <a:blipFill>
            <a:blip r:embed="rId9">
              <a:alphaModFix amt="62000"/>
            </a:blip>
            <a:stretch>
              <a:fillRect l="0" t="0" r="0" b="0"/>
            </a:stretch>
          </a:blipFill>
        </p:spPr>
      </p:sp>
      <p:sp>
        <p:nvSpPr>
          <p:cNvPr name="Freeform 16" id="16"/>
          <p:cNvSpPr/>
          <p:nvPr/>
        </p:nvSpPr>
        <p:spPr>
          <a:xfrm flipH="false" flipV="false" rot="-2305286">
            <a:off x="13317052" y="6230253"/>
            <a:ext cx="4610699" cy="5569620"/>
          </a:xfrm>
          <a:custGeom>
            <a:avLst/>
            <a:gdLst/>
            <a:ahLst/>
            <a:cxnLst/>
            <a:rect r="r" b="b" t="t" l="l"/>
            <a:pathLst>
              <a:path h="5569620" w="4610699">
                <a:moveTo>
                  <a:pt x="0" y="0"/>
                </a:moveTo>
                <a:lnTo>
                  <a:pt x="4610699" y="0"/>
                </a:lnTo>
                <a:lnTo>
                  <a:pt x="4610699" y="5569620"/>
                </a:lnTo>
                <a:lnTo>
                  <a:pt x="0" y="5569620"/>
                </a:lnTo>
                <a:lnTo>
                  <a:pt x="0" y="0"/>
                </a:lnTo>
                <a:close/>
              </a:path>
            </a:pathLst>
          </a:custGeom>
          <a:blipFill>
            <a:blip r:embed="rId10">
              <a:alphaModFix amt="81000"/>
            </a:blip>
            <a:stretch>
              <a:fillRect l="0" t="0" r="0" b="0"/>
            </a:stretch>
          </a:blipFill>
        </p:spPr>
      </p:sp>
      <p:sp>
        <p:nvSpPr>
          <p:cNvPr name="TextBox 17" id="17"/>
          <p:cNvSpPr txBox="true"/>
          <p:nvPr/>
        </p:nvSpPr>
        <p:spPr>
          <a:xfrm rot="0">
            <a:off x="1028700" y="2299812"/>
            <a:ext cx="7841918" cy="2340237"/>
          </a:xfrm>
          <a:prstGeom prst="rect">
            <a:avLst/>
          </a:prstGeom>
        </p:spPr>
        <p:txBody>
          <a:bodyPr anchor="t" rtlCol="false" tIns="0" lIns="0" bIns="0" rIns="0">
            <a:spAutoFit/>
          </a:bodyPr>
          <a:lstStyle/>
          <a:p>
            <a:pPr algn="l">
              <a:lnSpc>
                <a:spcPts val="19131"/>
              </a:lnSpc>
            </a:pPr>
            <a:r>
              <a:rPr lang="en-US" sz="13665" b="true">
                <a:solidFill>
                  <a:srgbClr val="457800"/>
                </a:solidFill>
                <a:latin typeface="Neue Montreal Bold"/>
                <a:ea typeface="Neue Montreal Bold"/>
                <a:cs typeface="Neue Montreal Bold"/>
                <a:sym typeface="Neue Montreal Bold"/>
              </a:rPr>
              <a:t>Lab 04</a:t>
            </a:r>
          </a:p>
        </p:txBody>
      </p:sp>
      <p:sp>
        <p:nvSpPr>
          <p:cNvPr name="TextBox 18" id="18"/>
          <p:cNvSpPr txBox="true"/>
          <p:nvPr/>
        </p:nvSpPr>
        <p:spPr>
          <a:xfrm rot="0">
            <a:off x="6719420" y="1329354"/>
            <a:ext cx="826076" cy="341290"/>
          </a:xfrm>
          <a:prstGeom prst="rect">
            <a:avLst/>
          </a:prstGeom>
        </p:spPr>
        <p:txBody>
          <a:bodyPr anchor="t" rtlCol="false" tIns="0" lIns="0" bIns="0" rIns="0">
            <a:spAutoFit/>
          </a:bodyPr>
          <a:lstStyle/>
          <a:p>
            <a:pPr algn="l">
              <a:lnSpc>
                <a:spcPts val="2638"/>
              </a:lnSpc>
            </a:pPr>
            <a:r>
              <a:rPr lang="en-US" sz="2314" b="true">
                <a:solidFill>
                  <a:srgbClr val="FFFFFF"/>
                </a:solidFill>
                <a:latin typeface="Neue Montreal Medium"/>
                <a:ea typeface="Neue Montreal Medium"/>
                <a:cs typeface="Neue Montreal Medium"/>
                <a:sym typeface="Neue Montreal Medium"/>
              </a:rPr>
              <a:t>Since</a:t>
            </a:r>
          </a:p>
        </p:txBody>
      </p:sp>
      <p:sp>
        <p:nvSpPr>
          <p:cNvPr name="TextBox 19" id="19"/>
          <p:cNvSpPr txBox="true"/>
          <p:nvPr/>
        </p:nvSpPr>
        <p:spPr>
          <a:xfrm rot="0">
            <a:off x="7729380" y="1345393"/>
            <a:ext cx="826076" cy="338323"/>
          </a:xfrm>
          <a:prstGeom prst="rect">
            <a:avLst/>
          </a:prstGeom>
        </p:spPr>
        <p:txBody>
          <a:bodyPr anchor="t" rtlCol="false" tIns="0" lIns="0" bIns="0" rIns="0">
            <a:spAutoFit/>
          </a:bodyPr>
          <a:lstStyle/>
          <a:p>
            <a:pPr algn="r">
              <a:lnSpc>
                <a:spcPts val="2638"/>
              </a:lnSpc>
            </a:pPr>
            <a:r>
              <a:rPr lang="en-US" sz="2314" b="true">
                <a:solidFill>
                  <a:srgbClr val="000000"/>
                </a:solidFill>
                <a:latin typeface="Neue Montreal Medium"/>
                <a:ea typeface="Neue Montreal Medium"/>
                <a:cs typeface="Neue Montreal Medium"/>
                <a:sym typeface="Neue Montreal Medium"/>
              </a:rPr>
              <a:t>2025</a:t>
            </a:r>
          </a:p>
        </p:txBody>
      </p:sp>
      <p:sp>
        <p:nvSpPr>
          <p:cNvPr name="TextBox 20" id="20"/>
          <p:cNvSpPr txBox="true"/>
          <p:nvPr/>
        </p:nvSpPr>
        <p:spPr>
          <a:xfrm rot="0">
            <a:off x="602222" y="5324434"/>
            <a:ext cx="6590369" cy="2702557"/>
          </a:xfrm>
          <a:prstGeom prst="rect">
            <a:avLst/>
          </a:prstGeom>
        </p:spPr>
        <p:txBody>
          <a:bodyPr anchor="t" rtlCol="false" tIns="0" lIns="0" bIns="0" rIns="0">
            <a:spAutoFit/>
          </a:bodyPr>
          <a:lstStyle/>
          <a:p>
            <a:pPr algn="ctr">
              <a:lnSpc>
                <a:spcPts val="4321"/>
              </a:lnSpc>
            </a:pPr>
            <a:r>
              <a:rPr lang="en-US" sz="3021" b="true">
                <a:solidFill>
                  <a:srgbClr val="000000"/>
                </a:solidFill>
                <a:latin typeface="Neue Montreal Bold"/>
                <a:ea typeface="Neue Montreal Bold"/>
                <a:cs typeface="Neue Montreal Bold"/>
                <a:sym typeface="Neue Montreal Bold"/>
              </a:rPr>
              <a:t>Thành viên</a:t>
            </a:r>
            <a:r>
              <a:rPr lang="en-US" sz="3021">
                <a:solidFill>
                  <a:srgbClr val="000000"/>
                </a:solidFill>
                <a:latin typeface="Neue Montreal"/>
                <a:ea typeface="Neue Montreal"/>
                <a:cs typeface="Neue Montreal"/>
                <a:sym typeface="Neue Montreal"/>
              </a:rPr>
              <a:t> </a:t>
            </a:r>
          </a:p>
          <a:p>
            <a:pPr algn="ctr">
              <a:lnSpc>
                <a:spcPts val="4321"/>
              </a:lnSpc>
            </a:pPr>
            <a:r>
              <a:rPr lang="en-US" sz="3021">
                <a:solidFill>
                  <a:srgbClr val="000000"/>
                </a:solidFill>
                <a:latin typeface="Neue Montreal"/>
                <a:ea typeface="Neue Montreal"/>
                <a:cs typeface="Neue Montreal"/>
                <a:sym typeface="Neue Montreal"/>
              </a:rPr>
              <a:t>3121410541- Nguyễn Minh Trường </a:t>
            </a:r>
          </a:p>
          <a:p>
            <a:pPr algn="ctr">
              <a:lnSpc>
                <a:spcPts val="4321"/>
              </a:lnSpc>
            </a:pPr>
            <a:r>
              <a:rPr lang="en-US" sz="3021">
                <a:solidFill>
                  <a:srgbClr val="000000"/>
                </a:solidFill>
                <a:latin typeface="Neue Montreal"/>
                <a:ea typeface="Neue Montreal"/>
                <a:cs typeface="Neue Montreal"/>
                <a:sym typeface="Neue Montreal"/>
              </a:rPr>
              <a:t>3 3122410279- Nguyễn Phan Việt Nhật</a:t>
            </a:r>
          </a:p>
          <a:p>
            <a:pPr algn="ctr">
              <a:lnSpc>
                <a:spcPts val="4321"/>
              </a:lnSpc>
            </a:pPr>
            <a:r>
              <a:rPr lang="en-US" sz="3021">
                <a:solidFill>
                  <a:srgbClr val="000000"/>
                </a:solidFill>
                <a:latin typeface="Neue Montreal"/>
                <a:ea typeface="Neue Montreal"/>
                <a:cs typeface="Neue Montreal"/>
                <a:sym typeface="Neue Montreal"/>
              </a:rPr>
              <a:t>3 3122410401-Đinh Công Thuận</a:t>
            </a:r>
          </a:p>
          <a:p>
            <a:pPr algn="ctr">
              <a:lnSpc>
                <a:spcPts val="4321"/>
              </a:lnSpc>
            </a:pPr>
            <a:r>
              <a:rPr lang="en-US" sz="3021">
                <a:solidFill>
                  <a:srgbClr val="000000"/>
                </a:solidFill>
                <a:latin typeface="Neue Montreal"/>
                <a:ea typeface="Neue Montreal"/>
                <a:cs typeface="Neue Montreal"/>
                <a:sym typeface="Neue Montreal"/>
              </a:rPr>
              <a:t>     3122410384- Hoàng Minh Thành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818983"/>
            <a:ext cx="3943718" cy="744377"/>
          </a:xfrm>
          <a:custGeom>
            <a:avLst/>
            <a:gdLst/>
            <a:ahLst/>
            <a:cxnLst/>
            <a:rect r="r" b="b" t="t" l="l"/>
            <a:pathLst>
              <a:path h="744377" w="3943718">
                <a:moveTo>
                  <a:pt x="0" y="0"/>
                </a:moveTo>
                <a:lnTo>
                  <a:pt x="3943718" y="0"/>
                </a:lnTo>
                <a:lnTo>
                  <a:pt x="3943718" y="744376"/>
                </a:lnTo>
                <a:lnTo>
                  <a:pt x="0" y="7443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02507" y="2818983"/>
            <a:ext cx="3943718" cy="744377"/>
          </a:xfrm>
          <a:custGeom>
            <a:avLst/>
            <a:gdLst/>
            <a:ahLst/>
            <a:cxnLst/>
            <a:rect r="r" b="b" t="t" l="l"/>
            <a:pathLst>
              <a:path h="744377" w="3943718">
                <a:moveTo>
                  <a:pt x="0" y="0"/>
                </a:moveTo>
                <a:lnTo>
                  <a:pt x="3943718" y="0"/>
                </a:lnTo>
                <a:lnTo>
                  <a:pt x="3943718" y="744376"/>
                </a:lnTo>
                <a:lnTo>
                  <a:pt x="0" y="7443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5217717"/>
            <a:ext cx="3943718" cy="744377"/>
          </a:xfrm>
          <a:custGeom>
            <a:avLst/>
            <a:gdLst/>
            <a:ahLst/>
            <a:cxnLst/>
            <a:rect r="r" b="b" t="t" l="l"/>
            <a:pathLst>
              <a:path h="744377" w="3943718">
                <a:moveTo>
                  <a:pt x="0" y="0"/>
                </a:moveTo>
                <a:lnTo>
                  <a:pt x="3943718" y="0"/>
                </a:lnTo>
                <a:lnTo>
                  <a:pt x="3943718" y="744377"/>
                </a:lnTo>
                <a:lnTo>
                  <a:pt x="0" y="7443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402507" y="5217717"/>
            <a:ext cx="3943718" cy="744377"/>
          </a:xfrm>
          <a:custGeom>
            <a:avLst/>
            <a:gdLst/>
            <a:ahLst/>
            <a:cxnLst/>
            <a:rect r="r" b="b" t="t" l="l"/>
            <a:pathLst>
              <a:path h="744377" w="3943718">
                <a:moveTo>
                  <a:pt x="0" y="0"/>
                </a:moveTo>
                <a:lnTo>
                  <a:pt x="3943718" y="0"/>
                </a:lnTo>
                <a:lnTo>
                  <a:pt x="3943718" y="744377"/>
                </a:lnTo>
                <a:lnTo>
                  <a:pt x="0" y="7443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605446" y="9109962"/>
            <a:ext cx="653854" cy="282792"/>
          </a:xfrm>
          <a:custGeom>
            <a:avLst/>
            <a:gdLst/>
            <a:ahLst/>
            <a:cxnLst/>
            <a:rect r="r" b="b" t="t" l="l"/>
            <a:pathLst>
              <a:path h="282792" w="653854">
                <a:moveTo>
                  <a:pt x="0" y="0"/>
                </a:moveTo>
                <a:lnTo>
                  <a:pt x="653854" y="0"/>
                </a:lnTo>
                <a:lnTo>
                  <a:pt x="653854" y="282792"/>
                </a:lnTo>
                <a:lnTo>
                  <a:pt x="0" y="282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388307" y="8728447"/>
            <a:ext cx="156144" cy="227099"/>
          </a:xfrm>
          <a:custGeom>
            <a:avLst/>
            <a:gdLst/>
            <a:ahLst/>
            <a:cxnLst/>
            <a:rect r="r" b="b" t="t" l="l"/>
            <a:pathLst>
              <a:path h="227099" w="156144">
                <a:moveTo>
                  <a:pt x="0" y="0"/>
                </a:moveTo>
                <a:lnTo>
                  <a:pt x="156145" y="0"/>
                </a:lnTo>
                <a:lnTo>
                  <a:pt x="156145" y="227100"/>
                </a:lnTo>
                <a:lnTo>
                  <a:pt x="0" y="227100"/>
                </a:lnTo>
                <a:lnTo>
                  <a:pt x="0" y="0"/>
                </a:lnTo>
                <a:close/>
              </a:path>
            </a:pathLst>
          </a:custGeom>
          <a:blipFill>
            <a:blip r:embed="rId6">
              <a:extLst>
                <a:ext uri="{96DAC541-7B7A-43D3-8B79-37D633B846F1}">
                  <asvg:svgBlip xmlns:asvg="http://schemas.microsoft.com/office/drawing/2016/SVG/main" r:embed="rId7"/>
                </a:ext>
              </a:extLst>
            </a:blip>
            <a:stretch>
              <a:fillRect l="0" t="0" r="-388880" b="0"/>
            </a:stretch>
          </a:blipFill>
        </p:spPr>
      </p:sp>
      <p:sp>
        <p:nvSpPr>
          <p:cNvPr name="Freeform 8" id="8"/>
          <p:cNvSpPr/>
          <p:nvPr/>
        </p:nvSpPr>
        <p:spPr>
          <a:xfrm flipH="false" flipV="false" rot="0">
            <a:off x="2959054" y="7434207"/>
            <a:ext cx="3943718" cy="744377"/>
          </a:xfrm>
          <a:custGeom>
            <a:avLst/>
            <a:gdLst/>
            <a:ahLst/>
            <a:cxnLst/>
            <a:rect r="r" b="b" t="t" l="l"/>
            <a:pathLst>
              <a:path h="744377" w="3943718">
                <a:moveTo>
                  <a:pt x="0" y="0"/>
                </a:moveTo>
                <a:lnTo>
                  <a:pt x="3943718" y="0"/>
                </a:lnTo>
                <a:lnTo>
                  <a:pt x="3943718" y="744377"/>
                </a:lnTo>
                <a:lnTo>
                  <a:pt x="0" y="7443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882396" y="2618564"/>
            <a:ext cx="6491204" cy="5957483"/>
          </a:xfrm>
          <a:custGeom>
            <a:avLst/>
            <a:gdLst/>
            <a:ahLst/>
            <a:cxnLst/>
            <a:rect r="r" b="b" t="t" l="l"/>
            <a:pathLst>
              <a:path h="5957483" w="6491204">
                <a:moveTo>
                  <a:pt x="0" y="0"/>
                </a:moveTo>
                <a:lnTo>
                  <a:pt x="6491204" y="0"/>
                </a:lnTo>
                <a:lnTo>
                  <a:pt x="6491204" y="5957483"/>
                </a:lnTo>
                <a:lnTo>
                  <a:pt x="0" y="5957483"/>
                </a:lnTo>
                <a:lnTo>
                  <a:pt x="0" y="0"/>
                </a:lnTo>
                <a:close/>
              </a:path>
            </a:pathLst>
          </a:custGeom>
          <a:blipFill>
            <a:blip r:embed="rId8"/>
            <a:stretch>
              <a:fillRect l="0" t="0" r="0" b="0"/>
            </a:stretch>
          </a:blipFill>
        </p:spPr>
      </p:sp>
      <p:sp>
        <p:nvSpPr>
          <p:cNvPr name="TextBox 10" id="10"/>
          <p:cNvSpPr txBox="true"/>
          <p:nvPr/>
        </p:nvSpPr>
        <p:spPr>
          <a:xfrm rot="0">
            <a:off x="1028700" y="800802"/>
            <a:ext cx="8708195"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2. Người chơi tương tác</a:t>
            </a:r>
          </a:p>
        </p:txBody>
      </p:sp>
      <p:sp>
        <p:nvSpPr>
          <p:cNvPr name="TextBox 11" id="11"/>
          <p:cNvSpPr txBox="true"/>
          <p:nvPr/>
        </p:nvSpPr>
        <p:spPr>
          <a:xfrm rot="0">
            <a:off x="2232743" y="3036448"/>
            <a:ext cx="2610932" cy="291465"/>
          </a:xfrm>
          <a:prstGeom prst="rect">
            <a:avLst/>
          </a:prstGeom>
        </p:spPr>
        <p:txBody>
          <a:bodyPr anchor="t" rtlCol="false" tIns="0" lIns="0" bIns="0" rIns="0">
            <a:spAutoFit/>
          </a:bodyPr>
          <a:lstStyle/>
          <a:p>
            <a:pPr algn="ctr">
              <a:lnSpc>
                <a:spcPts val="2280"/>
              </a:lnSpc>
            </a:pPr>
            <a:r>
              <a:rPr lang="en-US" sz="2000">
                <a:solidFill>
                  <a:srgbClr val="FFFFFF"/>
                </a:solidFill>
                <a:latin typeface="Neue Montreal"/>
                <a:ea typeface="Neue Montreal"/>
                <a:cs typeface="Neue Montreal"/>
                <a:sym typeface="Neue Montreal"/>
              </a:rPr>
              <a:t>clear_output(wait=False)</a:t>
            </a:r>
          </a:p>
        </p:txBody>
      </p:sp>
      <p:sp>
        <p:nvSpPr>
          <p:cNvPr name="TextBox 12" id="12"/>
          <p:cNvSpPr txBox="true"/>
          <p:nvPr/>
        </p:nvSpPr>
        <p:spPr>
          <a:xfrm rot="0">
            <a:off x="6621035" y="2907326"/>
            <a:ext cx="2291833" cy="577215"/>
          </a:xfrm>
          <a:prstGeom prst="rect">
            <a:avLst/>
          </a:prstGeom>
        </p:spPr>
        <p:txBody>
          <a:bodyPr anchor="t" rtlCol="false" tIns="0" lIns="0" bIns="0" rIns="0">
            <a:spAutoFit/>
          </a:bodyPr>
          <a:lstStyle/>
          <a:p>
            <a:pPr algn="ctr">
              <a:lnSpc>
                <a:spcPts val="2280"/>
              </a:lnSpc>
            </a:pPr>
            <a:r>
              <a:rPr lang="en-US" sz="2000">
                <a:solidFill>
                  <a:srgbClr val="FFFFFF"/>
                </a:solidFill>
                <a:latin typeface="Neue Montreal"/>
                <a:ea typeface="Neue Montreal"/>
                <a:cs typeface="Neue Montreal"/>
                <a:sym typeface="Neue Montreal"/>
              </a:rPr>
              <a:t>show_board(board, help=True)</a:t>
            </a:r>
          </a:p>
        </p:txBody>
      </p:sp>
      <p:sp>
        <p:nvSpPr>
          <p:cNvPr name="TextBox 13" id="13"/>
          <p:cNvSpPr txBox="true"/>
          <p:nvPr/>
        </p:nvSpPr>
        <p:spPr>
          <a:xfrm rot="0">
            <a:off x="2232743" y="5313461"/>
            <a:ext cx="2251785" cy="577215"/>
          </a:xfrm>
          <a:prstGeom prst="rect">
            <a:avLst/>
          </a:prstGeom>
        </p:spPr>
        <p:txBody>
          <a:bodyPr anchor="t" rtlCol="false" tIns="0" lIns="0" bIns="0" rIns="0">
            <a:spAutoFit/>
          </a:bodyPr>
          <a:lstStyle/>
          <a:p>
            <a:pPr algn="ctr">
              <a:lnSpc>
                <a:spcPts val="2280"/>
              </a:lnSpc>
            </a:pPr>
            <a:r>
              <a:rPr lang="en-US" sz="2000">
                <a:solidFill>
                  <a:srgbClr val="FFFFFF"/>
                </a:solidFill>
                <a:latin typeface="Neue Montreal"/>
                <a:ea typeface="Neue Montreal"/>
                <a:cs typeface="Neue Montreal"/>
                <a:sym typeface="Neue Montreal"/>
              </a:rPr>
              <a:t>available = actions(board)</a:t>
            </a:r>
          </a:p>
        </p:txBody>
      </p:sp>
      <p:sp>
        <p:nvSpPr>
          <p:cNvPr name="TextBox 14" id="14"/>
          <p:cNvSpPr txBox="true"/>
          <p:nvPr/>
        </p:nvSpPr>
        <p:spPr>
          <a:xfrm rot="0">
            <a:off x="6393358" y="5448935"/>
            <a:ext cx="2784986" cy="291465"/>
          </a:xfrm>
          <a:prstGeom prst="rect">
            <a:avLst/>
          </a:prstGeom>
        </p:spPr>
        <p:txBody>
          <a:bodyPr anchor="t" rtlCol="false" tIns="0" lIns="0" bIns="0" rIns="0">
            <a:spAutoFit/>
          </a:bodyPr>
          <a:lstStyle/>
          <a:p>
            <a:pPr algn="ctr">
              <a:lnSpc>
                <a:spcPts val="2280"/>
              </a:lnSpc>
            </a:pPr>
            <a:r>
              <a:rPr lang="en-US" sz="2000">
                <a:solidFill>
                  <a:srgbClr val="FFFFFF"/>
                </a:solidFill>
                <a:latin typeface="Neue Montreal"/>
                <a:ea typeface="Neue Montreal"/>
                <a:cs typeface="Neue Montreal"/>
                <a:sym typeface="Neue Montreal"/>
              </a:rPr>
              <a:t>Vòng while retry</a:t>
            </a:r>
          </a:p>
        </p:txBody>
      </p:sp>
      <p:sp>
        <p:nvSpPr>
          <p:cNvPr name="TextBox 15" id="15"/>
          <p:cNvSpPr txBox="true"/>
          <p:nvPr/>
        </p:nvSpPr>
        <p:spPr>
          <a:xfrm rot="0">
            <a:off x="1028700" y="3801931"/>
            <a:ext cx="3775837" cy="650296"/>
          </a:xfrm>
          <a:prstGeom prst="rect">
            <a:avLst/>
          </a:prstGeom>
        </p:spPr>
        <p:txBody>
          <a:bodyPr anchor="t" rtlCol="false" tIns="0" lIns="0" bIns="0" rIns="0">
            <a:spAutoFit/>
          </a:bodyPr>
          <a:lstStyle/>
          <a:p>
            <a:pPr algn="ctr">
              <a:lnSpc>
                <a:spcPts val="2670"/>
              </a:lnSpc>
            </a:pPr>
            <a:r>
              <a:rPr lang="en-US" sz="1867">
                <a:solidFill>
                  <a:srgbClr val="000000"/>
                </a:solidFill>
                <a:latin typeface="Neue Montreal"/>
                <a:ea typeface="Neue Montreal"/>
                <a:cs typeface="Neue Montreal"/>
                <a:sym typeface="Neue Montreal"/>
              </a:rPr>
              <a:t>Làm mới màn hình hiển thị giúp cập nhật bàn cờ sau mỗi lượt.</a:t>
            </a:r>
          </a:p>
        </p:txBody>
      </p:sp>
      <p:sp>
        <p:nvSpPr>
          <p:cNvPr name="TextBox 16" id="16"/>
          <p:cNvSpPr txBox="true"/>
          <p:nvPr/>
        </p:nvSpPr>
        <p:spPr>
          <a:xfrm rot="0">
            <a:off x="5402507" y="3801931"/>
            <a:ext cx="3775837" cy="650296"/>
          </a:xfrm>
          <a:prstGeom prst="rect">
            <a:avLst/>
          </a:prstGeom>
        </p:spPr>
        <p:txBody>
          <a:bodyPr anchor="t" rtlCol="false" tIns="0" lIns="0" bIns="0" rIns="0">
            <a:spAutoFit/>
          </a:bodyPr>
          <a:lstStyle/>
          <a:p>
            <a:pPr algn="ctr">
              <a:lnSpc>
                <a:spcPts val="2670"/>
              </a:lnSpc>
            </a:pPr>
            <a:r>
              <a:rPr lang="en-US" sz="1867">
                <a:solidFill>
                  <a:srgbClr val="000000"/>
                </a:solidFill>
                <a:latin typeface="Neue Montreal"/>
                <a:ea typeface="Neue Montreal"/>
                <a:cs typeface="Neue Montreal"/>
                <a:sym typeface="Neue Montreal"/>
              </a:rPr>
              <a:t>Hiển thị bàn cờ hiện tại và các chỉ số ô (0–8).</a:t>
            </a:r>
          </a:p>
        </p:txBody>
      </p:sp>
      <p:sp>
        <p:nvSpPr>
          <p:cNvPr name="TextBox 17" id="17"/>
          <p:cNvSpPr txBox="true"/>
          <p:nvPr/>
        </p:nvSpPr>
        <p:spPr>
          <a:xfrm rot="0">
            <a:off x="1028700" y="6178525"/>
            <a:ext cx="3775837" cy="650296"/>
          </a:xfrm>
          <a:prstGeom prst="rect">
            <a:avLst/>
          </a:prstGeom>
        </p:spPr>
        <p:txBody>
          <a:bodyPr anchor="t" rtlCol="false" tIns="0" lIns="0" bIns="0" rIns="0">
            <a:spAutoFit/>
          </a:bodyPr>
          <a:lstStyle/>
          <a:p>
            <a:pPr algn="ctr">
              <a:lnSpc>
                <a:spcPts val="2670"/>
              </a:lnSpc>
            </a:pPr>
            <a:r>
              <a:rPr lang="en-US" sz="1867">
                <a:solidFill>
                  <a:srgbClr val="000000"/>
                </a:solidFill>
                <a:latin typeface="Neue Montreal"/>
                <a:ea typeface="Neue Montreal"/>
                <a:cs typeface="Neue Montreal"/>
                <a:sym typeface="Neue Montreal"/>
              </a:rPr>
              <a:t>Liệt kê các ô trống mà người chơi có thể chọn.</a:t>
            </a:r>
          </a:p>
        </p:txBody>
      </p:sp>
      <p:sp>
        <p:nvSpPr>
          <p:cNvPr name="TextBox 18" id="18"/>
          <p:cNvSpPr txBox="true"/>
          <p:nvPr/>
        </p:nvSpPr>
        <p:spPr>
          <a:xfrm rot="0">
            <a:off x="5402507" y="6178525"/>
            <a:ext cx="3775837" cy="983671"/>
          </a:xfrm>
          <a:prstGeom prst="rect">
            <a:avLst/>
          </a:prstGeom>
        </p:spPr>
        <p:txBody>
          <a:bodyPr anchor="t" rtlCol="false" tIns="0" lIns="0" bIns="0" rIns="0">
            <a:spAutoFit/>
          </a:bodyPr>
          <a:lstStyle/>
          <a:p>
            <a:pPr algn="ctr">
              <a:lnSpc>
                <a:spcPts val="2670"/>
              </a:lnSpc>
            </a:pPr>
            <a:r>
              <a:rPr lang="en-US" sz="1867">
                <a:solidFill>
                  <a:srgbClr val="000000"/>
                </a:solidFill>
                <a:latin typeface="Neue Montreal"/>
                <a:ea typeface="Neue Montreal"/>
                <a:cs typeface="Neue Montreal"/>
                <a:sym typeface="Neue Montreal"/>
              </a:rPr>
              <a:t>Đảm bảo người chơi nhập một số hợp lệ, nếu sai, chương trình yêu cầu nhập lại</a:t>
            </a:r>
          </a:p>
        </p:txBody>
      </p:sp>
      <p:sp>
        <p:nvSpPr>
          <p:cNvPr name="TextBox 19" id="19"/>
          <p:cNvSpPr txBox="true"/>
          <p:nvPr/>
        </p:nvSpPr>
        <p:spPr>
          <a:xfrm rot="0">
            <a:off x="4010013" y="7524146"/>
            <a:ext cx="2784986" cy="577215"/>
          </a:xfrm>
          <a:prstGeom prst="rect">
            <a:avLst/>
          </a:prstGeom>
        </p:spPr>
        <p:txBody>
          <a:bodyPr anchor="t" rtlCol="false" tIns="0" lIns="0" bIns="0" rIns="0">
            <a:spAutoFit/>
          </a:bodyPr>
          <a:lstStyle/>
          <a:p>
            <a:pPr algn="ctr">
              <a:lnSpc>
                <a:spcPts val="2280"/>
              </a:lnSpc>
            </a:pPr>
            <a:r>
              <a:rPr lang="en-US" sz="2000">
                <a:solidFill>
                  <a:srgbClr val="FFFFFF"/>
                </a:solidFill>
                <a:latin typeface="Neue Montreal"/>
                <a:ea typeface="Neue Montreal"/>
                <a:cs typeface="Neue Montreal"/>
                <a:sym typeface="Neue Montreal"/>
              </a:rPr>
              <a:t>Hàm trả về giá trị move   (vị trí nước đi)</a:t>
            </a:r>
          </a:p>
        </p:txBody>
      </p:sp>
      <p:sp>
        <p:nvSpPr>
          <p:cNvPr name="TextBox 20" id="20"/>
          <p:cNvSpPr txBox="true"/>
          <p:nvPr/>
        </p:nvSpPr>
        <p:spPr>
          <a:xfrm rot="0">
            <a:off x="2959054" y="8395015"/>
            <a:ext cx="3775837" cy="650296"/>
          </a:xfrm>
          <a:prstGeom prst="rect">
            <a:avLst/>
          </a:prstGeom>
        </p:spPr>
        <p:txBody>
          <a:bodyPr anchor="t" rtlCol="false" tIns="0" lIns="0" bIns="0" rIns="0">
            <a:spAutoFit/>
          </a:bodyPr>
          <a:lstStyle/>
          <a:p>
            <a:pPr algn="ctr">
              <a:lnSpc>
                <a:spcPts val="2670"/>
              </a:lnSpc>
            </a:pPr>
            <a:r>
              <a:rPr lang="en-US" sz="1867">
                <a:solidFill>
                  <a:srgbClr val="000000"/>
                </a:solidFill>
                <a:latin typeface="Neue Montreal"/>
                <a:ea typeface="Neue Montreal"/>
                <a:cs typeface="Neue Montreal"/>
                <a:sym typeface="Neue Montreal"/>
              </a:rPr>
              <a:t>Dưới dạng số nguyên tương ứng với ô được chọn.</a:t>
            </a:r>
          </a:p>
        </p:txBody>
      </p:sp>
      <p:sp>
        <p:nvSpPr>
          <p:cNvPr name="TextBox 21" id="21"/>
          <p:cNvSpPr txBox="true"/>
          <p:nvPr/>
        </p:nvSpPr>
        <p:spPr>
          <a:xfrm rot="0">
            <a:off x="1028700" y="1759835"/>
            <a:ext cx="10515752" cy="713105"/>
          </a:xfrm>
          <a:prstGeom prst="rect">
            <a:avLst/>
          </a:prstGeom>
        </p:spPr>
        <p:txBody>
          <a:bodyPr anchor="t" rtlCol="false" tIns="0" lIns="0" bIns="0" rIns="0">
            <a:spAutoFit/>
          </a:bodyPr>
          <a:lstStyle/>
          <a:p>
            <a:pPr algn="l">
              <a:lnSpc>
                <a:spcPts val="2860"/>
              </a:lnSpc>
            </a:pPr>
            <a:r>
              <a:rPr lang="en-US" sz="2000">
                <a:solidFill>
                  <a:srgbClr val="000000"/>
                </a:solidFill>
                <a:latin typeface="Neue Montreal"/>
                <a:ea typeface="Neue Montreal"/>
                <a:cs typeface="Neue Montreal"/>
                <a:sym typeface="Neue Montreal"/>
              </a:rPr>
              <a:t>Hàm interactive_player() cho phép người dùng nhập nước đi trực tiếp. Hàm hiển thị bàn cờ, liệt kê nước đi hợp lệ, và làm mới màn hình sau mỗi lượt.</a:t>
            </a:r>
          </a:p>
        </p:txBody>
      </p:sp>
      <p:sp>
        <p:nvSpPr>
          <p:cNvPr name="Freeform 22" id="22"/>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9">
              <a:extLst>
                <a:ext uri="{96DAC541-7B7A-43D3-8B79-37D633B846F1}">
                  <asvg:svgBlip xmlns:asvg="http://schemas.microsoft.com/office/drawing/2016/SVG/main" r:embed="rId10"/>
                </a:ext>
              </a:extLst>
            </a:blip>
            <a:stretch>
              <a:fillRect l="-182671" t="-20218" r="0" b="0"/>
            </a:stretch>
          </a:blipFill>
        </p:spPr>
      </p:sp>
      <p:sp>
        <p:nvSpPr>
          <p:cNvPr name="Freeform 23" id="23"/>
          <p:cNvSpPr/>
          <p:nvPr/>
        </p:nvSpPr>
        <p:spPr>
          <a:xfrm flipH="false" flipV="false" rot="2544944">
            <a:off x="-4705392" y="6472987"/>
            <a:ext cx="12577510" cy="5093892"/>
          </a:xfrm>
          <a:custGeom>
            <a:avLst/>
            <a:gdLst/>
            <a:ahLst/>
            <a:cxnLst/>
            <a:rect r="r" b="b" t="t" l="l"/>
            <a:pathLst>
              <a:path h="5093892" w="12577510">
                <a:moveTo>
                  <a:pt x="0" y="0"/>
                </a:moveTo>
                <a:lnTo>
                  <a:pt x="12577511" y="0"/>
                </a:lnTo>
                <a:lnTo>
                  <a:pt x="12577511" y="5093892"/>
                </a:lnTo>
                <a:lnTo>
                  <a:pt x="0" y="50938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05446" y="9109962"/>
            <a:ext cx="653854" cy="282792"/>
          </a:xfrm>
          <a:custGeom>
            <a:avLst/>
            <a:gdLst/>
            <a:ahLst/>
            <a:cxnLst/>
            <a:rect r="r" b="b" t="t" l="l"/>
            <a:pathLst>
              <a:path h="282792" w="653854">
                <a:moveTo>
                  <a:pt x="0" y="0"/>
                </a:moveTo>
                <a:lnTo>
                  <a:pt x="653854" y="0"/>
                </a:lnTo>
                <a:lnTo>
                  <a:pt x="653854" y="282792"/>
                </a:lnTo>
                <a:lnTo>
                  <a:pt x="0" y="282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88307" y="8728447"/>
            <a:ext cx="156144" cy="227099"/>
          </a:xfrm>
          <a:custGeom>
            <a:avLst/>
            <a:gdLst/>
            <a:ahLst/>
            <a:cxnLst/>
            <a:rect r="r" b="b" t="t" l="l"/>
            <a:pathLst>
              <a:path h="227099" w="156144">
                <a:moveTo>
                  <a:pt x="0" y="0"/>
                </a:moveTo>
                <a:lnTo>
                  <a:pt x="156145" y="0"/>
                </a:lnTo>
                <a:lnTo>
                  <a:pt x="156145" y="227100"/>
                </a:lnTo>
                <a:lnTo>
                  <a:pt x="0" y="227100"/>
                </a:lnTo>
                <a:lnTo>
                  <a:pt x="0" y="0"/>
                </a:lnTo>
                <a:close/>
              </a:path>
            </a:pathLst>
          </a:custGeom>
          <a:blipFill>
            <a:blip r:embed="rId4">
              <a:extLst>
                <a:ext uri="{96DAC541-7B7A-43D3-8B79-37D633B846F1}">
                  <asvg:svgBlip xmlns:asvg="http://schemas.microsoft.com/office/drawing/2016/SVG/main" r:embed="rId5"/>
                </a:ext>
              </a:extLst>
            </a:blip>
            <a:stretch>
              <a:fillRect l="0" t="0" r="-388880" b="0"/>
            </a:stretch>
          </a:blipFill>
        </p:spPr>
      </p:sp>
      <p:sp>
        <p:nvSpPr>
          <p:cNvPr name="TextBox 4" id="4"/>
          <p:cNvSpPr txBox="true"/>
          <p:nvPr/>
        </p:nvSpPr>
        <p:spPr>
          <a:xfrm rot="0">
            <a:off x="1028700" y="800802"/>
            <a:ext cx="15216024"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3. Bắt đầu trò chơi tương tác với tư cách người chơi O</a:t>
            </a:r>
          </a:p>
        </p:txBody>
      </p:sp>
      <p:sp>
        <p:nvSpPr>
          <p:cNvPr name="Freeform 5" id="5"/>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6">
              <a:extLst>
                <a:ext uri="{96DAC541-7B7A-43D3-8B79-37D633B846F1}">
                  <asvg:svgBlip xmlns:asvg="http://schemas.microsoft.com/office/drawing/2016/SVG/main" r:embed="rId7"/>
                </a:ext>
              </a:extLst>
            </a:blip>
            <a:stretch>
              <a:fillRect l="-182671" t="-20218" r="0" b="0"/>
            </a:stretch>
          </a:blipFill>
        </p:spPr>
      </p:sp>
      <p:sp>
        <p:nvSpPr>
          <p:cNvPr name="Freeform 6" id="6"/>
          <p:cNvSpPr/>
          <p:nvPr/>
        </p:nvSpPr>
        <p:spPr>
          <a:xfrm flipH="false" flipV="false" rot="2544944">
            <a:off x="-4705392" y="6472987"/>
            <a:ext cx="12577510" cy="5093892"/>
          </a:xfrm>
          <a:custGeom>
            <a:avLst/>
            <a:gdLst/>
            <a:ahLst/>
            <a:cxnLst/>
            <a:rect r="r" b="b" t="t" l="l"/>
            <a:pathLst>
              <a:path h="5093892" w="12577510">
                <a:moveTo>
                  <a:pt x="0" y="0"/>
                </a:moveTo>
                <a:lnTo>
                  <a:pt x="12577511" y="0"/>
                </a:lnTo>
                <a:lnTo>
                  <a:pt x="12577511" y="5093892"/>
                </a:lnTo>
                <a:lnTo>
                  <a:pt x="0" y="50938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093122" y="2606738"/>
            <a:ext cx="8060640" cy="5494623"/>
          </a:xfrm>
          <a:custGeom>
            <a:avLst/>
            <a:gdLst/>
            <a:ahLst/>
            <a:cxnLst/>
            <a:rect r="r" b="b" t="t" l="l"/>
            <a:pathLst>
              <a:path h="5494623" w="8060640">
                <a:moveTo>
                  <a:pt x="0" y="0"/>
                </a:moveTo>
                <a:lnTo>
                  <a:pt x="8060640" y="0"/>
                </a:lnTo>
                <a:lnTo>
                  <a:pt x="8060640" y="5494623"/>
                </a:lnTo>
                <a:lnTo>
                  <a:pt x="0" y="5494623"/>
                </a:lnTo>
                <a:lnTo>
                  <a:pt x="0" y="0"/>
                </a:lnTo>
                <a:close/>
              </a:path>
            </a:pathLst>
          </a:custGeom>
          <a:blipFill>
            <a:blip r:embed="rId10">
              <a:alphaModFix amt="91000"/>
            </a:blip>
            <a:stretch>
              <a:fillRect l="0" t="0" r="0" b="0"/>
            </a:stretch>
          </a:blipFill>
        </p:spPr>
      </p:sp>
      <p:sp>
        <p:nvSpPr>
          <p:cNvPr name="TextBox 8" id="8"/>
          <p:cNvSpPr txBox="true"/>
          <p:nvPr/>
        </p:nvSpPr>
        <p:spPr>
          <a:xfrm rot="0">
            <a:off x="1028700" y="1759835"/>
            <a:ext cx="15216024" cy="764413"/>
          </a:xfrm>
          <a:prstGeom prst="rect">
            <a:avLst/>
          </a:prstGeom>
        </p:spPr>
        <p:txBody>
          <a:bodyPr anchor="t" rtlCol="false" tIns="0" lIns="0" bIns="0" rIns="0">
            <a:spAutoFit/>
          </a:bodyPr>
          <a:lstStyle/>
          <a:p>
            <a:pPr algn="l">
              <a:lnSpc>
                <a:spcPts val="3146"/>
              </a:lnSpc>
            </a:pPr>
            <a:r>
              <a:rPr lang="en-US" sz="2200">
                <a:solidFill>
                  <a:srgbClr val="000000"/>
                </a:solidFill>
                <a:latin typeface="Neue Montreal"/>
                <a:ea typeface="Neue Montreal"/>
                <a:cs typeface="Neue Montreal"/>
                <a:sym typeface="Neue Montreal"/>
              </a:rPr>
              <a:t>Bắt đầu trò chơi với người chơi là O, máy tính là X. Sử dụng play(random_player, interactive_player, N=1, show_final_board=True) để chạy ván đơn.</a:t>
            </a:r>
          </a:p>
        </p:txBody>
      </p:sp>
      <p:grpSp>
        <p:nvGrpSpPr>
          <p:cNvPr name="Group 9" id="9"/>
          <p:cNvGrpSpPr/>
          <p:nvPr/>
        </p:nvGrpSpPr>
        <p:grpSpPr>
          <a:xfrm rot="0">
            <a:off x="1717969" y="3438814"/>
            <a:ext cx="1186848" cy="514163"/>
            <a:chOff x="0" y="0"/>
            <a:chExt cx="779656" cy="337761"/>
          </a:xfrm>
        </p:grpSpPr>
        <p:sp>
          <p:nvSpPr>
            <p:cNvPr name="Freeform 10" id="10"/>
            <p:cNvSpPr/>
            <p:nvPr/>
          </p:nvSpPr>
          <p:spPr>
            <a:xfrm flipH="false" flipV="false" rot="0">
              <a:off x="0" y="0"/>
              <a:ext cx="779656" cy="337761"/>
            </a:xfrm>
            <a:custGeom>
              <a:avLst/>
              <a:gdLst/>
              <a:ahLst/>
              <a:cxnLst/>
              <a:rect r="r" b="b" t="t" l="l"/>
              <a:pathLst>
                <a:path h="337761" w="779656">
                  <a:moveTo>
                    <a:pt x="168880" y="0"/>
                  </a:moveTo>
                  <a:lnTo>
                    <a:pt x="610776" y="0"/>
                  </a:lnTo>
                  <a:cubicBezTo>
                    <a:pt x="704046" y="0"/>
                    <a:pt x="779656" y="75610"/>
                    <a:pt x="779656" y="168880"/>
                  </a:cubicBezTo>
                  <a:lnTo>
                    <a:pt x="779656" y="168880"/>
                  </a:lnTo>
                  <a:cubicBezTo>
                    <a:pt x="779656" y="262150"/>
                    <a:pt x="704046" y="337761"/>
                    <a:pt x="610776" y="337761"/>
                  </a:cubicBezTo>
                  <a:lnTo>
                    <a:pt x="168880" y="337761"/>
                  </a:lnTo>
                  <a:cubicBezTo>
                    <a:pt x="75610" y="337761"/>
                    <a:pt x="0" y="262150"/>
                    <a:pt x="0" y="168880"/>
                  </a:cubicBezTo>
                  <a:lnTo>
                    <a:pt x="0" y="168880"/>
                  </a:lnTo>
                  <a:cubicBezTo>
                    <a:pt x="0" y="75610"/>
                    <a:pt x="75610" y="0"/>
                    <a:pt x="168880" y="0"/>
                  </a:cubicBezTo>
                  <a:close/>
                </a:path>
              </a:pathLst>
            </a:custGeom>
            <a:solidFill>
              <a:srgbClr val="5DA103"/>
            </a:solidFill>
          </p:spPr>
        </p:sp>
        <p:sp>
          <p:nvSpPr>
            <p:cNvPr name="TextBox 11" id="11"/>
            <p:cNvSpPr txBox="true"/>
            <p:nvPr/>
          </p:nvSpPr>
          <p:spPr>
            <a:xfrm>
              <a:off x="0" y="-38100"/>
              <a:ext cx="779656" cy="375861"/>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53342" y="3445057"/>
            <a:ext cx="514163" cy="51416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A103"/>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53342" y="4323654"/>
            <a:ext cx="514163" cy="51416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4C32F"/>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053342" y="5202251"/>
            <a:ext cx="514163" cy="51416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4E54A"/>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717969" y="4311169"/>
            <a:ext cx="1186848" cy="514163"/>
            <a:chOff x="0" y="0"/>
            <a:chExt cx="779656" cy="337761"/>
          </a:xfrm>
        </p:grpSpPr>
        <p:sp>
          <p:nvSpPr>
            <p:cNvPr name="Freeform 22" id="22"/>
            <p:cNvSpPr/>
            <p:nvPr/>
          </p:nvSpPr>
          <p:spPr>
            <a:xfrm flipH="false" flipV="false" rot="0">
              <a:off x="0" y="0"/>
              <a:ext cx="779656" cy="337761"/>
            </a:xfrm>
            <a:custGeom>
              <a:avLst/>
              <a:gdLst/>
              <a:ahLst/>
              <a:cxnLst/>
              <a:rect r="r" b="b" t="t" l="l"/>
              <a:pathLst>
                <a:path h="337761" w="779656">
                  <a:moveTo>
                    <a:pt x="168880" y="0"/>
                  </a:moveTo>
                  <a:lnTo>
                    <a:pt x="610776" y="0"/>
                  </a:lnTo>
                  <a:cubicBezTo>
                    <a:pt x="704046" y="0"/>
                    <a:pt x="779656" y="75610"/>
                    <a:pt x="779656" y="168880"/>
                  </a:cubicBezTo>
                  <a:lnTo>
                    <a:pt x="779656" y="168880"/>
                  </a:lnTo>
                  <a:cubicBezTo>
                    <a:pt x="779656" y="262150"/>
                    <a:pt x="704046" y="337761"/>
                    <a:pt x="610776" y="337761"/>
                  </a:cubicBezTo>
                  <a:lnTo>
                    <a:pt x="168880" y="337761"/>
                  </a:lnTo>
                  <a:cubicBezTo>
                    <a:pt x="75610" y="337761"/>
                    <a:pt x="0" y="262150"/>
                    <a:pt x="0" y="168880"/>
                  </a:cubicBezTo>
                  <a:lnTo>
                    <a:pt x="0" y="168880"/>
                  </a:lnTo>
                  <a:cubicBezTo>
                    <a:pt x="0" y="75610"/>
                    <a:pt x="75610" y="0"/>
                    <a:pt x="168880" y="0"/>
                  </a:cubicBezTo>
                  <a:close/>
                </a:path>
              </a:pathLst>
            </a:custGeom>
            <a:solidFill>
              <a:srgbClr val="84C32F"/>
            </a:solidFill>
          </p:spPr>
        </p:sp>
        <p:sp>
          <p:nvSpPr>
            <p:cNvPr name="TextBox 23" id="23"/>
            <p:cNvSpPr txBox="true"/>
            <p:nvPr/>
          </p:nvSpPr>
          <p:spPr>
            <a:xfrm>
              <a:off x="0" y="-38100"/>
              <a:ext cx="779656" cy="375861"/>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717969" y="5183266"/>
            <a:ext cx="1186848" cy="514163"/>
            <a:chOff x="0" y="0"/>
            <a:chExt cx="779656" cy="337761"/>
          </a:xfrm>
        </p:grpSpPr>
        <p:sp>
          <p:nvSpPr>
            <p:cNvPr name="Freeform 25" id="25"/>
            <p:cNvSpPr/>
            <p:nvPr/>
          </p:nvSpPr>
          <p:spPr>
            <a:xfrm flipH="false" flipV="false" rot="0">
              <a:off x="0" y="0"/>
              <a:ext cx="779656" cy="337761"/>
            </a:xfrm>
            <a:custGeom>
              <a:avLst/>
              <a:gdLst/>
              <a:ahLst/>
              <a:cxnLst/>
              <a:rect r="r" b="b" t="t" l="l"/>
              <a:pathLst>
                <a:path h="337761" w="779656">
                  <a:moveTo>
                    <a:pt x="168880" y="0"/>
                  </a:moveTo>
                  <a:lnTo>
                    <a:pt x="610776" y="0"/>
                  </a:lnTo>
                  <a:cubicBezTo>
                    <a:pt x="704046" y="0"/>
                    <a:pt x="779656" y="75610"/>
                    <a:pt x="779656" y="168880"/>
                  </a:cubicBezTo>
                  <a:lnTo>
                    <a:pt x="779656" y="168880"/>
                  </a:lnTo>
                  <a:cubicBezTo>
                    <a:pt x="779656" y="262150"/>
                    <a:pt x="704046" y="337761"/>
                    <a:pt x="610776" y="337761"/>
                  </a:cubicBezTo>
                  <a:lnTo>
                    <a:pt x="168880" y="337761"/>
                  </a:lnTo>
                  <a:cubicBezTo>
                    <a:pt x="75610" y="337761"/>
                    <a:pt x="0" y="262150"/>
                    <a:pt x="0" y="168880"/>
                  </a:cubicBezTo>
                  <a:lnTo>
                    <a:pt x="0" y="168880"/>
                  </a:lnTo>
                  <a:cubicBezTo>
                    <a:pt x="0" y="75610"/>
                    <a:pt x="75610" y="0"/>
                    <a:pt x="168880" y="0"/>
                  </a:cubicBezTo>
                  <a:close/>
                </a:path>
              </a:pathLst>
            </a:custGeom>
            <a:solidFill>
              <a:srgbClr val="A4E54A"/>
            </a:solidFill>
          </p:spPr>
        </p:sp>
        <p:sp>
          <p:nvSpPr>
            <p:cNvPr name="TextBox 26" id="26"/>
            <p:cNvSpPr txBox="true"/>
            <p:nvPr/>
          </p:nvSpPr>
          <p:spPr>
            <a:xfrm>
              <a:off x="0" y="-38100"/>
              <a:ext cx="779656" cy="375861"/>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10800000">
            <a:off x="3057218" y="3580989"/>
            <a:ext cx="106603" cy="205732"/>
          </a:xfrm>
          <a:custGeom>
            <a:avLst/>
            <a:gdLst/>
            <a:ahLst/>
            <a:cxnLst/>
            <a:rect r="r" b="b" t="t" l="l"/>
            <a:pathLst>
              <a:path h="205732" w="106603">
                <a:moveTo>
                  <a:pt x="0" y="0"/>
                </a:moveTo>
                <a:lnTo>
                  <a:pt x="106603" y="0"/>
                </a:lnTo>
                <a:lnTo>
                  <a:pt x="106603" y="205732"/>
                </a:lnTo>
                <a:lnTo>
                  <a:pt x="0" y="205732"/>
                </a:lnTo>
                <a:lnTo>
                  <a:pt x="0" y="0"/>
                </a:lnTo>
                <a:close/>
              </a:path>
            </a:pathLst>
          </a:custGeom>
          <a:blipFill>
            <a:blip r:embed="rId11">
              <a:extLst>
                <a:ext uri="{96DAC541-7B7A-43D3-8B79-37D633B846F1}">
                  <asvg:svgBlip xmlns:asvg="http://schemas.microsoft.com/office/drawing/2016/SVG/main" r:embed="rId12"/>
                </a:ext>
              </a:extLst>
            </a:blip>
            <a:stretch>
              <a:fillRect l="0" t="0" r="-301015" b="0"/>
            </a:stretch>
          </a:blipFill>
        </p:spPr>
      </p:sp>
      <p:sp>
        <p:nvSpPr>
          <p:cNvPr name="TextBox 28" id="28"/>
          <p:cNvSpPr txBox="true"/>
          <p:nvPr/>
        </p:nvSpPr>
        <p:spPr>
          <a:xfrm rot="0">
            <a:off x="3316221" y="3472679"/>
            <a:ext cx="5320491" cy="321564"/>
          </a:xfrm>
          <a:prstGeom prst="rect">
            <a:avLst/>
          </a:prstGeom>
        </p:spPr>
        <p:txBody>
          <a:bodyPr anchor="t" rtlCol="false" tIns="0" lIns="0" bIns="0" rIns="0">
            <a:spAutoFit/>
          </a:bodyPr>
          <a:lstStyle/>
          <a:p>
            <a:pPr algn="l">
              <a:lnSpc>
                <a:spcPts val="2507"/>
              </a:lnSpc>
            </a:pPr>
            <a:r>
              <a:rPr lang="en-US" sz="2199" b="true">
                <a:solidFill>
                  <a:srgbClr val="000000"/>
                </a:solidFill>
                <a:latin typeface="Neue Montreal Medium"/>
                <a:ea typeface="Neue Montreal Medium"/>
                <a:cs typeface="Neue Montreal Medium"/>
                <a:sym typeface="Neue Montreal Medium"/>
              </a:rPr>
              <a:t>Ván O Thắng ⟶ Người chơi O chiến thắng.</a:t>
            </a:r>
          </a:p>
        </p:txBody>
      </p:sp>
      <p:sp>
        <p:nvSpPr>
          <p:cNvPr name="TextBox 29" id="29"/>
          <p:cNvSpPr txBox="true"/>
          <p:nvPr/>
        </p:nvSpPr>
        <p:spPr>
          <a:xfrm rot="0">
            <a:off x="1855635" y="3493114"/>
            <a:ext cx="911517" cy="381407"/>
          </a:xfrm>
          <a:prstGeom prst="rect">
            <a:avLst/>
          </a:prstGeom>
        </p:spPr>
        <p:txBody>
          <a:bodyPr anchor="t" rtlCol="false" tIns="0" lIns="0" bIns="0" rIns="0">
            <a:spAutoFit/>
          </a:bodyPr>
          <a:lstStyle/>
          <a:p>
            <a:pPr algn="ctr">
              <a:lnSpc>
                <a:spcPts val="2910"/>
              </a:lnSpc>
            </a:pPr>
            <a:r>
              <a:rPr lang="en-US" sz="2553" b="true">
                <a:solidFill>
                  <a:srgbClr val="FFFFFF"/>
                </a:solidFill>
                <a:latin typeface="Neue Montreal Medium"/>
                <a:ea typeface="Neue Montreal Medium"/>
                <a:cs typeface="Neue Montreal Medium"/>
                <a:sym typeface="Neue Montreal Medium"/>
              </a:rPr>
              <a:t>1</a:t>
            </a:r>
          </a:p>
        </p:txBody>
      </p:sp>
      <p:sp>
        <p:nvSpPr>
          <p:cNvPr name="TextBox 30" id="30"/>
          <p:cNvSpPr txBox="true"/>
          <p:nvPr/>
        </p:nvSpPr>
        <p:spPr>
          <a:xfrm rot="0">
            <a:off x="3316221" y="4357074"/>
            <a:ext cx="5920090" cy="321564"/>
          </a:xfrm>
          <a:prstGeom prst="rect">
            <a:avLst/>
          </a:prstGeom>
        </p:spPr>
        <p:txBody>
          <a:bodyPr anchor="t" rtlCol="false" tIns="0" lIns="0" bIns="0" rIns="0">
            <a:spAutoFit/>
          </a:bodyPr>
          <a:lstStyle/>
          <a:p>
            <a:pPr algn="l">
              <a:lnSpc>
                <a:spcPts val="2507"/>
              </a:lnSpc>
            </a:pPr>
            <a:r>
              <a:rPr lang="en-US" sz="2199" b="true">
                <a:solidFill>
                  <a:srgbClr val="000000"/>
                </a:solidFill>
                <a:latin typeface="Neue Montreal Medium"/>
                <a:ea typeface="Neue Montreal Medium"/>
                <a:cs typeface="Neue Montreal Medium"/>
                <a:sym typeface="Neue Montreal Medium"/>
              </a:rPr>
              <a:t>Ván X Thắng ⟶ Máy tính không thắng.</a:t>
            </a:r>
          </a:p>
        </p:txBody>
      </p:sp>
      <p:sp>
        <p:nvSpPr>
          <p:cNvPr name="TextBox 31" id="31"/>
          <p:cNvSpPr txBox="true"/>
          <p:nvPr/>
        </p:nvSpPr>
        <p:spPr>
          <a:xfrm rot="0">
            <a:off x="3316221" y="5241470"/>
            <a:ext cx="6001979" cy="321564"/>
          </a:xfrm>
          <a:prstGeom prst="rect">
            <a:avLst/>
          </a:prstGeom>
        </p:spPr>
        <p:txBody>
          <a:bodyPr anchor="t" rtlCol="false" tIns="0" lIns="0" bIns="0" rIns="0">
            <a:spAutoFit/>
          </a:bodyPr>
          <a:lstStyle/>
          <a:p>
            <a:pPr algn="l">
              <a:lnSpc>
                <a:spcPts val="2507"/>
              </a:lnSpc>
            </a:pPr>
            <a:r>
              <a:rPr lang="en-US" sz="2199" b="true">
                <a:solidFill>
                  <a:srgbClr val="000000"/>
                </a:solidFill>
                <a:latin typeface="Neue Montreal Medium"/>
                <a:ea typeface="Neue Montreal Medium"/>
                <a:cs typeface="Neue Montreal Medium"/>
                <a:sym typeface="Neue Montreal Medium"/>
              </a:rPr>
              <a:t>Ván Hòa ⟶ Không có kết quả hòa.</a:t>
            </a:r>
          </a:p>
        </p:txBody>
      </p:sp>
      <p:sp>
        <p:nvSpPr>
          <p:cNvPr name="TextBox 32" id="32"/>
          <p:cNvSpPr txBox="true"/>
          <p:nvPr/>
        </p:nvSpPr>
        <p:spPr>
          <a:xfrm rot="0">
            <a:off x="1855635" y="4365468"/>
            <a:ext cx="911517" cy="381407"/>
          </a:xfrm>
          <a:prstGeom prst="rect">
            <a:avLst/>
          </a:prstGeom>
        </p:spPr>
        <p:txBody>
          <a:bodyPr anchor="t" rtlCol="false" tIns="0" lIns="0" bIns="0" rIns="0">
            <a:spAutoFit/>
          </a:bodyPr>
          <a:lstStyle/>
          <a:p>
            <a:pPr algn="ctr">
              <a:lnSpc>
                <a:spcPts val="2910"/>
              </a:lnSpc>
            </a:pPr>
            <a:r>
              <a:rPr lang="en-US" sz="2553" b="true">
                <a:solidFill>
                  <a:srgbClr val="14320F"/>
                </a:solidFill>
                <a:latin typeface="Neue Montreal Medium"/>
                <a:ea typeface="Neue Montreal Medium"/>
                <a:cs typeface="Neue Montreal Medium"/>
                <a:sym typeface="Neue Montreal Medium"/>
              </a:rPr>
              <a:t>0</a:t>
            </a:r>
          </a:p>
        </p:txBody>
      </p:sp>
      <p:sp>
        <p:nvSpPr>
          <p:cNvPr name="TextBox 33" id="33"/>
          <p:cNvSpPr txBox="true"/>
          <p:nvPr/>
        </p:nvSpPr>
        <p:spPr>
          <a:xfrm rot="0">
            <a:off x="1855635" y="5237566"/>
            <a:ext cx="911517" cy="381407"/>
          </a:xfrm>
          <a:prstGeom prst="rect">
            <a:avLst/>
          </a:prstGeom>
        </p:spPr>
        <p:txBody>
          <a:bodyPr anchor="t" rtlCol="false" tIns="0" lIns="0" bIns="0" rIns="0">
            <a:spAutoFit/>
          </a:bodyPr>
          <a:lstStyle/>
          <a:p>
            <a:pPr algn="ctr">
              <a:lnSpc>
                <a:spcPts val="2910"/>
              </a:lnSpc>
            </a:pPr>
            <a:r>
              <a:rPr lang="en-US" sz="2553" b="true">
                <a:solidFill>
                  <a:srgbClr val="14320F"/>
                </a:solidFill>
                <a:latin typeface="Neue Montreal Medium"/>
                <a:ea typeface="Neue Montreal Medium"/>
                <a:cs typeface="Neue Montreal Medium"/>
                <a:sym typeface="Neue Montreal Medium"/>
              </a:rPr>
              <a:t>0</a:t>
            </a:r>
          </a:p>
        </p:txBody>
      </p:sp>
      <p:sp>
        <p:nvSpPr>
          <p:cNvPr name="Freeform 34" id="34"/>
          <p:cNvSpPr/>
          <p:nvPr/>
        </p:nvSpPr>
        <p:spPr>
          <a:xfrm flipH="false" flipV="false" rot="-10800000">
            <a:off x="3057218" y="4465384"/>
            <a:ext cx="106603" cy="205732"/>
          </a:xfrm>
          <a:custGeom>
            <a:avLst/>
            <a:gdLst/>
            <a:ahLst/>
            <a:cxnLst/>
            <a:rect r="r" b="b" t="t" l="l"/>
            <a:pathLst>
              <a:path h="205732" w="106603">
                <a:moveTo>
                  <a:pt x="0" y="0"/>
                </a:moveTo>
                <a:lnTo>
                  <a:pt x="106603" y="0"/>
                </a:lnTo>
                <a:lnTo>
                  <a:pt x="106603" y="205733"/>
                </a:lnTo>
                <a:lnTo>
                  <a:pt x="0" y="205733"/>
                </a:lnTo>
                <a:lnTo>
                  <a:pt x="0" y="0"/>
                </a:lnTo>
                <a:close/>
              </a:path>
            </a:pathLst>
          </a:custGeom>
          <a:blipFill>
            <a:blip r:embed="rId11">
              <a:extLst>
                <a:ext uri="{96DAC541-7B7A-43D3-8B79-37D633B846F1}">
                  <asvg:svgBlip xmlns:asvg="http://schemas.microsoft.com/office/drawing/2016/SVG/main" r:embed="rId12"/>
                </a:ext>
              </a:extLst>
            </a:blip>
            <a:stretch>
              <a:fillRect l="0" t="0" r="-301015" b="0"/>
            </a:stretch>
          </a:blipFill>
        </p:spPr>
      </p:sp>
      <p:sp>
        <p:nvSpPr>
          <p:cNvPr name="Freeform 35" id="35"/>
          <p:cNvSpPr/>
          <p:nvPr/>
        </p:nvSpPr>
        <p:spPr>
          <a:xfrm flipH="false" flipV="false" rot="-10800000">
            <a:off x="3057218" y="5325441"/>
            <a:ext cx="106603" cy="205732"/>
          </a:xfrm>
          <a:custGeom>
            <a:avLst/>
            <a:gdLst/>
            <a:ahLst/>
            <a:cxnLst/>
            <a:rect r="r" b="b" t="t" l="l"/>
            <a:pathLst>
              <a:path h="205732" w="106603">
                <a:moveTo>
                  <a:pt x="0" y="0"/>
                </a:moveTo>
                <a:lnTo>
                  <a:pt x="106603" y="0"/>
                </a:lnTo>
                <a:lnTo>
                  <a:pt x="106603" y="205732"/>
                </a:lnTo>
                <a:lnTo>
                  <a:pt x="0" y="205732"/>
                </a:lnTo>
                <a:lnTo>
                  <a:pt x="0" y="0"/>
                </a:lnTo>
                <a:close/>
              </a:path>
            </a:pathLst>
          </a:custGeom>
          <a:blipFill>
            <a:blip r:embed="rId11">
              <a:extLst>
                <a:ext uri="{96DAC541-7B7A-43D3-8B79-37D633B846F1}">
                  <asvg:svgBlip xmlns:asvg="http://schemas.microsoft.com/office/drawing/2016/SVG/main" r:embed="rId12"/>
                </a:ext>
              </a:extLst>
            </a:blip>
            <a:stretch>
              <a:fillRect l="0" t="0" r="-301015" b="0"/>
            </a:stretch>
          </a:blipFill>
        </p:spPr>
      </p:sp>
      <p:sp>
        <p:nvSpPr>
          <p:cNvPr name="TextBox 36" id="36"/>
          <p:cNvSpPr txBox="true"/>
          <p:nvPr/>
        </p:nvSpPr>
        <p:spPr>
          <a:xfrm rot="0">
            <a:off x="1028700" y="6640339"/>
            <a:ext cx="8828340" cy="373888"/>
          </a:xfrm>
          <a:prstGeom prst="rect">
            <a:avLst/>
          </a:prstGeom>
        </p:spPr>
        <p:txBody>
          <a:bodyPr anchor="t" rtlCol="false" tIns="0" lIns="0" bIns="0" rIns="0">
            <a:spAutoFit/>
          </a:bodyPr>
          <a:lstStyle/>
          <a:p>
            <a:pPr algn="l">
              <a:lnSpc>
                <a:spcPts val="3146"/>
              </a:lnSpc>
            </a:pPr>
            <a:r>
              <a:rPr lang="en-US" sz="2200" i="true" b="true">
                <a:solidFill>
                  <a:srgbClr val="000000"/>
                </a:solidFill>
                <a:latin typeface="Neue Montreal Bold Italics"/>
                <a:ea typeface="Neue Montreal Bold Italics"/>
                <a:cs typeface="Neue Montreal Bold Italics"/>
                <a:sym typeface="Neue Montreal Bold Italics"/>
              </a:rPr>
              <a:t>Kết quả: </a:t>
            </a:r>
            <a:r>
              <a:rPr lang="en-US" sz="2200">
                <a:solidFill>
                  <a:srgbClr val="000000"/>
                </a:solidFill>
                <a:latin typeface="Neue Montreal"/>
                <a:ea typeface="Neue Montreal"/>
                <a:cs typeface="Neue Montreal"/>
                <a:sym typeface="Neue Montreal"/>
              </a:rPr>
              <a:t>{'x': 0, 'o': 1, 'd': 0} → Người chơi O thắng 1 ván.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05446" y="9109962"/>
            <a:ext cx="653854" cy="282792"/>
          </a:xfrm>
          <a:custGeom>
            <a:avLst/>
            <a:gdLst/>
            <a:ahLst/>
            <a:cxnLst/>
            <a:rect r="r" b="b" t="t" l="l"/>
            <a:pathLst>
              <a:path h="282792" w="653854">
                <a:moveTo>
                  <a:pt x="0" y="0"/>
                </a:moveTo>
                <a:lnTo>
                  <a:pt x="653854" y="0"/>
                </a:lnTo>
                <a:lnTo>
                  <a:pt x="653854" y="282792"/>
                </a:lnTo>
                <a:lnTo>
                  <a:pt x="0" y="282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88307" y="8728447"/>
            <a:ext cx="156144" cy="227099"/>
          </a:xfrm>
          <a:custGeom>
            <a:avLst/>
            <a:gdLst/>
            <a:ahLst/>
            <a:cxnLst/>
            <a:rect r="r" b="b" t="t" l="l"/>
            <a:pathLst>
              <a:path h="227099" w="156144">
                <a:moveTo>
                  <a:pt x="0" y="0"/>
                </a:moveTo>
                <a:lnTo>
                  <a:pt x="156145" y="0"/>
                </a:lnTo>
                <a:lnTo>
                  <a:pt x="156145" y="227100"/>
                </a:lnTo>
                <a:lnTo>
                  <a:pt x="0" y="227100"/>
                </a:lnTo>
                <a:lnTo>
                  <a:pt x="0" y="0"/>
                </a:lnTo>
                <a:close/>
              </a:path>
            </a:pathLst>
          </a:custGeom>
          <a:blipFill>
            <a:blip r:embed="rId4">
              <a:extLst>
                <a:ext uri="{96DAC541-7B7A-43D3-8B79-37D633B846F1}">
                  <asvg:svgBlip xmlns:asvg="http://schemas.microsoft.com/office/drawing/2016/SVG/main" r:embed="rId5"/>
                </a:ext>
              </a:extLst>
            </a:blip>
            <a:stretch>
              <a:fillRect l="0" t="0" r="-388880" b="0"/>
            </a:stretch>
          </a:blipFill>
        </p:spPr>
      </p:sp>
      <p:sp>
        <p:nvSpPr>
          <p:cNvPr name="TextBox 4" id="4"/>
          <p:cNvSpPr txBox="true"/>
          <p:nvPr/>
        </p:nvSpPr>
        <p:spPr>
          <a:xfrm rot="0">
            <a:off x="1028700" y="800802"/>
            <a:ext cx="15216024"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4. Bắt đầu trò chơi tương tác với tư cách người chơi X</a:t>
            </a:r>
          </a:p>
        </p:txBody>
      </p:sp>
      <p:sp>
        <p:nvSpPr>
          <p:cNvPr name="Freeform 5" id="5"/>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6">
              <a:extLst>
                <a:ext uri="{96DAC541-7B7A-43D3-8B79-37D633B846F1}">
                  <asvg:svgBlip xmlns:asvg="http://schemas.microsoft.com/office/drawing/2016/SVG/main" r:embed="rId7"/>
                </a:ext>
              </a:extLst>
            </a:blip>
            <a:stretch>
              <a:fillRect l="-182671" t="-20218" r="0" b="0"/>
            </a:stretch>
          </a:blipFill>
        </p:spPr>
      </p:sp>
      <p:sp>
        <p:nvSpPr>
          <p:cNvPr name="Freeform 6" id="6"/>
          <p:cNvSpPr/>
          <p:nvPr/>
        </p:nvSpPr>
        <p:spPr>
          <a:xfrm flipH="false" flipV="false" rot="2544944">
            <a:off x="-4705392" y="6472987"/>
            <a:ext cx="12577510" cy="5093892"/>
          </a:xfrm>
          <a:custGeom>
            <a:avLst/>
            <a:gdLst/>
            <a:ahLst/>
            <a:cxnLst/>
            <a:rect r="r" b="b" t="t" l="l"/>
            <a:pathLst>
              <a:path h="5093892" w="12577510">
                <a:moveTo>
                  <a:pt x="0" y="0"/>
                </a:moveTo>
                <a:lnTo>
                  <a:pt x="12577511" y="0"/>
                </a:lnTo>
                <a:lnTo>
                  <a:pt x="12577511" y="5093892"/>
                </a:lnTo>
                <a:lnTo>
                  <a:pt x="0" y="50938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1717969" y="3438814"/>
            <a:ext cx="1186848" cy="514163"/>
            <a:chOff x="0" y="0"/>
            <a:chExt cx="779656" cy="337761"/>
          </a:xfrm>
        </p:grpSpPr>
        <p:sp>
          <p:nvSpPr>
            <p:cNvPr name="Freeform 8" id="8"/>
            <p:cNvSpPr/>
            <p:nvPr/>
          </p:nvSpPr>
          <p:spPr>
            <a:xfrm flipH="false" flipV="false" rot="0">
              <a:off x="0" y="0"/>
              <a:ext cx="779656" cy="337761"/>
            </a:xfrm>
            <a:custGeom>
              <a:avLst/>
              <a:gdLst/>
              <a:ahLst/>
              <a:cxnLst/>
              <a:rect r="r" b="b" t="t" l="l"/>
              <a:pathLst>
                <a:path h="337761" w="779656">
                  <a:moveTo>
                    <a:pt x="168880" y="0"/>
                  </a:moveTo>
                  <a:lnTo>
                    <a:pt x="610776" y="0"/>
                  </a:lnTo>
                  <a:cubicBezTo>
                    <a:pt x="704046" y="0"/>
                    <a:pt x="779656" y="75610"/>
                    <a:pt x="779656" y="168880"/>
                  </a:cubicBezTo>
                  <a:lnTo>
                    <a:pt x="779656" y="168880"/>
                  </a:lnTo>
                  <a:cubicBezTo>
                    <a:pt x="779656" y="262150"/>
                    <a:pt x="704046" y="337761"/>
                    <a:pt x="610776" y="337761"/>
                  </a:cubicBezTo>
                  <a:lnTo>
                    <a:pt x="168880" y="337761"/>
                  </a:lnTo>
                  <a:cubicBezTo>
                    <a:pt x="75610" y="337761"/>
                    <a:pt x="0" y="262150"/>
                    <a:pt x="0" y="168880"/>
                  </a:cubicBezTo>
                  <a:lnTo>
                    <a:pt x="0" y="168880"/>
                  </a:lnTo>
                  <a:cubicBezTo>
                    <a:pt x="0" y="75610"/>
                    <a:pt x="75610" y="0"/>
                    <a:pt x="168880" y="0"/>
                  </a:cubicBezTo>
                  <a:close/>
                </a:path>
              </a:pathLst>
            </a:custGeom>
            <a:solidFill>
              <a:srgbClr val="5DA103"/>
            </a:solidFill>
          </p:spPr>
        </p:sp>
        <p:sp>
          <p:nvSpPr>
            <p:cNvPr name="TextBox 9" id="9"/>
            <p:cNvSpPr txBox="true"/>
            <p:nvPr/>
          </p:nvSpPr>
          <p:spPr>
            <a:xfrm>
              <a:off x="0" y="-38100"/>
              <a:ext cx="779656" cy="375861"/>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053342" y="3445057"/>
            <a:ext cx="514163" cy="51416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A103"/>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53342" y="4323654"/>
            <a:ext cx="514163" cy="51416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4C32F"/>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53342" y="5202251"/>
            <a:ext cx="514163" cy="51416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4E54A"/>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717969" y="4311169"/>
            <a:ext cx="1186848" cy="514163"/>
            <a:chOff x="0" y="0"/>
            <a:chExt cx="779656" cy="337761"/>
          </a:xfrm>
        </p:grpSpPr>
        <p:sp>
          <p:nvSpPr>
            <p:cNvPr name="Freeform 20" id="20"/>
            <p:cNvSpPr/>
            <p:nvPr/>
          </p:nvSpPr>
          <p:spPr>
            <a:xfrm flipH="false" flipV="false" rot="0">
              <a:off x="0" y="0"/>
              <a:ext cx="779656" cy="337761"/>
            </a:xfrm>
            <a:custGeom>
              <a:avLst/>
              <a:gdLst/>
              <a:ahLst/>
              <a:cxnLst/>
              <a:rect r="r" b="b" t="t" l="l"/>
              <a:pathLst>
                <a:path h="337761" w="779656">
                  <a:moveTo>
                    <a:pt x="168880" y="0"/>
                  </a:moveTo>
                  <a:lnTo>
                    <a:pt x="610776" y="0"/>
                  </a:lnTo>
                  <a:cubicBezTo>
                    <a:pt x="704046" y="0"/>
                    <a:pt x="779656" y="75610"/>
                    <a:pt x="779656" y="168880"/>
                  </a:cubicBezTo>
                  <a:lnTo>
                    <a:pt x="779656" y="168880"/>
                  </a:lnTo>
                  <a:cubicBezTo>
                    <a:pt x="779656" y="262150"/>
                    <a:pt x="704046" y="337761"/>
                    <a:pt x="610776" y="337761"/>
                  </a:cubicBezTo>
                  <a:lnTo>
                    <a:pt x="168880" y="337761"/>
                  </a:lnTo>
                  <a:cubicBezTo>
                    <a:pt x="75610" y="337761"/>
                    <a:pt x="0" y="262150"/>
                    <a:pt x="0" y="168880"/>
                  </a:cubicBezTo>
                  <a:lnTo>
                    <a:pt x="0" y="168880"/>
                  </a:lnTo>
                  <a:cubicBezTo>
                    <a:pt x="0" y="75610"/>
                    <a:pt x="75610" y="0"/>
                    <a:pt x="168880" y="0"/>
                  </a:cubicBezTo>
                  <a:close/>
                </a:path>
              </a:pathLst>
            </a:custGeom>
            <a:solidFill>
              <a:srgbClr val="84C32F"/>
            </a:solidFill>
          </p:spPr>
        </p:sp>
        <p:sp>
          <p:nvSpPr>
            <p:cNvPr name="TextBox 21" id="21"/>
            <p:cNvSpPr txBox="true"/>
            <p:nvPr/>
          </p:nvSpPr>
          <p:spPr>
            <a:xfrm>
              <a:off x="0" y="-38100"/>
              <a:ext cx="779656" cy="375861"/>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717969" y="5183266"/>
            <a:ext cx="1186848" cy="514163"/>
            <a:chOff x="0" y="0"/>
            <a:chExt cx="779656" cy="337761"/>
          </a:xfrm>
        </p:grpSpPr>
        <p:sp>
          <p:nvSpPr>
            <p:cNvPr name="Freeform 23" id="23"/>
            <p:cNvSpPr/>
            <p:nvPr/>
          </p:nvSpPr>
          <p:spPr>
            <a:xfrm flipH="false" flipV="false" rot="0">
              <a:off x="0" y="0"/>
              <a:ext cx="779656" cy="337761"/>
            </a:xfrm>
            <a:custGeom>
              <a:avLst/>
              <a:gdLst/>
              <a:ahLst/>
              <a:cxnLst/>
              <a:rect r="r" b="b" t="t" l="l"/>
              <a:pathLst>
                <a:path h="337761" w="779656">
                  <a:moveTo>
                    <a:pt x="168880" y="0"/>
                  </a:moveTo>
                  <a:lnTo>
                    <a:pt x="610776" y="0"/>
                  </a:lnTo>
                  <a:cubicBezTo>
                    <a:pt x="704046" y="0"/>
                    <a:pt x="779656" y="75610"/>
                    <a:pt x="779656" y="168880"/>
                  </a:cubicBezTo>
                  <a:lnTo>
                    <a:pt x="779656" y="168880"/>
                  </a:lnTo>
                  <a:cubicBezTo>
                    <a:pt x="779656" y="262150"/>
                    <a:pt x="704046" y="337761"/>
                    <a:pt x="610776" y="337761"/>
                  </a:cubicBezTo>
                  <a:lnTo>
                    <a:pt x="168880" y="337761"/>
                  </a:lnTo>
                  <a:cubicBezTo>
                    <a:pt x="75610" y="337761"/>
                    <a:pt x="0" y="262150"/>
                    <a:pt x="0" y="168880"/>
                  </a:cubicBezTo>
                  <a:lnTo>
                    <a:pt x="0" y="168880"/>
                  </a:lnTo>
                  <a:cubicBezTo>
                    <a:pt x="0" y="75610"/>
                    <a:pt x="75610" y="0"/>
                    <a:pt x="168880" y="0"/>
                  </a:cubicBezTo>
                  <a:close/>
                </a:path>
              </a:pathLst>
            </a:custGeom>
            <a:solidFill>
              <a:srgbClr val="A4E54A"/>
            </a:solidFill>
          </p:spPr>
        </p:sp>
        <p:sp>
          <p:nvSpPr>
            <p:cNvPr name="TextBox 24" id="24"/>
            <p:cNvSpPr txBox="true"/>
            <p:nvPr/>
          </p:nvSpPr>
          <p:spPr>
            <a:xfrm>
              <a:off x="0" y="-38100"/>
              <a:ext cx="779656" cy="375861"/>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10800000">
            <a:off x="3057218" y="3580989"/>
            <a:ext cx="106603" cy="205732"/>
          </a:xfrm>
          <a:custGeom>
            <a:avLst/>
            <a:gdLst/>
            <a:ahLst/>
            <a:cxnLst/>
            <a:rect r="r" b="b" t="t" l="l"/>
            <a:pathLst>
              <a:path h="205732" w="106603">
                <a:moveTo>
                  <a:pt x="0" y="0"/>
                </a:moveTo>
                <a:lnTo>
                  <a:pt x="106603" y="0"/>
                </a:lnTo>
                <a:lnTo>
                  <a:pt x="106603" y="205732"/>
                </a:lnTo>
                <a:lnTo>
                  <a:pt x="0" y="205732"/>
                </a:lnTo>
                <a:lnTo>
                  <a:pt x="0" y="0"/>
                </a:lnTo>
                <a:close/>
              </a:path>
            </a:pathLst>
          </a:custGeom>
          <a:blipFill>
            <a:blip r:embed="rId10">
              <a:extLst>
                <a:ext uri="{96DAC541-7B7A-43D3-8B79-37D633B846F1}">
                  <asvg:svgBlip xmlns:asvg="http://schemas.microsoft.com/office/drawing/2016/SVG/main" r:embed="rId11"/>
                </a:ext>
              </a:extLst>
            </a:blip>
            <a:stretch>
              <a:fillRect l="0" t="0" r="-301015" b="0"/>
            </a:stretch>
          </a:blipFill>
        </p:spPr>
      </p:sp>
      <p:sp>
        <p:nvSpPr>
          <p:cNvPr name="Freeform 26" id="26"/>
          <p:cNvSpPr/>
          <p:nvPr/>
        </p:nvSpPr>
        <p:spPr>
          <a:xfrm flipH="false" flipV="false" rot="-10800000">
            <a:off x="3057218" y="4465384"/>
            <a:ext cx="106603" cy="205732"/>
          </a:xfrm>
          <a:custGeom>
            <a:avLst/>
            <a:gdLst/>
            <a:ahLst/>
            <a:cxnLst/>
            <a:rect r="r" b="b" t="t" l="l"/>
            <a:pathLst>
              <a:path h="205732" w="106603">
                <a:moveTo>
                  <a:pt x="0" y="0"/>
                </a:moveTo>
                <a:lnTo>
                  <a:pt x="106603" y="0"/>
                </a:lnTo>
                <a:lnTo>
                  <a:pt x="106603" y="205733"/>
                </a:lnTo>
                <a:lnTo>
                  <a:pt x="0" y="205733"/>
                </a:lnTo>
                <a:lnTo>
                  <a:pt x="0" y="0"/>
                </a:lnTo>
                <a:close/>
              </a:path>
            </a:pathLst>
          </a:custGeom>
          <a:blipFill>
            <a:blip r:embed="rId10">
              <a:extLst>
                <a:ext uri="{96DAC541-7B7A-43D3-8B79-37D633B846F1}">
                  <asvg:svgBlip xmlns:asvg="http://schemas.microsoft.com/office/drawing/2016/SVG/main" r:embed="rId11"/>
                </a:ext>
              </a:extLst>
            </a:blip>
            <a:stretch>
              <a:fillRect l="0" t="0" r="-301015" b="0"/>
            </a:stretch>
          </a:blipFill>
        </p:spPr>
      </p:sp>
      <p:sp>
        <p:nvSpPr>
          <p:cNvPr name="Freeform 27" id="27"/>
          <p:cNvSpPr/>
          <p:nvPr/>
        </p:nvSpPr>
        <p:spPr>
          <a:xfrm flipH="false" flipV="false" rot="-10800000">
            <a:off x="3057218" y="5325441"/>
            <a:ext cx="106603" cy="205732"/>
          </a:xfrm>
          <a:custGeom>
            <a:avLst/>
            <a:gdLst/>
            <a:ahLst/>
            <a:cxnLst/>
            <a:rect r="r" b="b" t="t" l="l"/>
            <a:pathLst>
              <a:path h="205732" w="106603">
                <a:moveTo>
                  <a:pt x="0" y="0"/>
                </a:moveTo>
                <a:lnTo>
                  <a:pt x="106603" y="0"/>
                </a:lnTo>
                <a:lnTo>
                  <a:pt x="106603" y="205732"/>
                </a:lnTo>
                <a:lnTo>
                  <a:pt x="0" y="205732"/>
                </a:lnTo>
                <a:lnTo>
                  <a:pt x="0" y="0"/>
                </a:lnTo>
                <a:close/>
              </a:path>
            </a:pathLst>
          </a:custGeom>
          <a:blipFill>
            <a:blip r:embed="rId10">
              <a:extLst>
                <a:ext uri="{96DAC541-7B7A-43D3-8B79-37D633B846F1}">
                  <asvg:svgBlip xmlns:asvg="http://schemas.microsoft.com/office/drawing/2016/SVG/main" r:embed="rId11"/>
                </a:ext>
              </a:extLst>
            </a:blip>
            <a:stretch>
              <a:fillRect l="0" t="0" r="-301015" b="0"/>
            </a:stretch>
          </a:blipFill>
        </p:spPr>
      </p:sp>
      <p:sp>
        <p:nvSpPr>
          <p:cNvPr name="Freeform 28" id="28"/>
          <p:cNvSpPr/>
          <p:nvPr/>
        </p:nvSpPr>
        <p:spPr>
          <a:xfrm flipH="false" flipV="false" rot="0">
            <a:off x="10009440" y="2578129"/>
            <a:ext cx="7879345" cy="5494623"/>
          </a:xfrm>
          <a:custGeom>
            <a:avLst/>
            <a:gdLst/>
            <a:ahLst/>
            <a:cxnLst/>
            <a:rect r="r" b="b" t="t" l="l"/>
            <a:pathLst>
              <a:path h="5494623" w="7879345">
                <a:moveTo>
                  <a:pt x="0" y="0"/>
                </a:moveTo>
                <a:lnTo>
                  <a:pt x="7879345" y="0"/>
                </a:lnTo>
                <a:lnTo>
                  <a:pt x="7879345" y="5494623"/>
                </a:lnTo>
                <a:lnTo>
                  <a:pt x="0" y="5494623"/>
                </a:lnTo>
                <a:lnTo>
                  <a:pt x="0" y="0"/>
                </a:lnTo>
                <a:close/>
              </a:path>
            </a:pathLst>
          </a:custGeom>
          <a:blipFill>
            <a:blip r:embed="rId12">
              <a:alphaModFix amt="92000"/>
            </a:blip>
            <a:stretch>
              <a:fillRect l="0" t="0" r="0" b="0"/>
            </a:stretch>
          </a:blipFill>
        </p:spPr>
      </p:sp>
      <p:sp>
        <p:nvSpPr>
          <p:cNvPr name="TextBox 29" id="29"/>
          <p:cNvSpPr txBox="true"/>
          <p:nvPr/>
        </p:nvSpPr>
        <p:spPr>
          <a:xfrm rot="0">
            <a:off x="1028700" y="1759835"/>
            <a:ext cx="15216024" cy="373888"/>
          </a:xfrm>
          <a:prstGeom prst="rect">
            <a:avLst/>
          </a:prstGeom>
        </p:spPr>
        <p:txBody>
          <a:bodyPr anchor="t" rtlCol="false" tIns="0" lIns="0" bIns="0" rIns="0">
            <a:spAutoFit/>
          </a:bodyPr>
          <a:lstStyle/>
          <a:p>
            <a:pPr algn="l">
              <a:lnSpc>
                <a:spcPts val="3146"/>
              </a:lnSpc>
            </a:pPr>
            <a:r>
              <a:rPr lang="en-US" sz="2200">
                <a:solidFill>
                  <a:srgbClr val="000000"/>
                </a:solidFill>
                <a:latin typeface="Neue Montreal"/>
                <a:ea typeface="Neue Montreal"/>
                <a:cs typeface="Neue Montreal"/>
                <a:sym typeface="Neue Montreal"/>
              </a:rPr>
              <a:t>Người chơi vào vai X, máy tính là O. Sử dụng play(interactive_player, random_player, N=1, show_final_board=True) để chạy ván.</a:t>
            </a:r>
          </a:p>
        </p:txBody>
      </p:sp>
      <p:sp>
        <p:nvSpPr>
          <p:cNvPr name="TextBox 30" id="30"/>
          <p:cNvSpPr txBox="true"/>
          <p:nvPr/>
        </p:nvSpPr>
        <p:spPr>
          <a:xfrm rot="0">
            <a:off x="3316221" y="3472679"/>
            <a:ext cx="5320491" cy="321564"/>
          </a:xfrm>
          <a:prstGeom prst="rect">
            <a:avLst/>
          </a:prstGeom>
        </p:spPr>
        <p:txBody>
          <a:bodyPr anchor="t" rtlCol="false" tIns="0" lIns="0" bIns="0" rIns="0">
            <a:spAutoFit/>
          </a:bodyPr>
          <a:lstStyle/>
          <a:p>
            <a:pPr algn="l">
              <a:lnSpc>
                <a:spcPts val="2507"/>
              </a:lnSpc>
            </a:pPr>
            <a:r>
              <a:rPr lang="en-US" sz="2199" b="true">
                <a:solidFill>
                  <a:srgbClr val="000000"/>
                </a:solidFill>
                <a:latin typeface="Neue Montreal Medium"/>
                <a:ea typeface="Neue Montreal Medium"/>
                <a:cs typeface="Neue Montreal Medium"/>
                <a:sym typeface="Neue Montreal Medium"/>
              </a:rPr>
              <a:t>Ván X Thắng ⟶ Người chơi X chiến thắng.</a:t>
            </a:r>
          </a:p>
        </p:txBody>
      </p:sp>
      <p:sp>
        <p:nvSpPr>
          <p:cNvPr name="TextBox 31" id="31"/>
          <p:cNvSpPr txBox="true"/>
          <p:nvPr/>
        </p:nvSpPr>
        <p:spPr>
          <a:xfrm rot="0">
            <a:off x="1855635" y="3493114"/>
            <a:ext cx="911517" cy="381407"/>
          </a:xfrm>
          <a:prstGeom prst="rect">
            <a:avLst/>
          </a:prstGeom>
        </p:spPr>
        <p:txBody>
          <a:bodyPr anchor="t" rtlCol="false" tIns="0" lIns="0" bIns="0" rIns="0">
            <a:spAutoFit/>
          </a:bodyPr>
          <a:lstStyle/>
          <a:p>
            <a:pPr algn="ctr">
              <a:lnSpc>
                <a:spcPts val="2910"/>
              </a:lnSpc>
            </a:pPr>
            <a:r>
              <a:rPr lang="en-US" sz="2553" b="true">
                <a:solidFill>
                  <a:srgbClr val="FFFFFF"/>
                </a:solidFill>
                <a:latin typeface="Neue Montreal Medium"/>
                <a:ea typeface="Neue Montreal Medium"/>
                <a:cs typeface="Neue Montreal Medium"/>
                <a:sym typeface="Neue Montreal Medium"/>
              </a:rPr>
              <a:t>1</a:t>
            </a:r>
          </a:p>
        </p:txBody>
      </p:sp>
      <p:sp>
        <p:nvSpPr>
          <p:cNvPr name="TextBox 32" id="32"/>
          <p:cNvSpPr txBox="true"/>
          <p:nvPr/>
        </p:nvSpPr>
        <p:spPr>
          <a:xfrm rot="0">
            <a:off x="3316221" y="4357074"/>
            <a:ext cx="5920090" cy="321564"/>
          </a:xfrm>
          <a:prstGeom prst="rect">
            <a:avLst/>
          </a:prstGeom>
        </p:spPr>
        <p:txBody>
          <a:bodyPr anchor="t" rtlCol="false" tIns="0" lIns="0" bIns="0" rIns="0">
            <a:spAutoFit/>
          </a:bodyPr>
          <a:lstStyle/>
          <a:p>
            <a:pPr algn="l">
              <a:lnSpc>
                <a:spcPts val="2507"/>
              </a:lnSpc>
            </a:pPr>
            <a:r>
              <a:rPr lang="en-US" sz="2199" b="true">
                <a:solidFill>
                  <a:srgbClr val="000000"/>
                </a:solidFill>
                <a:latin typeface="Neue Montreal Medium"/>
                <a:ea typeface="Neue Montreal Medium"/>
                <a:cs typeface="Neue Montreal Medium"/>
                <a:sym typeface="Neue Montreal Medium"/>
              </a:rPr>
              <a:t>Ván O Thắng ⟶ Máy tính không thắng.</a:t>
            </a:r>
          </a:p>
        </p:txBody>
      </p:sp>
      <p:sp>
        <p:nvSpPr>
          <p:cNvPr name="TextBox 33" id="33"/>
          <p:cNvSpPr txBox="true"/>
          <p:nvPr/>
        </p:nvSpPr>
        <p:spPr>
          <a:xfrm rot="0">
            <a:off x="3316221" y="5241470"/>
            <a:ext cx="6001979" cy="321564"/>
          </a:xfrm>
          <a:prstGeom prst="rect">
            <a:avLst/>
          </a:prstGeom>
        </p:spPr>
        <p:txBody>
          <a:bodyPr anchor="t" rtlCol="false" tIns="0" lIns="0" bIns="0" rIns="0">
            <a:spAutoFit/>
          </a:bodyPr>
          <a:lstStyle/>
          <a:p>
            <a:pPr algn="l">
              <a:lnSpc>
                <a:spcPts val="2507"/>
              </a:lnSpc>
            </a:pPr>
            <a:r>
              <a:rPr lang="en-US" sz="2199" b="true">
                <a:solidFill>
                  <a:srgbClr val="000000"/>
                </a:solidFill>
                <a:latin typeface="Neue Montreal Medium"/>
                <a:ea typeface="Neue Montreal Medium"/>
                <a:cs typeface="Neue Montreal Medium"/>
                <a:sym typeface="Neue Montreal Medium"/>
              </a:rPr>
              <a:t>Ván Hòa ⟶ Không có kết quả hòa.</a:t>
            </a:r>
          </a:p>
        </p:txBody>
      </p:sp>
      <p:sp>
        <p:nvSpPr>
          <p:cNvPr name="TextBox 34" id="34"/>
          <p:cNvSpPr txBox="true"/>
          <p:nvPr/>
        </p:nvSpPr>
        <p:spPr>
          <a:xfrm rot="0">
            <a:off x="1855635" y="4365468"/>
            <a:ext cx="911517" cy="381407"/>
          </a:xfrm>
          <a:prstGeom prst="rect">
            <a:avLst/>
          </a:prstGeom>
        </p:spPr>
        <p:txBody>
          <a:bodyPr anchor="t" rtlCol="false" tIns="0" lIns="0" bIns="0" rIns="0">
            <a:spAutoFit/>
          </a:bodyPr>
          <a:lstStyle/>
          <a:p>
            <a:pPr algn="ctr">
              <a:lnSpc>
                <a:spcPts val="2910"/>
              </a:lnSpc>
            </a:pPr>
            <a:r>
              <a:rPr lang="en-US" sz="2553" b="true">
                <a:solidFill>
                  <a:srgbClr val="14320F"/>
                </a:solidFill>
                <a:latin typeface="Neue Montreal Medium"/>
                <a:ea typeface="Neue Montreal Medium"/>
                <a:cs typeface="Neue Montreal Medium"/>
                <a:sym typeface="Neue Montreal Medium"/>
              </a:rPr>
              <a:t>0</a:t>
            </a:r>
          </a:p>
        </p:txBody>
      </p:sp>
      <p:sp>
        <p:nvSpPr>
          <p:cNvPr name="TextBox 35" id="35"/>
          <p:cNvSpPr txBox="true"/>
          <p:nvPr/>
        </p:nvSpPr>
        <p:spPr>
          <a:xfrm rot="0">
            <a:off x="1855635" y="5237566"/>
            <a:ext cx="911517" cy="381407"/>
          </a:xfrm>
          <a:prstGeom prst="rect">
            <a:avLst/>
          </a:prstGeom>
        </p:spPr>
        <p:txBody>
          <a:bodyPr anchor="t" rtlCol="false" tIns="0" lIns="0" bIns="0" rIns="0">
            <a:spAutoFit/>
          </a:bodyPr>
          <a:lstStyle/>
          <a:p>
            <a:pPr algn="ctr">
              <a:lnSpc>
                <a:spcPts val="2910"/>
              </a:lnSpc>
            </a:pPr>
            <a:r>
              <a:rPr lang="en-US" sz="2553" b="true">
                <a:solidFill>
                  <a:srgbClr val="14320F"/>
                </a:solidFill>
                <a:latin typeface="Neue Montreal Medium"/>
                <a:ea typeface="Neue Montreal Medium"/>
                <a:cs typeface="Neue Montreal Medium"/>
                <a:sym typeface="Neue Montreal Medium"/>
              </a:rPr>
              <a:t>0</a:t>
            </a:r>
          </a:p>
        </p:txBody>
      </p:sp>
      <p:sp>
        <p:nvSpPr>
          <p:cNvPr name="TextBox 36" id="36"/>
          <p:cNvSpPr txBox="true"/>
          <p:nvPr/>
        </p:nvSpPr>
        <p:spPr>
          <a:xfrm rot="0">
            <a:off x="1028700" y="6640339"/>
            <a:ext cx="8828340" cy="373888"/>
          </a:xfrm>
          <a:prstGeom prst="rect">
            <a:avLst/>
          </a:prstGeom>
        </p:spPr>
        <p:txBody>
          <a:bodyPr anchor="t" rtlCol="false" tIns="0" lIns="0" bIns="0" rIns="0">
            <a:spAutoFit/>
          </a:bodyPr>
          <a:lstStyle/>
          <a:p>
            <a:pPr algn="l">
              <a:lnSpc>
                <a:spcPts val="3146"/>
              </a:lnSpc>
            </a:pPr>
            <a:r>
              <a:rPr lang="en-US" sz="2200" i="true" b="true">
                <a:solidFill>
                  <a:srgbClr val="000000"/>
                </a:solidFill>
                <a:latin typeface="Neue Montreal Bold Italics"/>
                <a:ea typeface="Neue Montreal Bold Italics"/>
                <a:cs typeface="Neue Montreal Bold Italics"/>
                <a:sym typeface="Neue Montreal Bold Italics"/>
              </a:rPr>
              <a:t>Kết quả: </a:t>
            </a:r>
            <a:r>
              <a:rPr lang="en-US" sz="2200">
                <a:solidFill>
                  <a:srgbClr val="000000"/>
                </a:solidFill>
                <a:latin typeface="Neue Montreal"/>
                <a:ea typeface="Neue Montreal"/>
                <a:cs typeface="Neue Montreal"/>
                <a:sym typeface="Neue Montreal"/>
              </a:rPr>
              <a:t>{'x': 1, 'o': 0, 'd': 0} → Người chơi X thắng 1 ván với hàng giữa.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6121" y="7933785"/>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578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544944">
            <a:off x="-3255370" y="5199323"/>
            <a:ext cx="12577510" cy="5093892"/>
          </a:xfrm>
          <a:custGeom>
            <a:avLst/>
            <a:gdLst/>
            <a:ahLst/>
            <a:cxnLst/>
            <a:rect r="r" b="b" t="t" l="l"/>
            <a:pathLst>
              <a:path h="5093892" w="12577510">
                <a:moveTo>
                  <a:pt x="0" y="0"/>
                </a:moveTo>
                <a:lnTo>
                  <a:pt x="12577510" y="0"/>
                </a:lnTo>
                <a:lnTo>
                  <a:pt x="12577510" y="5093892"/>
                </a:lnTo>
                <a:lnTo>
                  <a:pt x="0" y="5093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7" id="7"/>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546562">
            <a:off x="-1411703" y="4515949"/>
            <a:ext cx="6668438" cy="6435241"/>
          </a:xfrm>
          <a:custGeom>
            <a:avLst/>
            <a:gdLst/>
            <a:ahLst/>
            <a:cxnLst/>
            <a:rect r="r" b="b" t="t" l="l"/>
            <a:pathLst>
              <a:path h="6435241" w="6668438">
                <a:moveTo>
                  <a:pt x="0" y="0"/>
                </a:moveTo>
                <a:lnTo>
                  <a:pt x="6668439" y="0"/>
                </a:lnTo>
                <a:lnTo>
                  <a:pt x="6668439" y="6435242"/>
                </a:lnTo>
                <a:lnTo>
                  <a:pt x="0" y="6435242"/>
                </a:lnTo>
                <a:lnTo>
                  <a:pt x="0" y="0"/>
                </a:lnTo>
                <a:close/>
              </a:path>
            </a:pathLst>
          </a:custGeom>
          <a:blipFill>
            <a:blip r:embed="rId8">
              <a:alphaModFix amt="59000"/>
            </a:blip>
            <a:stretch>
              <a:fillRect l="0" t="-3452" r="0" b="-3452"/>
            </a:stretch>
          </a:blipFill>
        </p:spPr>
      </p:sp>
      <p:sp>
        <p:nvSpPr>
          <p:cNvPr name="Freeform 9" id="9"/>
          <p:cNvSpPr/>
          <p:nvPr/>
        </p:nvSpPr>
        <p:spPr>
          <a:xfrm flipH="false" flipV="false" rot="7081348">
            <a:off x="11872820" y="5934968"/>
            <a:ext cx="10268064" cy="4219752"/>
          </a:xfrm>
          <a:custGeom>
            <a:avLst/>
            <a:gdLst/>
            <a:ahLst/>
            <a:cxnLst/>
            <a:rect r="r" b="b" t="t" l="l"/>
            <a:pathLst>
              <a:path h="4219752" w="10268064">
                <a:moveTo>
                  <a:pt x="0" y="0"/>
                </a:moveTo>
                <a:lnTo>
                  <a:pt x="10268064" y="0"/>
                </a:lnTo>
                <a:lnTo>
                  <a:pt x="10268064" y="4219752"/>
                </a:lnTo>
                <a:lnTo>
                  <a:pt x="0" y="4219752"/>
                </a:lnTo>
                <a:lnTo>
                  <a:pt x="0" y="0"/>
                </a:lnTo>
                <a:close/>
              </a:path>
            </a:pathLst>
          </a:custGeom>
          <a:blipFill>
            <a:blip r:embed="rId9"/>
            <a:stretch>
              <a:fillRect l="0" t="0" r="0" b="0"/>
            </a:stretch>
          </a:blipFill>
        </p:spPr>
      </p:sp>
      <p:sp>
        <p:nvSpPr>
          <p:cNvPr name="TextBox 10" id="10"/>
          <p:cNvSpPr txBox="true"/>
          <p:nvPr/>
        </p:nvSpPr>
        <p:spPr>
          <a:xfrm rot="0">
            <a:off x="937657" y="1045288"/>
            <a:ext cx="12811883" cy="954432"/>
          </a:xfrm>
          <a:prstGeom prst="rect">
            <a:avLst/>
          </a:prstGeom>
        </p:spPr>
        <p:txBody>
          <a:bodyPr anchor="t" rtlCol="false" tIns="0" lIns="0" bIns="0" rIns="0">
            <a:spAutoFit/>
          </a:bodyPr>
          <a:lstStyle/>
          <a:p>
            <a:pPr algn="l">
              <a:lnSpc>
                <a:spcPts val="7768"/>
              </a:lnSpc>
            </a:pPr>
            <a:r>
              <a:rPr lang="en-US" sz="5548" b="true">
                <a:solidFill>
                  <a:srgbClr val="457800"/>
                </a:solidFill>
                <a:latin typeface="Neue Montreal Bold"/>
                <a:ea typeface="Neue Montreal Bold"/>
                <a:cs typeface="Neue Montreal Bold"/>
                <a:sym typeface="Neue Montreal Bold"/>
              </a:rPr>
              <a:t>Connect 4 Assignment</a:t>
            </a:r>
          </a:p>
        </p:txBody>
      </p:sp>
      <p:sp>
        <p:nvSpPr>
          <p:cNvPr name="TextBox 11" id="11"/>
          <p:cNvSpPr txBox="true"/>
          <p:nvPr/>
        </p:nvSpPr>
        <p:spPr>
          <a:xfrm rot="0">
            <a:off x="4340861" y="3395725"/>
            <a:ext cx="3582569" cy="44173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Tổng Quan Trò Chơi</a:t>
            </a:r>
          </a:p>
        </p:txBody>
      </p:sp>
      <p:sp>
        <p:nvSpPr>
          <p:cNvPr name="TextBox 12" id="12"/>
          <p:cNvSpPr txBox="true"/>
          <p:nvPr/>
        </p:nvSpPr>
        <p:spPr>
          <a:xfrm rot="0">
            <a:off x="1384433" y="2079716"/>
            <a:ext cx="5525561" cy="44173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Thuật toán Tìm Kiếm Đối Kháng</a:t>
            </a:r>
          </a:p>
        </p:txBody>
      </p:sp>
      <p:sp>
        <p:nvSpPr>
          <p:cNvPr name="TextBox 13" id="13"/>
          <p:cNvSpPr txBox="true"/>
          <p:nvPr/>
        </p:nvSpPr>
        <p:spPr>
          <a:xfrm rot="0">
            <a:off x="4340861" y="3882301"/>
            <a:ext cx="6922332" cy="1857629"/>
          </a:xfrm>
          <a:prstGeom prst="rect">
            <a:avLst/>
          </a:prstGeom>
        </p:spPr>
        <p:txBody>
          <a:bodyPr anchor="t" rtlCol="false" tIns="0" lIns="0" bIns="0" rIns="0">
            <a:spAutoFit/>
          </a:bodyPr>
          <a:lstStyle/>
          <a:p>
            <a:pPr algn="just">
              <a:lnSpc>
                <a:spcPts val="3717"/>
              </a:lnSpc>
            </a:pPr>
            <a:r>
              <a:rPr lang="en-US" sz="2599">
                <a:solidFill>
                  <a:srgbClr val="000000"/>
                </a:solidFill>
                <a:latin typeface="Neue Montreal"/>
                <a:ea typeface="Neue Montreal"/>
                <a:cs typeface="Neue Montreal"/>
                <a:sym typeface="Neue Montreal"/>
              </a:rPr>
              <a:t>Connect 4 là trò chơi hai người trên bàn cờ 6×7. Mỗi người lần lượt thả quân vào một cột. Người thắng là người đầu tiên tạo được 4 quân liên tiếp theo hàng ngang, dọc hoặc chéo.</a:t>
            </a:r>
          </a:p>
        </p:txBody>
      </p:sp>
      <p:sp>
        <p:nvSpPr>
          <p:cNvPr name="TextBox 14" id="14"/>
          <p:cNvSpPr txBox="true"/>
          <p:nvPr/>
        </p:nvSpPr>
        <p:spPr>
          <a:xfrm rot="0">
            <a:off x="1384433" y="2580805"/>
            <a:ext cx="15874867" cy="844296"/>
          </a:xfrm>
          <a:prstGeom prst="rect">
            <a:avLst/>
          </a:prstGeom>
        </p:spPr>
        <p:txBody>
          <a:bodyPr anchor="t" rtlCol="false" tIns="0" lIns="0" bIns="0" rIns="0">
            <a:spAutoFit/>
          </a:bodyPr>
          <a:lstStyle/>
          <a:p>
            <a:pPr algn="just">
              <a:lnSpc>
                <a:spcPts val="3432"/>
              </a:lnSpc>
            </a:pPr>
            <a:r>
              <a:rPr lang="en-US" sz="2400">
                <a:solidFill>
                  <a:srgbClr val="000000"/>
                </a:solidFill>
                <a:latin typeface="Neue Montreal"/>
                <a:ea typeface="Neue Montreal"/>
                <a:cs typeface="Neue Montreal"/>
                <a:sym typeface="Neue Montreal"/>
              </a:rPr>
              <a:t>Xây dựng và đánh giá các chiến lược chơi trò chơi Connect 4 bằng Minimax, Alpha-Beta Pruning, và các phương pháp tìm kiếm nâng cao.</a:t>
            </a:r>
          </a:p>
        </p:txBody>
      </p:sp>
      <p:sp>
        <p:nvSpPr>
          <p:cNvPr name="Freeform 15" id="15"/>
          <p:cNvSpPr/>
          <p:nvPr/>
        </p:nvSpPr>
        <p:spPr>
          <a:xfrm flipH="false" flipV="false" rot="0">
            <a:off x="5404054" y="6159030"/>
            <a:ext cx="4223227" cy="797134"/>
          </a:xfrm>
          <a:custGeom>
            <a:avLst/>
            <a:gdLst/>
            <a:ahLst/>
            <a:cxnLst/>
            <a:rect r="r" b="b" t="t" l="l"/>
            <a:pathLst>
              <a:path h="797134" w="4223227">
                <a:moveTo>
                  <a:pt x="0" y="0"/>
                </a:moveTo>
                <a:lnTo>
                  <a:pt x="4223226" y="0"/>
                </a:lnTo>
                <a:lnTo>
                  <a:pt x="4223226" y="797134"/>
                </a:lnTo>
                <a:lnTo>
                  <a:pt x="0" y="7971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10087851" y="6159030"/>
            <a:ext cx="4223227" cy="797134"/>
          </a:xfrm>
          <a:custGeom>
            <a:avLst/>
            <a:gdLst/>
            <a:ahLst/>
            <a:cxnLst/>
            <a:rect r="r" b="b" t="t" l="l"/>
            <a:pathLst>
              <a:path h="797134" w="4223227">
                <a:moveTo>
                  <a:pt x="0" y="0"/>
                </a:moveTo>
                <a:lnTo>
                  <a:pt x="4223227" y="0"/>
                </a:lnTo>
                <a:lnTo>
                  <a:pt x="4223227" y="797134"/>
                </a:lnTo>
                <a:lnTo>
                  <a:pt x="0" y="7971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7886348" y="7851250"/>
            <a:ext cx="4223227" cy="797134"/>
          </a:xfrm>
          <a:custGeom>
            <a:avLst/>
            <a:gdLst/>
            <a:ahLst/>
            <a:cxnLst/>
            <a:rect r="r" b="b" t="t" l="l"/>
            <a:pathLst>
              <a:path h="797134" w="4223227">
                <a:moveTo>
                  <a:pt x="0" y="0"/>
                </a:moveTo>
                <a:lnTo>
                  <a:pt x="4223227" y="0"/>
                </a:lnTo>
                <a:lnTo>
                  <a:pt x="4223227" y="797134"/>
                </a:lnTo>
                <a:lnTo>
                  <a:pt x="0" y="7971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6818871" y="6366695"/>
            <a:ext cx="2795981" cy="361950"/>
          </a:xfrm>
          <a:prstGeom prst="rect">
            <a:avLst/>
          </a:prstGeom>
        </p:spPr>
        <p:txBody>
          <a:bodyPr anchor="t" rtlCol="false" tIns="0" lIns="0" bIns="0" rIns="0">
            <a:spAutoFit/>
          </a:bodyPr>
          <a:lstStyle/>
          <a:p>
            <a:pPr algn="l">
              <a:lnSpc>
                <a:spcPts val="2849"/>
              </a:lnSpc>
            </a:pPr>
            <a:r>
              <a:rPr lang="en-US" sz="2499" b="true">
                <a:solidFill>
                  <a:srgbClr val="FFFFFF"/>
                </a:solidFill>
                <a:latin typeface="Neue Montreal Bold"/>
                <a:ea typeface="Neue Montreal Bold"/>
                <a:cs typeface="Neue Montreal Bold"/>
                <a:sym typeface="Neue Montreal Bold"/>
              </a:rPr>
              <a:t>Bàn Cờ</a:t>
            </a:r>
          </a:p>
        </p:txBody>
      </p:sp>
      <p:sp>
        <p:nvSpPr>
          <p:cNvPr name="TextBox 19" id="19"/>
          <p:cNvSpPr txBox="true"/>
          <p:nvPr/>
        </p:nvSpPr>
        <p:spPr>
          <a:xfrm rot="0">
            <a:off x="11530165" y="6422120"/>
            <a:ext cx="2454266" cy="361950"/>
          </a:xfrm>
          <a:prstGeom prst="rect">
            <a:avLst/>
          </a:prstGeom>
        </p:spPr>
        <p:txBody>
          <a:bodyPr anchor="t" rtlCol="false" tIns="0" lIns="0" bIns="0" rIns="0">
            <a:spAutoFit/>
          </a:bodyPr>
          <a:lstStyle/>
          <a:p>
            <a:pPr algn="l">
              <a:lnSpc>
                <a:spcPts val="2849"/>
              </a:lnSpc>
            </a:pPr>
            <a:r>
              <a:rPr lang="en-US" sz="2499" b="true">
                <a:solidFill>
                  <a:srgbClr val="FFFFFF"/>
                </a:solidFill>
                <a:latin typeface="Neue Montreal Bold"/>
                <a:ea typeface="Neue Montreal Bold"/>
                <a:cs typeface="Neue Montreal Bold"/>
                <a:sym typeface="Neue Montreal Bold"/>
              </a:rPr>
              <a:t>Điều Kiện Thắng</a:t>
            </a:r>
          </a:p>
        </p:txBody>
      </p:sp>
      <p:sp>
        <p:nvSpPr>
          <p:cNvPr name="TextBox 20" id="20"/>
          <p:cNvSpPr txBox="true"/>
          <p:nvPr/>
        </p:nvSpPr>
        <p:spPr>
          <a:xfrm rot="0">
            <a:off x="9189703" y="7959417"/>
            <a:ext cx="2454266" cy="714375"/>
          </a:xfrm>
          <a:prstGeom prst="rect">
            <a:avLst/>
          </a:prstGeom>
        </p:spPr>
        <p:txBody>
          <a:bodyPr anchor="t" rtlCol="false" tIns="0" lIns="0" bIns="0" rIns="0">
            <a:spAutoFit/>
          </a:bodyPr>
          <a:lstStyle/>
          <a:p>
            <a:pPr algn="ctr">
              <a:lnSpc>
                <a:spcPts val="2849"/>
              </a:lnSpc>
            </a:pPr>
            <a:r>
              <a:rPr lang="en-US" sz="2499" b="true">
                <a:solidFill>
                  <a:srgbClr val="FFFFFF"/>
                </a:solidFill>
                <a:latin typeface="Neue Montreal Bold"/>
                <a:ea typeface="Neue Montreal Bold"/>
                <a:cs typeface="Neue Montreal Bold"/>
                <a:sym typeface="Neue Montreal Bold"/>
              </a:rPr>
              <a:t>Hệ Số Phân Nhánh</a:t>
            </a:r>
          </a:p>
        </p:txBody>
      </p:sp>
      <p:sp>
        <p:nvSpPr>
          <p:cNvPr name="TextBox 21" id="21"/>
          <p:cNvSpPr txBox="true"/>
          <p:nvPr/>
        </p:nvSpPr>
        <p:spPr>
          <a:xfrm rot="0">
            <a:off x="5404054" y="7204820"/>
            <a:ext cx="4043448" cy="351155"/>
          </a:xfrm>
          <a:prstGeom prst="rect">
            <a:avLst/>
          </a:prstGeom>
        </p:spPr>
        <p:txBody>
          <a:bodyPr anchor="t" rtlCol="false" tIns="0" lIns="0" bIns="0" rIns="0">
            <a:spAutoFit/>
          </a:bodyPr>
          <a:lstStyle/>
          <a:p>
            <a:pPr algn="ctr">
              <a:lnSpc>
                <a:spcPts val="2860"/>
              </a:lnSpc>
            </a:pPr>
            <a:r>
              <a:rPr lang="en-US" sz="2000">
                <a:solidFill>
                  <a:srgbClr val="000000"/>
                </a:solidFill>
                <a:latin typeface="Neue Montreal"/>
                <a:ea typeface="Neue Montreal"/>
                <a:cs typeface="Neue Montreal"/>
                <a:sym typeface="Neue Montreal"/>
              </a:rPr>
              <a:t>6 hàng × 7 cột</a:t>
            </a:r>
          </a:p>
        </p:txBody>
      </p:sp>
      <p:sp>
        <p:nvSpPr>
          <p:cNvPr name="TextBox 22" id="22"/>
          <p:cNvSpPr txBox="true"/>
          <p:nvPr/>
        </p:nvSpPr>
        <p:spPr>
          <a:xfrm rot="0">
            <a:off x="10087851" y="7204820"/>
            <a:ext cx="4043448" cy="351155"/>
          </a:xfrm>
          <a:prstGeom prst="rect">
            <a:avLst/>
          </a:prstGeom>
        </p:spPr>
        <p:txBody>
          <a:bodyPr anchor="t" rtlCol="false" tIns="0" lIns="0" bIns="0" rIns="0">
            <a:spAutoFit/>
          </a:bodyPr>
          <a:lstStyle/>
          <a:p>
            <a:pPr algn="ctr">
              <a:lnSpc>
                <a:spcPts val="2860"/>
              </a:lnSpc>
            </a:pPr>
            <a:r>
              <a:rPr lang="en-US" sz="2000">
                <a:solidFill>
                  <a:srgbClr val="000000"/>
                </a:solidFill>
                <a:latin typeface="Neue Montreal"/>
                <a:ea typeface="Neue Montreal"/>
                <a:cs typeface="Neue Montreal"/>
                <a:sym typeface="Neue Montreal"/>
              </a:rPr>
              <a:t>4 quân liên tiếp</a:t>
            </a:r>
          </a:p>
        </p:txBody>
      </p:sp>
      <p:sp>
        <p:nvSpPr>
          <p:cNvPr name="TextBox 23" id="23"/>
          <p:cNvSpPr txBox="true"/>
          <p:nvPr/>
        </p:nvSpPr>
        <p:spPr>
          <a:xfrm rot="0">
            <a:off x="7886348" y="8873330"/>
            <a:ext cx="4043448" cy="351155"/>
          </a:xfrm>
          <a:prstGeom prst="rect">
            <a:avLst/>
          </a:prstGeom>
        </p:spPr>
        <p:txBody>
          <a:bodyPr anchor="t" rtlCol="false" tIns="0" lIns="0" bIns="0" rIns="0">
            <a:spAutoFit/>
          </a:bodyPr>
          <a:lstStyle/>
          <a:p>
            <a:pPr algn="ctr">
              <a:lnSpc>
                <a:spcPts val="2860"/>
              </a:lnSpc>
            </a:pPr>
            <a:r>
              <a:rPr lang="en-US" sz="2000">
                <a:solidFill>
                  <a:srgbClr val="000000"/>
                </a:solidFill>
                <a:latin typeface="Neue Montreal"/>
                <a:ea typeface="Neue Montreal"/>
                <a:cs typeface="Neue Montreal"/>
                <a:sym typeface="Neue Montreal"/>
              </a:rPr>
              <a:t>Trung bình 7</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624453"/>
            <a:ext cx="7677301" cy="2456736"/>
          </a:xfrm>
          <a:custGeom>
            <a:avLst/>
            <a:gdLst/>
            <a:ahLst/>
            <a:cxnLst/>
            <a:rect r="r" b="b" t="t" l="l"/>
            <a:pathLst>
              <a:path h="2456736" w="7677301">
                <a:moveTo>
                  <a:pt x="0" y="0"/>
                </a:moveTo>
                <a:lnTo>
                  <a:pt x="7677301" y="0"/>
                </a:lnTo>
                <a:lnTo>
                  <a:pt x="7677301" y="2456736"/>
                </a:lnTo>
                <a:lnTo>
                  <a:pt x="0" y="24567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81999" y="3624453"/>
            <a:ext cx="7677301" cy="2456736"/>
          </a:xfrm>
          <a:custGeom>
            <a:avLst/>
            <a:gdLst/>
            <a:ahLst/>
            <a:cxnLst/>
            <a:rect r="r" b="b" t="t" l="l"/>
            <a:pathLst>
              <a:path h="2456736" w="7677301">
                <a:moveTo>
                  <a:pt x="0" y="0"/>
                </a:moveTo>
                <a:lnTo>
                  <a:pt x="7677301" y="0"/>
                </a:lnTo>
                <a:lnTo>
                  <a:pt x="7677301" y="2456736"/>
                </a:lnTo>
                <a:lnTo>
                  <a:pt x="0" y="24567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67632" y="5156587"/>
            <a:ext cx="6136152" cy="2925884"/>
            <a:chOff x="0" y="0"/>
            <a:chExt cx="1632160" cy="778258"/>
          </a:xfrm>
        </p:grpSpPr>
        <p:sp>
          <p:nvSpPr>
            <p:cNvPr name="Freeform 5" id="5"/>
            <p:cNvSpPr/>
            <p:nvPr/>
          </p:nvSpPr>
          <p:spPr>
            <a:xfrm flipH="false" flipV="false" rot="0">
              <a:off x="0" y="0"/>
              <a:ext cx="1632160" cy="778258"/>
            </a:xfrm>
            <a:custGeom>
              <a:avLst/>
              <a:gdLst/>
              <a:ahLst/>
              <a:cxnLst/>
              <a:rect r="r" b="b" t="t" l="l"/>
              <a:pathLst>
                <a:path h="778258" w="1632160">
                  <a:moveTo>
                    <a:pt x="64346" y="0"/>
                  </a:moveTo>
                  <a:lnTo>
                    <a:pt x="1567814" y="0"/>
                  </a:lnTo>
                  <a:cubicBezTo>
                    <a:pt x="1584880" y="0"/>
                    <a:pt x="1601246" y="6779"/>
                    <a:pt x="1613314" y="18847"/>
                  </a:cubicBezTo>
                  <a:cubicBezTo>
                    <a:pt x="1625381" y="30914"/>
                    <a:pt x="1632160" y="47281"/>
                    <a:pt x="1632160" y="64346"/>
                  </a:cubicBezTo>
                  <a:lnTo>
                    <a:pt x="1632160" y="713912"/>
                  </a:lnTo>
                  <a:cubicBezTo>
                    <a:pt x="1632160" y="749450"/>
                    <a:pt x="1603352" y="778258"/>
                    <a:pt x="1567814" y="778258"/>
                  </a:cubicBezTo>
                  <a:lnTo>
                    <a:pt x="64346" y="778258"/>
                  </a:lnTo>
                  <a:cubicBezTo>
                    <a:pt x="47281" y="778258"/>
                    <a:pt x="30914" y="771479"/>
                    <a:pt x="18847" y="759412"/>
                  </a:cubicBezTo>
                  <a:cubicBezTo>
                    <a:pt x="6779" y="747344"/>
                    <a:pt x="0" y="730978"/>
                    <a:pt x="0" y="713912"/>
                  </a:cubicBezTo>
                  <a:lnTo>
                    <a:pt x="0" y="64346"/>
                  </a:lnTo>
                  <a:cubicBezTo>
                    <a:pt x="0" y="47281"/>
                    <a:pt x="6779" y="30914"/>
                    <a:pt x="18847" y="18847"/>
                  </a:cubicBezTo>
                  <a:cubicBezTo>
                    <a:pt x="30914" y="6779"/>
                    <a:pt x="47281" y="0"/>
                    <a:pt x="64346" y="0"/>
                  </a:cubicBezTo>
                  <a:close/>
                </a:path>
              </a:pathLst>
            </a:custGeom>
            <a:solidFill>
              <a:srgbClr val="457800"/>
            </a:solidFill>
          </p:spPr>
        </p:sp>
        <p:sp>
          <p:nvSpPr>
            <p:cNvPr name="TextBox 6" id="6"/>
            <p:cNvSpPr txBox="true"/>
            <p:nvPr/>
          </p:nvSpPr>
          <p:spPr>
            <a:xfrm>
              <a:off x="0" y="-38100"/>
              <a:ext cx="1632160" cy="81635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9820931" y="5156587"/>
            <a:ext cx="6136152" cy="2925884"/>
            <a:chOff x="0" y="0"/>
            <a:chExt cx="1632160" cy="778258"/>
          </a:xfrm>
        </p:grpSpPr>
        <p:sp>
          <p:nvSpPr>
            <p:cNvPr name="Freeform 8" id="8"/>
            <p:cNvSpPr/>
            <p:nvPr/>
          </p:nvSpPr>
          <p:spPr>
            <a:xfrm flipH="false" flipV="false" rot="0">
              <a:off x="0" y="0"/>
              <a:ext cx="1632160" cy="778258"/>
            </a:xfrm>
            <a:custGeom>
              <a:avLst/>
              <a:gdLst/>
              <a:ahLst/>
              <a:cxnLst/>
              <a:rect r="r" b="b" t="t" l="l"/>
              <a:pathLst>
                <a:path h="778258" w="1632160">
                  <a:moveTo>
                    <a:pt x="64346" y="0"/>
                  </a:moveTo>
                  <a:lnTo>
                    <a:pt x="1567814" y="0"/>
                  </a:lnTo>
                  <a:cubicBezTo>
                    <a:pt x="1584880" y="0"/>
                    <a:pt x="1601246" y="6779"/>
                    <a:pt x="1613314" y="18847"/>
                  </a:cubicBezTo>
                  <a:cubicBezTo>
                    <a:pt x="1625381" y="30914"/>
                    <a:pt x="1632160" y="47281"/>
                    <a:pt x="1632160" y="64346"/>
                  </a:cubicBezTo>
                  <a:lnTo>
                    <a:pt x="1632160" y="713912"/>
                  </a:lnTo>
                  <a:cubicBezTo>
                    <a:pt x="1632160" y="749450"/>
                    <a:pt x="1603352" y="778258"/>
                    <a:pt x="1567814" y="778258"/>
                  </a:cubicBezTo>
                  <a:lnTo>
                    <a:pt x="64346" y="778258"/>
                  </a:lnTo>
                  <a:cubicBezTo>
                    <a:pt x="47281" y="778258"/>
                    <a:pt x="30914" y="771479"/>
                    <a:pt x="18847" y="759412"/>
                  </a:cubicBezTo>
                  <a:cubicBezTo>
                    <a:pt x="6779" y="747344"/>
                    <a:pt x="0" y="730978"/>
                    <a:pt x="0" y="713912"/>
                  </a:cubicBezTo>
                  <a:lnTo>
                    <a:pt x="0" y="64346"/>
                  </a:lnTo>
                  <a:cubicBezTo>
                    <a:pt x="0" y="47281"/>
                    <a:pt x="6779" y="30914"/>
                    <a:pt x="18847" y="18847"/>
                  </a:cubicBezTo>
                  <a:cubicBezTo>
                    <a:pt x="30914" y="6779"/>
                    <a:pt x="47281" y="0"/>
                    <a:pt x="64346" y="0"/>
                  </a:cubicBezTo>
                  <a:close/>
                </a:path>
              </a:pathLst>
            </a:custGeom>
            <a:solidFill>
              <a:srgbClr val="457800"/>
            </a:solidFill>
          </p:spPr>
        </p:sp>
        <p:sp>
          <p:nvSpPr>
            <p:cNvPr name="TextBox 9" id="9"/>
            <p:cNvSpPr txBox="true"/>
            <p:nvPr/>
          </p:nvSpPr>
          <p:spPr>
            <a:xfrm>
              <a:off x="0" y="-38100"/>
              <a:ext cx="1632160" cy="81635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650256" y="5950300"/>
            <a:ext cx="3055745" cy="2132171"/>
            <a:chOff x="0" y="0"/>
            <a:chExt cx="812800" cy="567138"/>
          </a:xfrm>
        </p:grpSpPr>
        <p:sp>
          <p:nvSpPr>
            <p:cNvPr name="Freeform 11" id="11"/>
            <p:cNvSpPr/>
            <p:nvPr/>
          </p:nvSpPr>
          <p:spPr>
            <a:xfrm flipH="false" flipV="false" rot="0">
              <a:off x="0" y="0"/>
              <a:ext cx="812800" cy="567138"/>
            </a:xfrm>
            <a:custGeom>
              <a:avLst/>
              <a:gdLst/>
              <a:ahLst/>
              <a:cxnLst/>
              <a:rect r="r" b="b" t="t" l="l"/>
              <a:pathLst>
                <a:path h="567138" w="812800">
                  <a:moveTo>
                    <a:pt x="0" y="0"/>
                  </a:moveTo>
                  <a:lnTo>
                    <a:pt x="812800" y="0"/>
                  </a:lnTo>
                  <a:lnTo>
                    <a:pt x="812800" y="567138"/>
                  </a:lnTo>
                  <a:lnTo>
                    <a:pt x="0" y="567138"/>
                  </a:lnTo>
                  <a:close/>
                </a:path>
              </a:pathLst>
            </a:custGeom>
            <a:solidFill>
              <a:srgbClr val="457800"/>
            </a:solidFill>
          </p:spPr>
        </p:sp>
        <p:sp>
          <p:nvSpPr>
            <p:cNvPr name="TextBox 12" id="12"/>
            <p:cNvSpPr txBox="true"/>
            <p:nvPr/>
          </p:nvSpPr>
          <p:spPr>
            <a:xfrm>
              <a:off x="0" y="-38100"/>
              <a:ext cx="812800" cy="60523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4203555" y="5950300"/>
            <a:ext cx="3055745" cy="2132171"/>
            <a:chOff x="0" y="0"/>
            <a:chExt cx="812800" cy="567138"/>
          </a:xfrm>
        </p:grpSpPr>
        <p:sp>
          <p:nvSpPr>
            <p:cNvPr name="Freeform 14" id="14"/>
            <p:cNvSpPr/>
            <p:nvPr/>
          </p:nvSpPr>
          <p:spPr>
            <a:xfrm flipH="false" flipV="false" rot="0">
              <a:off x="0" y="0"/>
              <a:ext cx="812800" cy="567138"/>
            </a:xfrm>
            <a:custGeom>
              <a:avLst/>
              <a:gdLst/>
              <a:ahLst/>
              <a:cxnLst/>
              <a:rect r="r" b="b" t="t" l="l"/>
              <a:pathLst>
                <a:path h="567138" w="812800">
                  <a:moveTo>
                    <a:pt x="0" y="0"/>
                  </a:moveTo>
                  <a:lnTo>
                    <a:pt x="812800" y="0"/>
                  </a:lnTo>
                  <a:lnTo>
                    <a:pt x="812800" y="567138"/>
                  </a:lnTo>
                  <a:lnTo>
                    <a:pt x="0" y="567138"/>
                  </a:lnTo>
                  <a:close/>
                </a:path>
              </a:pathLst>
            </a:custGeom>
            <a:solidFill>
              <a:srgbClr val="457800"/>
            </a:solidFill>
          </p:spPr>
        </p:sp>
        <p:sp>
          <p:nvSpPr>
            <p:cNvPr name="TextBox 15" id="15"/>
            <p:cNvSpPr txBox="true"/>
            <p:nvPr/>
          </p:nvSpPr>
          <p:spPr>
            <a:xfrm>
              <a:off x="0" y="-38100"/>
              <a:ext cx="812800" cy="605238"/>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5400000">
            <a:off x="7539650" y="4392208"/>
            <a:ext cx="149558" cy="421290"/>
          </a:xfrm>
          <a:custGeom>
            <a:avLst/>
            <a:gdLst/>
            <a:ahLst/>
            <a:cxnLst/>
            <a:rect r="r" b="b" t="t" l="l"/>
            <a:pathLst>
              <a:path h="421290" w="149558">
                <a:moveTo>
                  <a:pt x="0" y="0"/>
                </a:moveTo>
                <a:lnTo>
                  <a:pt x="149558" y="0"/>
                </a:lnTo>
                <a:lnTo>
                  <a:pt x="149558" y="421290"/>
                </a:lnTo>
                <a:lnTo>
                  <a:pt x="0" y="4212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5400000">
            <a:off x="16221645" y="4317429"/>
            <a:ext cx="149558" cy="421290"/>
          </a:xfrm>
          <a:custGeom>
            <a:avLst/>
            <a:gdLst/>
            <a:ahLst/>
            <a:cxnLst/>
            <a:rect r="r" b="b" t="t" l="l"/>
            <a:pathLst>
              <a:path h="421290" w="149558">
                <a:moveTo>
                  <a:pt x="0" y="0"/>
                </a:moveTo>
                <a:lnTo>
                  <a:pt x="149558" y="0"/>
                </a:lnTo>
                <a:lnTo>
                  <a:pt x="149558" y="421290"/>
                </a:lnTo>
                <a:lnTo>
                  <a:pt x="0" y="4212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286682" y="3981861"/>
            <a:ext cx="177906" cy="257138"/>
          </a:xfrm>
          <a:custGeom>
            <a:avLst/>
            <a:gdLst/>
            <a:ahLst/>
            <a:cxnLst/>
            <a:rect r="r" b="b" t="t" l="l"/>
            <a:pathLst>
              <a:path h="257138" w="177906">
                <a:moveTo>
                  <a:pt x="0" y="0"/>
                </a:moveTo>
                <a:lnTo>
                  <a:pt x="177906" y="0"/>
                </a:lnTo>
                <a:lnTo>
                  <a:pt x="177906" y="257139"/>
                </a:lnTo>
                <a:lnTo>
                  <a:pt x="0" y="257139"/>
                </a:lnTo>
                <a:lnTo>
                  <a:pt x="0" y="0"/>
                </a:lnTo>
                <a:close/>
              </a:path>
            </a:pathLst>
          </a:custGeom>
          <a:blipFill>
            <a:blip r:embed="rId6">
              <a:extLst>
                <a:ext uri="{96DAC541-7B7A-43D3-8B79-37D633B846F1}">
                  <asvg:svgBlip xmlns:asvg="http://schemas.microsoft.com/office/drawing/2016/SVG/main" r:embed="rId7"/>
                </a:ext>
              </a:extLst>
            </a:blip>
            <a:stretch>
              <a:fillRect l="0" t="0" r="-588265" b="0"/>
            </a:stretch>
          </a:blipFill>
        </p:spPr>
      </p:sp>
      <p:sp>
        <p:nvSpPr>
          <p:cNvPr name="Freeform 19" id="19"/>
          <p:cNvSpPr/>
          <p:nvPr/>
        </p:nvSpPr>
        <p:spPr>
          <a:xfrm flipH="false" flipV="false" rot="0">
            <a:off x="9820931" y="3981861"/>
            <a:ext cx="177906" cy="257138"/>
          </a:xfrm>
          <a:custGeom>
            <a:avLst/>
            <a:gdLst/>
            <a:ahLst/>
            <a:cxnLst/>
            <a:rect r="r" b="b" t="t" l="l"/>
            <a:pathLst>
              <a:path h="257138" w="177906">
                <a:moveTo>
                  <a:pt x="0" y="0"/>
                </a:moveTo>
                <a:lnTo>
                  <a:pt x="177907" y="0"/>
                </a:lnTo>
                <a:lnTo>
                  <a:pt x="177907" y="257139"/>
                </a:lnTo>
                <a:lnTo>
                  <a:pt x="0" y="257139"/>
                </a:lnTo>
                <a:lnTo>
                  <a:pt x="0" y="0"/>
                </a:lnTo>
                <a:close/>
              </a:path>
            </a:pathLst>
          </a:custGeom>
          <a:blipFill>
            <a:blip r:embed="rId6">
              <a:extLst>
                <a:ext uri="{96DAC541-7B7A-43D3-8B79-37D633B846F1}">
                  <asvg:svgBlip xmlns:asvg="http://schemas.microsoft.com/office/drawing/2016/SVG/main" r:embed="rId7"/>
                </a:ext>
              </a:extLst>
            </a:blip>
            <a:stretch>
              <a:fillRect l="0" t="0" r="-588265" b="0"/>
            </a:stretch>
          </a:blipFill>
        </p:spPr>
      </p:sp>
      <p:sp>
        <p:nvSpPr>
          <p:cNvPr name="Freeform 20" id="20"/>
          <p:cNvSpPr/>
          <p:nvPr/>
        </p:nvSpPr>
        <p:spPr>
          <a:xfrm flipH="false" flipV="false" rot="1757666">
            <a:off x="11834535" y="-433355"/>
            <a:ext cx="10268064" cy="4219752"/>
          </a:xfrm>
          <a:custGeom>
            <a:avLst/>
            <a:gdLst/>
            <a:ahLst/>
            <a:cxnLst/>
            <a:rect r="r" b="b" t="t" l="l"/>
            <a:pathLst>
              <a:path h="4219752" w="10268064">
                <a:moveTo>
                  <a:pt x="0" y="0"/>
                </a:moveTo>
                <a:lnTo>
                  <a:pt x="10268064" y="0"/>
                </a:lnTo>
                <a:lnTo>
                  <a:pt x="10268064" y="4219752"/>
                </a:lnTo>
                <a:lnTo>
                  <a:pt x="0" y="4219752"/>
                </a:lnTo>
                <a:lnTo>
                  <a:pt x="0" y="0"/>
                </a:lnTo>
                <a:close/>
              </a:path>
            </a:pathLst>
          </a:custGeom>
          <a:blipFill>
            <a:blip r:embed="rId8"/>
            <a:stretch>
              <a:fillRect l="0" t="0" r="0" b="0"/>
            </a:stretch>
          </a:blipFill>
        </p:spPr>
      </p:sp>
      <p:sp>
        <p:nvSpPr>
          <p:cNvPr name="TextBox 21" id="21"/>
          <p:cNvSpPr txBox="true"/>
          <p:nvPr/>
        </p:nvSpPr>
        <p:spPr>
          <a:xfrm rot="0">
            <a:off x="1070727" y="942975"/>
            <a:ext cx="10875731"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Biểu Diễn Bàn Cờ</a:t>
            </a:r>
          </a:p>
        </p:txBody>
      </p:sp>
      <p:sp>
        <p:nvSpPr>
          <p:cNvPr name="TextBox 22" id="22"/>
          <p:cNvSpPr txBox="true"/>
          <p:nvPr/>
        </p:nvSpPr>
        <p:spPr>
          <a:xfrm rot="0">
            <a:off x="1650733" y="3883870"/>
            <a:ext cx="3383888" cy="452022"/>
          </a:xfrm>
          <a:prstGeom prst="rect">
            <a:avLst/>
          </a:prstGeom>
        </p:spPr>
        <p:txBody>
          <a:bodyPr anchor="t" rtlCol="false" tIns="0" lIns="0" bIns="0" rIns="0">
            <a:spAutoFit/>
          </a:bodyPr>
          <a:lstStyle/>
          <a:p>
            <a:pPr algn="l">
              <a:lnSpc>
                <a:spcPts val="3500"/>
              </a:lnSpc>
            </a:pPr>
            <a:r>
              <a:rPr lang="en-US" sz="3070" b="true">
                <a:solidFill>
                  <a:srgbClr val="FFFFFF"/>
                </a:solidFill>
                <a:latin typeface="Neue Montreal Bold"/>
                <a:ea typeface="Neue Montreal Bold"/>
                <a:cs typeface="Neue Montreal Bold"/>
                <a:sym typeface="Neue Montreal Bold"/>
              </a:rPr>
              <a:t>Cấu Trúc Dữ Liệu</a:t>
            </a:r>
          </a:p>
        </p:txBody>
      </p:sp>
      <p:sp>
        <p:nvSpPr>
          <p:cNvPr name="TextBox 23" id="23"/>
          <p:cNvSpPr txBox="true"/>
          <p:nvPr/>
        </p:nvSpPr>
        <p:spPr>
          <a:xfrm rot="0">
            <a:off x="10178802" y="3866899"/>
            <a:ext cx="3383888" cy="452022"/>
          </a:xfrm>
          <a:prstGeom prst="rect">
            <a:avLst/>
          </a:prstGeom>
        </p:spPr>
        <p:txBody>
          <a:bodyPr anchor="t" rtlCol="false" tIns="0" lIns="0" bIns="0" rIns="0">
            <a:spAutoFit/>
          </a:bodyPr>
          <a:lstStyle/>
          <a:p>
            <a:pPr algn="l">
              <a:lnSpc>
                <a:spcPts val="3500"/>
              </a:lnSpc>
            </a:pPr>
            <a:r>
              <a:rPr lang="en-US" sz="3070" b="true">
                <a:solidFill>
                  <a:srgbClr val="FFFFFF"/>
                </a:solidFill>
                <a:latin typeface="Neue Montreal Bold"/>
                <a:ea typeface="Neue Montreal Bold"/>
                <a:cs typeface="Neue Montreal Bold"/>
                <a:sym typeface="Neue Montreal Bold"/>
              </a:rPr>
              <a:t>Khởi Tạo</a:t>
            </a:r>
          </a:p>
        </p:txBody>
      </p:sp>
      <p:sp>
        <p:nvSpPr>
          <p:cNvPr name="TextBox 24" id="24"/>
          <p:cNvSpPr txBox="true"/>
          <p:nvPr/>
        </p:nvSpPr>
        <p:spPr>
          <a:xfrm rot="0">
            <a:off x="1714209" y="5612938"/>
            <a:ext cx="6306282" cy="879352"/>
          </a:xfrm>
          <a:prstGeom prst="rect">
            <a:avLst/>
          </a:prstGeom>
        </p:spPr>
        <p:txBody>
          <a:bodyPr anchor="t" rtlCol="false" tIns="0" lIns="0" bIns="0" rIns="0">
            <a:spAutoFit/>
          </a:bodyPr>
          <a:lstStyle/>
          <a:p>
            <a:pPr algn="just">
              <a:lnSpc>
                <a:spcPts val="3581"/>
              </a:lnSpc>
            </a:pPr>
            <a:r>
              <a:rPr lang="en-US" sz="2504">
                <a:solidFill>
                  <a:srgbClr val="FFFFFF"/>
                </a:solidFill>
                <a:latin typeface="Neue Montreal"/>
                <a:ea typeface="Neue Montreal"/>
                <a:cs typeface="Neue Montreal"/>
                <a:sym typeface="Neue Montreal"/>
              </a:rPr>
              <a:t>Mảng NumPy dtype=int cho phép xử lý nhanh và so sánh trạng thái hiệu quả.</a:t>
            </a:r>
          </a:p>
        </p:txBody>
      </p:sp>
      <p:sp>
        <p:nvSpPr>
          <p:cNvPr name="TextBox 25" id="25"/>
          <p:cNvSpPr txBox="true"/>
          <p:nvPr/>
        </p:nvSpPr>
        <p:spPr>
          <a:xfrm rot="0">
            <a:off x="10409549" y="5740177"/>
            <a:ext cx="6306282" cy="879352"/>
          </a:xfrm>
          <a:prstGeom prst="rect">
            <a:avLst/>
          </a:prstGeom>
        </p:spPr>
        <p:txBody>
          <a:bodyPr anchor="t" rtlCol="false" tIns="0" lIns="0" bIns="0" rIns="0">
            <a:spAutoFit/>
          </a:bodyPr>
          <a:lstStyle/>
          <a:p>
            <a:pPr algn="just">
              <a:lnSpc>
                <a:spcPts val="3581"/>
              </a:lnSpc>
            </a:pPr>
            <a:r>
              <a:rPr lang="en-US" sz="2504">
                <a:solidFill>
                  <a:srgbClr val="FFFFFF"/>
                </a:solidFill>
                <a:latin typeface="Neue Montreal"/>
                <a:ea typeface="Neue Montreal"/>
                <a:cs typeface="Neue Montreal"/>
                <a:sym typeface="Neue Montreal"/>
              </a:rPr>
              <a:t>Hàm initial_state() tạo mảng zeros 6×7 để bắt đầu trò chơi.</a:t>
            </a:r>
          </a:p>
        </p:txBody>
      </p:sp>
      <p:sp>
        <p:nvSpPr>
          <p:cNvPr name="TextBox 26" id="26"/>
          <p:cNvSpPr txBox="true"/>
          <p:nvPr/>
        </p:nvSpPr>
        <p:spPr>
          <a:xfrm rot="0">
            <a:off x="1070727" y="2050922"/>
            <a:ext cx="10800019" cy="924056"/>
          </a:xfrm>
          <a:prstGeom prst="rect">
            <a:avLst/>
          </a:prstGeom>
        </p:spPr>
        <p:txBody>
          <a:bodyPr anchor="t" rtlCol="false" tIns="0" lIns="0" bIns="0" rIns="0">
            <a:spAutoFit/>
          </a:bodyPr>
          <a:lstStyle/>
          <a:p>
            <a:pPr algn="just">
              <a:lnSpc>
                <a:spcPts val="3724"/>
              </a:lnSpc>
            </a:pPr>
            <a:r>
              <a:rPr lang="en-US" sz="2604">
                <a:solidFill>
                  <a:srgbClr val="000000"/>
                </a:solidFill>
                <a:latin typeface="Neue Montreal"/>
                <a:ea typeface="Neue Montreal"/>
                <a:cs typeface="Neue Montreal"/>
                <a:sym typeface="Neue Montreal"/>
              </a:rPr>
              <a:t>Bàn cờ được biểu diễn bằng mảng NumPy 6×7: 0 = ô trống, 1 = quân người chơi 1, -1 = quân người chơi 2.</a:t>
            </a:r>
          </a:p>
        </p:txBody>
      </p:sp>
      <p:sp>
        <p:nvSpPr>
          <p:cNvPr name="Freeform 27" id="27"/>
          <p:cNvSpPr/>
          <p:nvPr/>
        </p:nvSpPr>
        <p:spPr>
          <a:xfrm flipH="false" flipV="false" rot="-1986745">
            <a:off x="-1741051" y="8188457"/>
            <a:ext cx="6017367" cy="5806938"/>
          </a:xfrm>
          <a:custGeom>
            <a:avLst/>
            <a:gdLst/>
            <a:ahLst/>
            <a:cxnLst/>
            <a:rect r="r" b="b" t="t" l="l"/>
            <a:pathLst>
              <a:path h="5806938" w="6017367">
                <a:moveTo>
                  <a:pt x="0" y="0"/>
                </a:moveTo>
                <a:lnTo>
                  <a:pt x="6017366" y="0"/>
                </a:lnTo>
                <a:lnTo>
                  <a:pt x="6017366" y="5806938"/>
                </a:lnTo>
                <a:lnTo>
                  <a:pt x="0" y="5806938"/>
                </a:lnTo>
                <a:lnTo>
                  <a:pt x="0" y="0"/>
                </a:lnTo>
                <a:close/>
              </a:path>
            </a:pathLst>
          </a:custGeom>
          <a:blipFill>
            <a:blip r:embed="rId9">
              <a:alphaModFix amt="59000"/>
            </a:blip>
            <a:stretch>
              <a:fillRect l="0" t="-3452" r="0" b="-3452"/>
            </a:stretch>
          </a:blipFill>
        </p:spPr>
      </p:sp>
      <p:sp>
        <p:nvSpPr>
          <p:cNvPr name="Freeform 28" id="28"/>
          <p:cNvSpPr/>
          <p:nvPr/>
        </p:nvSpPr>
        <p:spPr>
          <a:xfrm flipH="false" flipV="false" rot="1597244">
            <a:off x="14697794" y="8320181"/>
            <a:ext cx="6017367" cy="5806938"/>
          </a:xfrm>
          <a:custGeom>
            <a:avLst/>
            <a:gdLst/>
            <a:ahLst/>
            <a:cxnLst/>
            <a:rect r="r" b="b" t="t" l="l"/>
            <a:pathLst>
              <a:path h="5806938" w="6017367">
                <a:moveTo>
                  <a:pt x="0" y="0"/>
                </a:moveTo>
                <a:lnTo>
                  <a:pt x="6017366" y="0"/>
                </a:lnTo>
                <a:lnTo>
                  <a:pt x="6017366" y="5806938"/>
                </a:lnTo>
                <a:lnTo>
                  <a:pt x="0" y="5806938"/>
                </a:lnTo>
                <a:lnTo>
                  <a:pt x="0" y="0"/>
                </a:lnTo>
                <a:close/>
              </a:path>
            </a:pathLst>
          </a:custGeom>
          <a:blipFill>
            <a:blip r:embed="rId9">
              <a:alphaModFix amt="59000"/>
            </a:blip>
            <a:stretch>
              <a:fillRect l="0" t="-3452" r="0" b="-3452"/>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27929" y="-820064"/>
            <a:ext cx="3086100" cy="2277511"/>
            <a:chOff x="0" y="0"/>
            <a:chExt cx="812800" cy="599838"/>
          </a:xfrm>
        </p:grpSpPr>
        <p:sp>
          <p:nvSpPr>
            <p:cNvPr name="Freeform 3" id="3"/>
            <p:cNvSpPr/>
            <p:nvPr/>
          </p:nvSpPr>
          <p:spPr>
            <a:xfrm flipH="false" flipV="false" rot="0">
              <a:off x="0" y="0"/>
              <a:ext cx="812800" cy="599838"/>
            </a:xfrm>
            <a:custGeom>
              <a:avLst/>
              <a:gdLst/>
              <a:ahLst/>
              <a:cxnLst/>
              <a:rect r="r" b="b" t="t" l="l"/>
              <a:pathLst>
                <a:path h="599838" w="812800">
                  <a:moveTo>
                    <a:pt x="0" y="0"/>
                  </a:moveTo>
                  <a:lnTo>
                    <a:pt x="812800" y="0"/>
                  </a:lnTo>
                  <a:lnTo>
                    <a:pt x="812800" y="599838"/>
                  </a:lnTo>
                  <a:lnTo>
                    <a:pt x="0" y="599838"/>
                  </a:lnTo>
                  <a:close/>
                </a:path>
              </a:pathLst>
            </a:custGeom>
            <a:solidFill>
              <a:srgbClr val="457800"/>
            </a:solidFill>
          </p:spPr>
        </p:sp>
        <p:sp>
          <p:nvSpPr>
            <p:cNvPr name="TextBox 4" id="4"/>
            <p:cNvSpPr txBox="true"/>
            <p:nvPr/>
          </p:nvSpPr>
          <p:spPr>
            <a:xfrm>
              <a:off x="0" y="-38100"/>
              <a:ext cx="812800" cy="63793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66987">
            <a:off x="14068011" y="-55885"/>
            <a:ext cx="4958455" cy="3026664"/>
          </a:xfrm>
          <a:custGeom>
            <a:avLst/>
            <a:gdLst/>
            <a:ahLst/>
            <a:cxnLst/>
            <a:rect r="r" b="b" t="t" l="l"/>
            <a:pathLst>
              <a:path h="3026664" w="4958455">
                <a:moveTo>
                  <a:pt x="0" y="0"/>
                </a:moveTo>
                <a:lnTo>
                  <a:pt x="4958456" y="0"/>
                </a:lnTo>
                <a:lnTo>
                  <a:pt x="4958456" y="3026664"/>
                </a:lnTo>
                <a:lnTo>
                  <a:pt x="0" y="3026664"/>
                </a:lnTo>
                <a:lnTo>
                  <a:pt x="0" y="0"/>
                </a:lnTo>
                <a:close/>
              </a:path>
            </a:pathLst>
          </a:custGeom>
          <a:blipFill>
            <a:blip r:embed="rId2">
              <a:extLst>
                <a:ext uri="{96DAC541-7B7A-43D3-8B79-37D633B846F1}">
                  <asvg:svgBlip xmlns:asvg="http://schemas.microsoft.com/office/drawing/2016/SVG/main" r:embed="rId3"/>
                </a:ext>
              </a:extLst>
            </a:blip>
            <a:stretch>
              <a:fillRect l="-39832" t="0" r="-7697" b="0"/>
            </a:stretch>
          </a:blipFill>
        </p:spPr>
      </p:sp>
      <p:sp>
        <p:nvSpPr>
          <p:cNvPr name="Freeform 6" id="6"/>
          <p:cNvSpPr/>
          <p:nvPr/>
        </p:nvSpPr>
        <p:spPr>
          <a:xfrm flipH="false" flipV="false" rot="0">
            <a:off x="750346" y="9391643"/>
            <a:ext cx="705875" cy="162584"/>
          </a:xfrm>
          <a:custGeom>
            <a:avLst/>
            <a:gdLst/>
            <a:ahLst/>
            <a:cxnLst/>
            <a:rect r="r" b="b" t="t" l="l"/>
            <a:pathLst>
              <a:path h="162584" w="705875">
                <a:moveTo>
                  <a:pt x="0" y="0"/>
                </a:moveTo>
                <a:lnTo>
                  <a:pt x="705875" y="0"/>
                </a:lnTo>
                <a:lnTo>
                  <a:pt x="705875" y="162585"/>
                </a:lnTo>
                <a:lnTo>
                  <a:pt x="0" y="162585"/>
                </a:lnTo>
                <a:lnTo>
                  <a:pt x="0" y="0"/>
                </a:lnTo>
                <a:close/>
              </a:path>
            </a:pathLst>
          </a:custGeom>
          <a:blipFill>
            <a:blip r:embed="rId4">
              <a:extLst>
                <a:ext uri="{96DAC541-7B7A-43D3-8B79-37D633B846F1}">
                  <asvg:svgBlip xmlns:asvg="http://schemas.microsoft.com/office/drawing/2016/SVG/main" r:embed="rId5"/>
                </a:ext>
              </a:extLst>
            </a:blip>
            <a:stretch>
              <a:fillRect l="0" t="0" r="-37962" b="-323776"/>
            </a:stretch>
          </a:blipFill>
        </p:spPr>
      </p:sp>
      <p:sp>
        <p:nvSpPr>
          <p:cNvPr name="Freeform 7" id="7"/>
          <p:cNvSpPr/>
          <p:nvPr/>
        </p:nvSpPr>
        <p:spPr>
          <a:xfrm flipH="false" flipV="false" rot="0">
            <a:off x="17074939" y="627045"/>
            <a:ext cx="705875" cy="162584"/>
          </a:xfrm>
          <a:custGeom>
            <a:avLst/>
            <a:gdLst/>
            <a:ahLst/>
            <a:cxnLst/>
            <a:rect r="r" b="b" t="t" l="l"/>
            <a:pathLst>
              <a:path h="162584" w="705875">
                <a:moveTo>
                  <a:pt x="0" y="0"/>
                </a:moveTo>
                <a:lnTo>
                  <a:pt x="705874" y="0"/>
                </a:lnTo>
                <a:lnTo>
                  <a:pt x="705874" y="162584"/>
                </a:lnTo>
                <a:lnTo>
                  <a:pt x="0" y="162584"/>
                </a:lnTo>
                <a:lnTo>
                  <a:pt x="0" y="0"/>
                </a:lnTo>
                <a:close/>
              </a:path>
            </a:pathLst>
          </a:custGeom>
          <a:blipFill>
            <a:blip r:embed="rId4">
              <a:extLst>
                <a:ext uri="{96DAC541-7B7A-43D3-8B79-37D633B846F1}">
                  <asvg:svgBlip xmlns:asvg="http://schemas.microsoft.com/office/drawing/2016/SVG/main" r:embed="rId5"/>
                </a:ext>
              </a:extLst>
            </a:blip>
            <a:stretch>
              <a:fillRect l="0" t="0" r="-37962" b="-323776"/>
            </a:stretch>
          </a:blipFill>
        </p:spPr>
      </p:sp>
      <p:sp>
        <p:nvSpPr>
          <p:cNvPr name="Freeform 8" id="8"/>
          <p:cNvSpPr/>
          <p:nvPr/>
        </p:nvSpPr>
        <p:spPr>
          <a:xfrm flipH="false" flipV="false" rot="2700000">
            <a:off x="-1214195" y="5231705"/>
            <a:ext cx="5340832" cy="4931964"/>
          </a:xfrm>
          <a:custGeom>
            <a:avLst/>
            <a:gdLst/>
            <a:ahLst/>
            <a:cxnLst/>
            <a:rect r="r" b="b" t="t" l="l"/>
            <a:pathLst>
              <a:path h="4931964" w="5340832">
                <a:moveTo>
                  <a:pt x="0" y="0"/>
                </a:moveTo>
                <a:lnTo>
                  <a:pt x="5340832" y="0"/>
                </a:lnTo>
                <a:lnTo>
                  <a:pt x="5340832" y="4931964"/>
                </a:lnTo>
                <a:lnTo>
                  <a:pt x="0" y="4931964"/>
                </a:lnTo>
                <a:lnTo>
                  <a:pt x="0" y="0"/>
                </a:lnTo>
                <a:close/>
              </a:path>
            </a:pathLst>
          </a:custGeom>
          <a:blipFill>
            <a:blip r:embed="rId6">
              <a:alphaModFix amt="60000"/>
            </a:blip>
            <a:stretch>
              <a:fillRect l="0" t="0" r="0" b="0"/>
            </a:stretch>
          </a:blipFill>
        </p:spPr>
      </p:sp>
      <p:sp>
        <p:nvSpPr>
          <p:cNvPr name="TextBox 9" id="9"/>
          <p:cNvSpPr txBox="true"/>
          <p:nvPr/>
        </p:nvSpPr>
        <p:spPr>
          <a:xfrm rot="0">
            <a:off x="1484246" y="1230808"/>
            <a:ext cx="9973929"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Hành Động và Cập Nhật Trạng Thái</a:t>
            </a:r>
          </a:p>
        </p:txBody>
      </p:sp>
      <p:sp>
        <p:nvSpPr>
          <p:cNvPr name="TextBox 10" id="10"/>
          <p:cNvSpPr txBox="true"/>
          <p:nvPr/>
        </p:nvSpPr>
        <p:spPr>
          <a:xfrm rot="0">
            <a:off x="1972034" y="2793685"/>
            <a:ext cx="4676298" cy="606040"/>
          </a:xfrm>
          <a:prstGeom prst="rect">
            <a:avLst/>
          </a:prstGeom>
        </p:spPr>
        <p:txBody>
          <a:bodyPr anchor="t" rtlCol="false" tIns="0" lIns="0" bIns="0" rIns="0">
            <a:spAutoFit/>
          </a:bodyPr>
          <a:lstStyle/>
          <a:p>
            <a:pPr algn="l">
              <a:lnSpc>
                <a:spcPts val="4740"/>
              </a:lnSpc>
            </a:pPr>
            <a:r>
              <a:rPr lang="en-US" sz="4158" b="true">
                <a:solidFill>
                  <a:srgbClr val="357529"/>
                </a:solidFill>
                <a:latin typeface="Neue Montreal Bold"/>
                <a:ea typeface="Neue Montreal Bold"/>
                <a:cs typeface="Neue Montreal Bold"/>
                <a:sym typeface="Neue Montreal Bold"/>
              </a:rPr>
              <a:t>01</a:t>
            </a:r>
          </a:p>
        </p:txBody>
      </p:sp>
      <p:sp>
        <p:nvSpPr>
          <p:cNvPr name="TextBox 11" id="11"/>
          <p:cNvSpPr txBox="true"/>
          <p:nvPr/>
        </p:nvSpPr>
        <p:spPr>
          <a:xfrm rot="0">
            <a:off x="8298395" y="2752781"/>
            <a:ext cx="4291903" cy="606040"/>
          </a:xfrm>
          <a:prstGeom prst="rect">
            <a:avLst/>
          </a:prstGeom>
        </p:spPr>
        <p:txBody>
          <a:bodyPr anchor="t" rtlCol="false" tIns="0" lIns="0" bIns="0" rIns="0">
            <a:spAutoFit/>
          </a:bodyPr>
          <a:lstStyle/>
          <a:p>
            <a:pPr algn="l">
              <a:lnSpc>
                <a:spcPts val="4740"/>
              </a:lnSpc>
            </a:pPr>
            <a:r>
              <a:rPr lang="en-US" sz="4158" b="true">
                <a:solidFill>
                  <a:srgbClr val="357529"/>
                </a:solidFill>
                <a:latin typeface="Neue Montreal Bold"/>
                <a:ea typeface="Neue Montreal Bold"/>
                <a:cs typeface="Neue Montreal Bold"/>
                <a:sym typeface="Neue Montreal Bold"/>
              </a:rPr>
              <a:t>02</a:t>
            </a:r>
          </a:p>
        </p:txBody>
      </p:sp>
      <p:sp>
        <p:nvSpPr>
          <p:cNvPr name="TextBox 12" id="12"/>
          <p:cNvSpPr txBox="true"/>
          <p:nvPr/>
        </p:nvSpPr>
        <p:spPr>
          <a:xfrm rot="0">
            <a:off x="2016245" y="3521736"/>
            <a:ext cx="2767109" cy="394367"/>
          </a:xfrm>
          <a:prstGeom prst="rect">
            <a:avLst/>
          </a:prstGeom>
        </p:spPr>
        <p:txBody>
          <a:bodyPr anchor="t" rtlCol="false" tIns="0" lIns="0" bIns="0" rIns="0">
            <a:spAutoFit/>
          </a:bodyPr>
          <a:lstStyle/>
          <a:p>
            <a:pPr algn="l">
              <a:lnSpc>
                <a:spcPts val="3047"/>
              </a:lnSpc>
            </a:pPr>
            <a:r>
              <a:rPr lang="en-US" sz="2672" b="true">
                <a:solidFill>
                  <a:srgbClr val="000000"/>
                </a:solidFill>
                <a:latin typeface="Neue Montreal Medium"/>
                <a:ea typeface="Neue Montreal Medium"/>
                <a:cs typeface="Neue Montreal Medium"/>
                <a:sym typeface="Neue Montreal Medium"/>
              </a:rPr>
              <a:t>actions(state)</a:t>
            </a:r>
          </a:p>
        </p:txBody>
      </p:sp>
      <p:sp>
        <p:nvSpPr>
          <p:cNvPr name="TextBox 13" id="13"/>
          <p:cNvSpPr txBox="true"/>
          <p:nvPr/>
        </p:nvSpPr>
        <p:spPr>
          <a:xfrm rot="0">
            <a:off x="8397777" y="3521736"/>
            <a:ext cx="4003802" cy="394367"/>
          </a:xfrm>
          <a:prstGeom prst="rect">
            <a:avLst/>
          </a:prstGeom>
        </p:spPr>
        <p:txBody>
          <a:bodyPr anchor="t" rtlCol="false" tIns="0" lIns="0" bIns="0" rIns="0">
            <a:spAutoFit/>
          </a:bodyPr>
          <a:lstStyle/>
          <a:p>
            <a:pPr algn="l">
              <a:lnSpc>
                <a:spcPts val="3047"/>
              </a:lnSpc>
            </a:pPr>
            <a:r>
              <a:rPr lang="en-US" sz="2672" b="true">
                <a:solidFill>
                  <a:srgbClr val="000000"/>
                </a:solidFill>
                <a:latin typeface="Neue Montreal Medium"/>
                <a:ea typeface="Neue Montreal Medium"/>
                <a:cs typeface="Neue Montreal Medium"/>
                <a:sym typeface="Neue Montreal Medium"/>
              </a:rPr>
              <a:t>result(state, action, player)</a:t>
            </a:r>
          </a:p>
        </p:txBody>
      </p:sp>
      <p:sp>
        <p:nvSpPr>
          <p:cNvPr name="TextBox 14" id="14"/>
          <p:cNvSpPr txBox="true"/>
          <p:nvPr/>
        </p:nvSpPr>
        <p:spPr>
          <a:xfrm rot="0">
            <a:off x="1972034" y="4011353"/>
            <a:ext cx="5534217" cy="924179"/>
          </a:xfrm>
          <a:prstGeom prst="rect">
            <a:avLst/>
          </a:prstGeom>
        </p:spPr>
        <p:txBody>
          <a:bodyPr anchor="t" rtlCol="false" tIns="0" lIns="0" bIns="0" rIns="0">
            <a:spAutoFit/>
          </a:bodyPr>
          <a:lstStyle/>
          <a:p>
            <a:pPr algn="just">
              <a:lnSpc>
                <a:spcPts val="3717"/>
              </a:lnSpc>
            </a:pPr>
            <a:r>
              <a:rPr lang="en-US" sz="2599">
                <a:solidFill>
                  <a:srgbClr val="000000"/>
                </a:solidFill>
                <a:latin typeface="Neue Montreal"/>
                <a:ea typeface="Neue Montreal"/>
                <a:cs typeface="Neue Montreal"/>
                <a:sym typeface="Neue Montreal"/>
              </a:rPr>
              <a:t>Trả về danh sách các cột còn trống có thể thả quân.</a:t>
            </a:r>
          </a:p>
        </p:txBody>
      </p:sp>
      <p:sp>
        <p:nvSpPr>
          <p:cNvPr name="TextBox 15" id="15"/>
          <p:cNvSpPr txBox="true"/>
          <p:nvPr/>
        </p:nvSpPr>
        <p:spPr>
          <a:xfrm rot="0">
            <a:off x="8397777" y="4011353"/>
            <a:ext cx="6220178" cy="924179"/>
          </a:xfrm>
          <a:prstGeom prst="rect">
            <a:avLst/>
          </a:prstGeom>
        </p:spPr>
        <p:txBody>
          <a:bodyPr anchor="t" rtlCol="false" tIns="0" lIns="0" bIns="0" rIns="0">
            <a:spAutoFit/>
          </a:bodyPr>
          <a:lstStyle/>
          <a:p>
            <a:pPr algn="just">
              <a:lnSpc>
                <a:spcPts val="3717"/>
              </a:lnSpc>
            </a:pPr>
            <a:r>
              <a:rPr lang="en-US" sz="2599">
                <a:solidFill>
                  <a:srgbClr val="000000"/>
                </a:solidFill>
                <a:latin typeface="Neue Montreal"/>
                <a:ea typeface="Neue Montreal"/>
                <a:cs typeface="Neue Montreal"/>
                <a:sym typeface="Neue Montreal"/>
              </a:rPr>
              <a:t>Thả quân vào cột được chọn, rơi xuống hàng trống thấp nhất.</a:t>
            </a:r>
          </a:p>
        </p:txBody>
      </p:sp>
      <p:sp>
        <p:nvSpPr>
          <p:cNvPr name="TextBox 16" id="16"/>
          <p:cNvSpPr txBox="true"/>
          <p:nvPr/>
        </p:nvSpPr>
        <p:spPr>
          <a:xfrm rot="0">
            <a:off x="4500091" y="5388026"/>
            <a:ext cx="9973929"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Kiểm Tra Thắng và Kết Thúc</a:t>
            </a:r>
          </a:p>
        </p:txBody>
      </p:sp>
      <p:sp>
        <p:nvSpPr>
          <p:cNvPr name="TextBox 17" id="17"/>
          <p:cNvSpPr txBox="true"/>
          <p:nvPr/>
        </p:nvSpPr>
        <p:spPr>
          <a:xfrm rot="0">
            <a:off x="5088203" y="6310681"/>
            <a:ext cx="10039637" cy="1390904"/>
          </a:xfrm>
          <a:prstGeom prst="rect">
            <a:avLst/>
          </a:prstGeom>
        </p:spPr>
        <p:txBody>
          <a:bodyPr anchor="t" rtlCol="false" tIns="0" lIns="0" bIns="0" rIns="0">
            <a:spAutoFit/>
          </a:bodyPr>
          <a:lstStyle/>
          <a:p>
            <a:pPr algn="just">
              <a:lnSpc>
                <a:spcPts val="3717"/>
              </a:lnSpc>
            </a:pPr>
            <a:r>
              <a:rPr lang="en-US" sz="2599">
                <a:solidFill>
                  <a:srgbClr val="000000"/>
                </a:solidFill>
                <a:latin typeface="Neue Montreal"/>
                <a:ea typeface="Neue Montreal"/>
                <a:cs typeface="Neue Montreal"/>
                <a:sym typeface="Neue Montreal"/>
              </a:rPr>
              <a:t>Hàm check_winner() kiểm tra bốn hướng (ngang, dọc, chéo lên, chéo xuống) để xác định người thắng.</a:t>
            </a:r>
          </a:p>
          <a:p>
            <a:pPr algn="just">
              <a:lnSpc>
                <a:spcPts val="3717"/>
              </a:lnSpc>
            </a:pPr>
            <a:r>
              <a:rPr lang="en-US" sz="2599">
                <a:solidFill>
                  <a:srgbClr val="000000"/>
                </a:solidFill>
                <a:latin typeface="Neue Montreal"/>
                <a:ea typeface="Neue Montreal"/>
                <a:cs typeface="Neue Montreal"/>
                <a:sym typeface="Neue Montreal"/>
              </a:rPr>
              <a:t> Trò chơi kết thúc khi có người thắng hoặc bàn cờ đầy.</a:t>
            </a:r>
          </a:p>
        </p:txBody>
      </p:sp>
      <p:sp>
        <p:nvSpPr>
          <p:cNvPr name="Freeform 18" id="18"/>
          <p:cNvSpPr/>
          <p:nvPr/>
        </p:nvSpPr>
        <p:spPr>
          <a:xfrm flipH="false" flipV="false" rot="7081348">
            <a:off x="11872820" y="5934968"/>
            <a:ext cx="10268064" cy="4219752"/>
          </a:xfrm>
          <a:custGeom>
            <a:avLst/>
            <a:gdLst/>
            <a:ahLst/>
            <a:cxnLst/>
            <a:rect r="r" b="b" t="t" l="l"/>
            <a:pathLst>
              <a:path h="4219752" w="10268064">
                <a:moveTo>
                  <a:pt x="0" y="0"/>
                </a:moveTo>
                <a:lnTo>
                  <a:pt x="10268064" y="0"/>
                </a:lnTo>
                <a:lnTo>
                  <a:pt x="10268064" y="4219752"/>
                </a:lnTo>
                <a:lnTo>
                  <a:pt x="0" y="4219752"/>
                </a:lnTo>
                <a:lnTo>
                  <a:pt x="0" y="0"/>
                </a:lnTo>
                <a:close/>
              </a:path>
            </a:pathLst>
          </a:custGeom>
          <a:blipFill>
            <a:blip r:embed="rId7">
              <a:alphaModFix amt="57000"/>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27929" y="-820064"/>
            <a:ext cx="3086100" cy="2277511"/>
            <a:chOff x="0" y="0"/>
            <a:chExt cx="812800" cy="599838"/>
          </a:xfrm>
        </p:grpSpPr>
        <p:sp>
          <p:nvSpPr>
            <p:cNvPr name="Freeform 3" id="3"/>
            <p:cNvSpPr/>
            <p:nvPr/>
          </p:nvSpPr>
          <p:spPr>
            <a:xfrm flipH="false" flipV="false" rot="0">
              <a:off x="0" y="0"/>
              <a:ext cx="812800" cy="599838"/>
            </a:xfrm>
            <a:custGeom>
              <a:avLst/>
              <a:gdLst/>
              <a:ahLst/>
              <a:cxnLst/>
              <a:rect r="r" b="b" t="t" l="l"/>
              <a:pathLst>
                <a:path h="599838" w="812800">
                  <a:moveTo>
                    <a:pt x="0" y="0"/>
                  </a:moveTo>
                  <a:lnTo>
                    <a:pt x="812800" y="0"/>
                  </a:lnTo>
                  <a:lnTo>
                    <a:pt x="812800" y="599838"/>
                  </a:lnTo>
                  <a:lnTo>
                    <a:pt x="0" y="599838"/>
                  </a:lnTo>
                  <a:close/>
                </a:path>
              </a:pathLst>
            </a:custGeom>
            <a:solidFill>
              <a:srgbClr val="457800"/>
            </a:solidFill>
          </p:spPr>
        </p:sp>
        <p:sp>
          <p:nvSpPr>
            <p:cNvPr name="TextBox 4" id="4"/>
            <p:cNvSpPr txBox="true"/>
            <p:nvPr/>
          </p:nvSpPr>
          <p:spPr>
            <a:xfrm>
              <a:off x="0" y="-38100"/>
              <a:ext cx="812800" cy="63793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66987">
            <a:off x="14068011" y="-196799"/>
            <a:ext cx="4958455" cy="3026664"/>
          </a:xfrm>
          <a:custGeom>
            <a:avLst/>
            <a:gdLst/>
            <a:ahLst/>
            <a:cxnLst/>
            <a:rect r="r" b="b" t="t" l="l"/>
            <a:pathLst>
              <a:path h="3026664" w="4958455">
                <a:moveTo>
                  <a:pt x="0" y="0"/>
                </a:moveTo>
                <a:lnTo>
                  <a:pt x="4958456" y="0"/>
                </a:lnTo>
                <a:lnTo>
                  <a:pt x="4958456" y="3026664"/>
                </a:lnTo>
                <a:lnTo>
                  <a:pt x="0" y="3026664"/>
                </a:lnTo>
                <a:lnTo>
                  <a:pt x="0" y="0"/>
                </a:lnTo>
                <a:close/>
              </a:path>
            </a:pathLst>
          </a:custGeom>
          <a:blipFill>
            <a:blip r:embed="rId2">
              <a:extLst>
                <a:ext uri="{96DAC541-7B7A-43D3-8B79-37D633B846F1}">
                  <asvg:svgBlip xmlns:asvg="http://schemas.microsoft.com/office/drawing/2016/SVG/main" r:embed="rId3"/>
                </a:ext>
              </a:extLst>
            </a:blip>
            <a:stretch>
              <a:fillRect l="-39832" t="0" r="-7697" b="0"/>
            </a:stretch>
          </a:blipFill>
        </p:spPr>
      </p:sp>
      <p:sp>
        <p:nvSpPr>
          <p:cNvPr name="Freeform 6" id="6"/>
          <p:cNvSpPr/>
          <p:nvPr/>
        </p:nvSpPr>
        <p:spPr>
          <a:xfrm flipH="false" flipV="false" rot="0">
            <a:off x="750346" y="9391643"/>
            <a:ext cx="705875" cy="162584"/>
          </a:xfrm>
          <a:custGeom>
            <a:avLst/>
            <a:gdLst/>
            <a:ahLst/>
            <a:cxnLst/>
            <a:rect r="r" b="b" t="t" l="l"/>
            <a:pathLst>
              <a:path h="162584" w="705875">
                <a:moveTo>
                  <a:pt x="0" y="0"/>
                </a:moveTo>
                <a:lnTo>
                  <a:pt x="705875" y="0"/>
                </a:lnTo>
                <a:lnTo>
                  <a:pt x="705875" y="162585"/>
                </a:lnTo>
                <a:lnTo>
                  <a:pt x="0" y="162585"/>
                </a:lnTo>
                <a:lnTo>
                  <a:pt x="0" y="0"/>
                </a:lnTo>
                <a:close/>
              </a:path>
            </a:pathLst>
          </a:custGeom>
          <a:blipFill>
            <a:blip r:embed="rId4">
              <a:extLst>
                <a:ext uri="{96DAC541-7B7A-43D3-8B79-37D633B846F1}">
                  <asvg:svgBlip xmlns:asvg="http://schemas.microsoft.com/office/drawing/2016/SVG/main" r:embed="rId5"/>
                </a:ext>
              </a:extLst>
            </a:blip>
            <a:stretch>
              <a:fillRect l="0" t="0" r="-37962" b="-323776"/>
            </a:stretch>
          </a:blipFill>
        </p:spPr>
      </p:sp>
      <p:sp>
        <p:nvSpPr>
          <p:cNvPr name="Freeform 7" id="7"/>
          <p:cNvSpPr/>
          <p:nvPr/>
        </p:nvSpPr>
        <p:spPr>
          <a:xfrm flipH="false" flipV="false" rot="0">
            <a:off x="17074939" y="627045"/>
            <a:ext cx="705875" cy="162584"/>
          </a:xfrm>
          <a:custGeom>
            <a:avLst/>
            <a:gdLst/>
            <a:ahLst/>
            <a:cxnLst/>
            <a:rect r="r" b="b" t="t" l="l"/>
            <a:pathLst>
              <a:path h="162584" w="705875">
                <a:moveTo>
                  <a:pt x="0" y="0"/>
                </a:moveTo>
                <a:lnTo>
                  <a:pt x="705874" y="0"/>
                </a:lnTo>
                <a:lnTo>
                  <a:pt x="705874" y="162584"/>
                </a:lnTo>
                <a:lnTo>
                  <a:pt x="0" y="162584"/>
                </a:lnTo>
                <a:lnTo>
                  <a:pt x="0" y="0"/>
                </a:lnTo>
                <a:close/>
              </a:path>
            </a:pathLst>
          </a:custGeom>
          <a:blipFill>
            <a:blip r:embed="rId4">
              <a:extLst>
                <a:ext uri="{96DAC541-7B7A-43D3-8B79-37D633B846F1}">
                  <asvg:svgBlip xmlns:asvg="http://schemas.microsoft.com/office/drawing/2016/SVG/main" r:embed="rId5"/>
                </a:ext>
              </a:extLst>
            </a:blip>
            <a:stretch>
              <a:fillRect l="0" t="0" r="-37962" b="-323776"/>
            </a:stretch>
          </a:blipFill>
        </p:spPr>
      </p:sp>
      <p:sp>
        <p:nvSpPr>
          <p:cNvPr name="Freeform 8" id="8"/>
          <p:cNvSpPr/>
          <p:nvPr/>
        </p:nvSpPr>
        <p:spPr>
          <a:xfrm flipH="false" flipV="false" rot="2700000">
            <a:off x="-1214195" y="5231705"/>
            <a:ext cx="5340832" cy="4931964"/>
          </a:xfrm>
          <a:custGeom>
            <a:avLst/>
            <a:gdLst/>
            <a:ahLst/>
            <a:cxnLst/>
            <a:rect r="r" b="b" t="t" l="l"/>
            <a:pathLst>
              <a:path h="4931964" w="5340832">
                <a:moveTo>
                  <a:pt x="0" y="0"/>
                </a:moveTo>
                <a:lnTo>
                  <a:pt x="5340832" y="0"/>
                </a:lnTo>
                <a:lnTo>
                  <a:pt x="5340832" y="4931964"/>
                </a:lnTo>
                <a:lnTo>
                  <a:pt x="0" y="4931964"/>
                </a:lnTo>
                <a:lnTo>
                  <a:pt x="0" y="0"/>
                </a:lnTo>
                <a:close/>
              </a:path>
            </a:pathLst>
          </a:custGeom>
          <a:blipFill>
            <a:blip r:embed="rId6">
              <a:alphaModFix amt="60000"/>
            </a:blip>
            <a:stretch>
              <a:fillRect l="0" t="0" r="0" b="0"/>
            </a:stretch>
          </a:blipFill>
        </p:spPr>
      </p:sp>
      <p:sp>
        <p:nvSpPr>
          <p:cNvPr name="TextBox 9" id="9"/>
          <p:cNvSpPr txBox="true"/>
          <p:nvPr/>
        </p:nvSpPr>
        <p:spPr>
          <a:xfrm rot="0">
            <a:off x="1484246" y="1230808"/>
            <a:ext cx="9553423"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Độ Phức Tạp Trò Chơi</a:t>
            </a:r>
          </a:p>
        </p:txBody>
      </p:sp>
      <p:sp>
        <p:nvSpPr>
          <p:cNvPr name="TextBox 10" id="10"/>
          <p:cNvSpPr txBox="true"/>
          <p:nvPr/>
        </p:nvSpPr>
        <p:spPr>
          <a:xfrm rot="0">
            <a:off x="2913166" y="3468378"/>
            <a:ext cx="4676298" cy="612713"/>
          </a:xfrm>
          <a:prstGeom prst="rect">
            <a:avLst/>
          </a:prstGeom>
        </p:spPr>
        <p:txBody>
          <a:bodyPr anchor="t" rtlCol="false" tIns="0" lIns="0" bIns="0" rIns="0">
            <a:spAutoFit/>
          </a:bodyPr>
          <a:lstStyle/>
          <a:p>
            <a:pPr algn="l">
              <a:lnSpc>
                <a:spcPts val="4740"/>
              </a:lnSpc>
            </a:pPr>
            <a:r>
              <a:rPr lang="en-US" sz="4158" b="true">
                <a:solidFill>
                  <a:srgbClr val="357529"/>
                </a:solidFill>
                <a:latin typeface="Neue Montreal Bold"/>
                <a:ea typeface="Neue Montreal Bold"/>
                <a:cs typeface="Neue Montreal Bold"/>
                <a:sym typeface="Neue Montreal Bold"/>
              </a:rPr>
              <a:t>3</a:t>
            </a:r>
            <a:r>
              <a:rPr lang="en-US" sz="4158" b="true">
                <a:solidFill>
                  <a:srgbClr val="357529"/>
                </a:solidFill>
                <a:latin typeface="Neue Montreal Bold"/>
                <a:ea typeface="Neue Montreal Bold"/>
                <a:cs typeface="Neue Montreal Bold"/>
                <a:sym typeface="Neue Montreal Bold"/>
              </a:rPr>
              <a:t>6x7</a:t>
            </a:r>
          </a:p>
        </p:txBody>
      </p:sp>
      <p:sp>
        <p:nvSpPr>
          <p:cNvPr name="TextBox 11" id="11"/>
          <p:cNvSpPr txBox="true"/>
          <p:nvPr/>
        </p:nvSpPr>
        <p:spPr>
          <a:xfrm rot="0">
            <a:off x="9371552" y="3468378"/>
            <a:ext cx="4291903" cy="606040"/>
          </a:xfrm>
          <a:prstGeom prst="rect">
            <a:avLst/>
          </a:prstGeom>
        </p:spPr>
        <p:txBody>
          <a:bodyPr anchor="t" rtlCol="false" tIns="0" lIns="0" bIns="0" rIns="0">
            <a:spAutoFit/>
          </a:bodyPr>
          <a:lstStyle/>
          <a:p>
            <a:pPr algn="l">
              <a:lnSpc>
                <a:spcPts val="4740"/>
              </a:lnSpc>
            </a:pPr>
            <a:r>
              <a:rPr lang="en-US" sz="4158" b="true">
                <a:solidFill>
                  <a:srgbClr val="357529"/>
                </a:solidFill>
                <a:latin typeface="Neue Montreal Bold"/>
                <a:ea typeface="Neue Montreal Bold"/>
                <a:cs typeface="Neue Montreal Bold"/>
                <a:sym typeface="Neue Montreal Bold"/>
              </a:rPr>
              <a:t>7</a:t>
            </a:r>
          </a:p>
        </p:txBody>
      </p:sp>
      <p:sp>
        <p:nvSpPr>
          <p:cNvPr name="TextBox 12" id="12"/>
          <p:cNvSpPr txBox="true"/>
          <p:nvPr/>
        </p:nvSpPr>
        <p:spPr>
          <a:xfrm rot="0">
            <a:off x="2957377" y="4196429"/>
            <a:ext cx="3563467" cy="394367"/>
          </a:xfrm>
          <a:prstGeom prst="rect">
            <a:avLst/>
          </a:prstGeom>
        </p:spPr>
        <p:txBody>
          <a:bodyPr anchor="t" rtlCol="false" tIns="0" lIns="0" bIns="0" rIns="0">
            <a:spAutoFit/>
          </a:bodyPr>
          <a:lstStyle/>
          <a:p>
            <a:pPr algn="l">
              <a:lnSpc>
                <a:spcPts val="3047"/>
              </a:lnSpc>
            </a:pPr>
            <a:r>
              <a:rPr lang="en-US" sz="2672" b="true">
                <a:solidFill>
                  <a:srgbClr val="000000"/>
                </a:solidFill>
                <a:latin typeface="Neue Montreal Medium"/>
                <a:ea typeface="Neue Montreal Medium"/>
                <a:cs typeface="Neue Montreal Medium"/>
                <a:sym typeface="Neue Montreal Medium"/>
              </a:rPr>
              <a:t>Không Gian Trạng Thái</a:t>
            </a:r>
          </a:p>
        </p:txBody>
      </p:sp>
      <p:sp>
        <p:nvSpPr>
          <p:cNvPr name="TextBox 13" id="13"/>
          <p:cNvSpPr txBox="true"/>
          <p:nvPr/>
        </p:nvSpPr>
        <p:spPr>
          <a:xfrm rot="0">
            <a:off x="9470934" y="4237333"/>
            <a:ext cx="3388074" cy="394367"/>
          </a:xfrm>
          <a:prstGeom prst="rect">
            <a:avLst/>
          </a:prstGeom>
        </p:spPr>
        <p:txBody>
          <a:bodyPr anchor="t" rtlCol="false" tIns="0" lIns="0" bIns="0" rIns="0">
            <a:spAutoFit/>
          </a:bodyPr>
          <a:lstStyle/>
          <a:p>
            <a:pPr algn="l">
              <a:lnSpc>
                <a:spcPts val="3047"/>
              </a:lnSpc>
            </a:pPr>
            <a:r>
              <a:rPr lang="en-US" sz="2672" b="true">
                <a:solidFill>
                  <a:srgbClr val="000000"/>
                </a:solidFill>
                <a:latin typeface="Neue Montreal Medium"/>
                <a:ea typeface="Neue Montreal Medium"/>
                <a:cs typeface="Neue Montreal Medium"/>
                <a:sym typeface="Neue Montreal Medium"/>
              </a:rPr>
              <a:t>Hệ Số Phân Nhánh</a:t>
            </a:r>
          </a:p>
        </p:txBody>
      </p:sp>
      <p:sp>
        <p:nvSpPr>
          <p:cNvPr name="TextBox 14" id="14"/>
          <p:cNvSpPr txBox="true"/>
          <p:nvPr/>
        </p:nvSpPr>
        <p:spPr>
          <a:xfrm rot="0">
            <a:off x="2913166" y="4686046"/>
            <a:ext cx="5534217" cy="457454"/>
          </a:xfrm>
          <a:prstGeom prst="rect">
            <a:avLst/>
          </a:prstGeom>
        </p:spPr>
        <p:txBody>
          <a:bodyPr anchor="t" rtlCol="false" tIns="0" lIns="0" bIns="0" rIns="0">
            <a:spAutoFit/>
          </a:bodyPr>
          <a:lstStyle/>
          <a:p>
            <a:pPr algn="just">
              <a:lnSpc>
                <a:spcPts val="3717"/>
              </a:lnSpc>
            </a:pPr>
            <a:r>
              <a:rPr lang="en-US" sz="2599">
                <a:solidFill>
                  <a:srgbClr val="000000"/>
                </a:solidFill>
                <a:latin typeface="Neue Montreal"/>
                <a:ea typeface="Neue Montreal"/>
                <a:cs typeface="Neue Montreal"/>
                <a:sym typeface="Neue Montreal"/>
              </a:rPr>
              <a:t>       1.09×10</a:t>
            </a:r>
            <a:r>
              <a:rPr lang="en-US" sz="2599">
                <a:solidFill>
                  <a:srgbClr val="000000"/>
                </a:solidFill>
                <a:latin typeface="Neue Montreal"/>
                <a:ea typeface="Neue Montreal"/>
                <a:cs typeface="Neue Montreal"/>
                <a:sym typeface="Neue Montreal"/>
              </a:rPr>
              <a:t>20</a:t>
            </a:r>
            <a:r>
              <a:rPr lang="en-US" sz="2599">
                <a:solidFill>
                  <a:srgbClr val="000000"/>
                </a:solidFill>
                <a:latin typeface="Neue Montreal"/>
                <a:ea typeface="Neue Montreal"/>
                <a:cs typeface="Neue Montreal"/>
                <a:sym typeface="Neue Montreal"/>
              </a:rPr>
              <a:t> trạng thái</a:t>
            </a:r>
          </a:p>
        </p:txBody>
      </p:sp>
      <p:sp>
        <p:nvSpPr>
          <p:cNvPr name="TextBox 15" id="15"/>
          <p:cNvSpPr txBox="true"/>
          <p:nvPr/>
        </p:nvSpPr>
        <p:spPr>
          <a:xfrm rot="0">
            <a:off x="9470934" y="4726950"/>
            <a:ext cx="6220178" cy="457454"/>
          </a:xfrm>
          <a:prstGeom prst="rect">
            <a:avLst/>
          </a:prstGeom>
        </p:spPr>
        <p:txBody>
          <a:bodyPr anchor="t" rtlCol="false" tIns="0" lIns="0" bIns="0" rIns="0">
            <a:spAutoFit/>
          </a:bodyPr>
          <a:lstStyle/>
          <a:p>
            <a:pPr algn="just">
              <a:lnSpc>
                <a:spcPts val="3717"/>
              </a:lnSpc>
            </a:pPr>
            <a:r>
              <a:rPr lang="en-US" sz="2599">
                <a:solidFill>
                  <a:srgbClr val="000000"/>
                </a:solidFill>
                <a:latin typeface="Neue Montreal"/>
                <a:ea typeface="Neue Montreal"/>
                <a:cs typeface="Neue Montreal"/>
                <a:sym typeface="Neue Montreal"/>
              </a:rPr>
              <a:t>Trung bình mỗi nước đi</a:t>
            </a:r>
          </a:p>
        </p:txBody>
      </p:sp>
      <p:sp>
        <p:nvSpPr>
          <p:cNvPr name="TextBox 16" id="16"/>
          <p:cNvSpPr txBox="true"/>
          <p:nvPr/>
        </p:nvSpPr>
        <p:spPr>
          <a:xfrm rot="0">
            <a:off x="1409662" y="2169597"/>
            <a:ext cx="10917758" cy="764413"/>
          </a:xfrm>
          <a:prstGeom prst="rect">
            <a:avLst/>
          </a:prstGeom>
        </p:spPr>
        <p:txBody>
          <a:bodyPr anchor="t" rtlCol="false" tIns="0" lIns="0" bIns="0" rIns="0">
            <a:spAutoFit/>
          </a:bodyPr>
          <a:lstStyle/>
          <a:p>
            <a:pPr algn="l">
              <a:lnSpc>
                <a:spcPts val="3146"/>
              </a:lnSpc>
            </a:pPr>
            <a:r>
              <a:rPr lang="en-US" sz="2200">
                <a:solidFill>
                  <a:srgbClr val="000000"/>
                </a:solidFill>
                <a:latin typeface="Neue Montreal"/>
                <a:ea typeface="Neue Montreal"/>
                <a:cs typeface="Neue Montreal"/>
                <a:sym typeface="Neue Montreal"/>
              </a:rPr>
              <a:t>Không gian trạng thái: 3^42 ≈ 1.09×10^20. Cây trò chơi có thể có 7^42 ≈ 10^35 nhánh. Duyệt toàn bộ là bất khả thi—cần cắt tỉa và heuristic.</a:t>
            </a:r>
          </a:p>
        </p:txBody>
      </p:sp>
      <p:pic>
        <p:nvPicPr>
          <p:cNvPr name="Picture 17" id="17"/>
          <p:cNvPicPr>
            <a:picLocks noChangeAspect="true"/>
          </p:cNvPicPr>
          <p:nvPr/>
        </p:nvPicPr>
        <p:blipFill>
          <a:blip r:embed="rId7"/>
          <a:stretch>
            <a:fillRect/>
          </a:stretch>
        </p:blipFill>
        <p:spPr>
          <a:xfrm rot="0">
            <a:off x="2918824" y="4805762"/>
            <a:ext cx="462631" cy="284696"/>
          </a:xfrm>
          <a:prstGeom prst="rect">
            <a:avLst/>
          </a:prstGeom>
        </p:spPr>
      </p:pic>
      <p:sp>
        <p:nvSpPr>
          <p:cNvPr name="TextBox 18" id="18"/>
          <p:cNvSpPr txBox="true"/>
          <p:nvPr/>
        </p:nvSpPr>
        <p:spPr>
          <a:xfrm rot="0">
            <a:off x="6260957" y="6283982"/>
            <a:ext cx="4291903" cy="606040"/>
          </a:xfrm>
          <a:prstGeom prst="rect">
            <a:avLst/>
          </a:prstGeom>
        </p:spPr>
        <p:txBody>
          <a:bodyPr anchor="t" rtlCol="false" tIns="0" lIns="0" bIns="0" rIns="0">
            <a:spAutoFit/>
          </a:bodyPr>
          <a:lstStyle/>
          <a:p>
            <a:pPr algn="l">
              <a:lnSpc>
                <a:spcPts val="4740"/>
              </a:lnSpc>
            </a:pPr>
            <a:r>
              <a:rPr lang="en-US" sz="4158" b="true">
                <a:solidFill>
                  <a:srgbClr val="357529"/>
                </a:solidFill>
                <a:latin typeface="Neue Montreal Bold"/>
                <a:ea typeface="Neue Montreal Bold"/>
                <a:cs typeface="Neue Montreal Bold"/>
                <a:sym typeface="Neue Montreal Bold"/>
              </a:rPr>
              <a:t>42</a:t>
            </a:r>
          </a:p>
        </p:txBody>
      </p:sp>
      <p:sp>
        <p:nvSpPr>
          <p:cNvPr name="TextBox 19" id="19"/>
          <p:cNvSpPr txBox="true"/>
          <p:nvPr/>
        </p:nvSpPr>
        <p:spPr>
          <a:xfrm rot="0">
            <a:off x="6360339" y="7052937"/>
            <a:ext cx="3388074" cy="394367"/>
          </a:xfrm>
          <a:prstGeom prst="rect">
            <a:avLst/>
          </a:prstGeom>
        </p:spPr>
        <p:txBody>
          <a:bodyPr anchor="t" rtlCol="false" tIns="0" lIns="0" bIns="0" rIns="0">
            <a:spAutoFit/>
          </a:bodyPr>
          <a:lstStyle/>
          <a:p>
            <a:pPr algn="l">
              <a:lnSpc>
                <a:spcPts val="3047"/>
              </a:lnSpc>
            </a:pPr>
            <a:r>
              <a:rPr lang="en-US" sz="2672" b="true">
                <a:solidFill>
                  <a:srgbClr val="000000"/>
                </a:solidFill>
                <a:latin typeface="Neue Montreal Medium"/>
                <a:ea typeface="Neue Montreal Medium"/>
                <a:cs typeface="Neue Montreal Medium"/>
                <a:sym typeface="Neue Montreal Medium"/>
              </a:rPr>
              <a:t>Độ Sâu Tối Đa</a:t>
            </a:r>
          </a:p>
        </p:txBody>
      </p:sp>
      <p:sp>
        <p:nvSpPr>
          <p:cNvPr name="TextBox 20" id="20"/>
          <p:cNvSpPr txBox="true"/>
          <p:nvPr/>
        </p:nvSpPr>
        <p:spPr>
          <a:xfrm rot="0">
            <a:off x="6360339" y="7542554"/>
            <a:ext cx="6220178" cy="924179"/>
          </a:xfrm>
          <a:prstGeom prst="rect">
            <a:avLst/>
          </a:prstGeom>
        </p:spPr>
        <p:txBody>
          <a:bodyPr anchor="t" rtlCol="false" tIns="0" lIns="0" bIns="0" rIns="0">
            <a:spAutoFit/>
          </a:bodyPr>
          <a:lstStyle/>
          <a:p>
            <a:pPr algn="just">
              <a:lnSpc>
                <a:spcPts val="3717"/>
              </a:lnSpc>
            </a:pPr>
            <a:r>
              <a:rPr lang="en-US" sz="2599">
                <a:solidFill>
                  <a:srgbClr val="000000"/>
                </a:solidFill>
                <a:latin typeface="Neue Montreal"/>
                <a:ea typeface="Neue Montreal"/>
                <a:cs typeface="Neue Montreal"/>
                <a:sym typeface="Neue Montreal"/>
              </a:rPr>
              <a:t>Số nước đi tối đa (cây trò chơi có thể có </a:t>
            </a:r>
          </a:p>
          <a:p>
            <a:pPr algn="just">
              <a:lnSpc>
                <a:spcPts val="3717"/>
              </a:lnSpc>
            </a:pPr>
            <a:r>
              <a:rPr lang="en-US" sz="2599">
                <a:solidFill>
                  <a:srgbClr val="000000"/>
                </a:solidFill>
                <a:latin typeface="Neue Montreal"/>
                <a:ea typeface="Neue Montreal"/>
                <a:cs typeface="Neue Montreal"/>
                <a:sym typeface="Neue Montreal"/>
              </a:rPr>
              <a:t>7</a:t>
            </a:r>
            <a:r>
              <a:rPr lang="en-US" sz="2599">
                <a:solidFill>
                  <a:srgbClr val="000000"/>
                </a:solidFill>
                <a:latin typeface="Neue Montreal"/>
                <a:ea typeface="Neue Montreal"/>
                <a:cs typeface="Neue Montreal"/>
                <a:sym typeface="Neue Montreal"/>
              </a:rPr>
              <a:t>42</a:t>
            </a:r>
            <a:r>
              <a:rPr lang="en-US" sz="2599">
                <a:solidFill>
                  <a:srgbClr val="000000"/>
                </a:solidFill>
                <a:latin typeface="Neue Montreal"/>
                <a:ea typeface="Neue Montreal"/>
                <a:cs typeface="Neue Montreal"/>
                <a:sym typeface="Neue Montreal"/>
              </a:rPr>
              <a:t>       10</a:t>
            </a:r>
            <a:r>
              <a:rPr lang="en-US" sz="2599">
                <a:solidFill>
                  <a:srgbClr val="000000"/>
                </a:solidFill>
                <a:latin typeface="Neue Montreal"/>
                <a:ea typeface="Neue Montreal"/>
                <a:cs typeface="Neue Montreal"/>
                <a:sym typeface="Neue Montreal"/>
              </a:rPr>
              <a:t>35</a:t>
            </a:r>
            <a:r>
              <a:rPr lang="en-US" sz="2599">
                <a:solidFill>
                  <a:srgbClr val="000000"/>
                </a:solidFill>
                <a:latin typeface="Neue Montreal"/>
                <a:ea typeface="Neue Montreal"/>
                <a:cs typeface="Neue Montreal"/>
                <a:sym typeface="Neue Montreal"/>
              </a:rPr>
              <a:t> nhánh.)</a:t>
            </a:r>
          </a:p>
        </p:txBody>
      </p:sp>
      <p:pic>
        <p:nvPicPr>
          <p:cNvPr name="Picture 21" id="21"/>
          <p:cNvPicPr>
            <a:picLocks noChangeAspect="true"/>
          </p:cNvPicPr>
          <p:nvPr/>
        </p:nvPicPr>
        <p:blipFill>
          <a:blip r:embed="rId8"/>
          <a:stretch>
            <a:fillRect/>
          </a:stretch>
        </p:blipFill>
        <p:spPr>
          <a:xfrm rot="0">
            <a:off x="6829988" y="8220589"/>
            <a:ext cx="462631" cy="284696"/>
          </a:xfrm>
          <a:prstGeom prst="rect">
            <a:avLst/>
          </a:prstGeom>
        </p:spPr>
      </p:pic>
      <p:sp>
        <p:nvSpPr>
          <p:cNvPr name="Freeform 22" id="22"/>
          <p:cNvSpPr/>
          <p:nvPr/>
        </p:nvSpPr>
        <p:spPr>
          <a:xfrm flipH="false" flipV="false" rot="7081348">
            <a:off x="11872820" y="5934968"/>
            <a:ext cx="10268064" cy="4219752"/>
          </a:xfrm>
          <a:custGeom>
            <a:avLst/>
            <a:gdLst/>
            <a:ahLst/>
            <a:cxnLst/>
            <a:rect r="r" b="b" t="t" l="l"/>
            <a:pathLst>
              <a:path h="4219752" w="10268064">
                <a:moveTo>
                  <a:pt x="0" y="0"/>
                </a:moveTo>
                <a:lnTo>
                  <a:pt x="10268064" y="0"/>
                </a:lnTo>
                <a:lnTo>
                  <a:pt x="10268064" y="4219752"/>
                </a:lnTo>
                <a:lnTo>
                  <a:pt x="0" y="4219752"/>
                </a:lnTo>
                <a:lnTo>
                  <a:pt x="0" y="0"/>
                </a:lnTo>
                <a:close/>
              </a:path>
            </a:pathLst>
          </a:custGeom>
          <a:blipFill>
            <a:blip r:embed="rId9">
              <a:alphaModFix amt="50000"/>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27929" y="-820064"/>
            <a:ext cx="3086100" cy="2277511"/>
            <a:chOff x="0" y="0"/>
            <a:chExt cx="812800" cy="599838"/>
          </a:xfrm>
        </p:grpSpPr>
        <p:sp>
          <p:nvSpPr>
            <p:cNvPr name="Freeform 3" id="3"/>
            <p:cNvSpPr/>
            <p:nvPr/>
          </p:nvSpPr>
          <p:spPr>
            <a:xfrm flipH="false" flipV="false" rot="0">
              <a:off x="0" y="0"/>
              <a:ext cx="812800" cy="599838"/>
            </a:xfrm>
            <a:custGeom>
              <a:avLst/>
              <a:gdLst/>
              <a:ahLst/>
              <a:cxnLst/>
              <a:rect r="r" b="b" t="t" l="l"/>
              <a:pathLst>
                <a:path h="599838" w="812800">
                  <a:moveTo>
                    <a:pt x="0" y="0"/>
                  </a:moveTo>
                  <a:lnTo>
                    <a:pt x="812800" y="0"/>
                  </a:lnTo>
                  <a:lnTo>
                    <a:pt x="812800" y="599838"/>
                  </a:lnTo>
                  <a:lnTo>
                    <a:pt x="0" y="599838"/>
                  </a:lnTo>
                  <a:close/>
                </a:path>
              </a:pathLst>
            </a:custGeom>
            <a:solidFill>
              <a:srgbClr val="457800"/>
            </a:solidFill>
          </p:spPr>
        </p:sp>
        <p:sp>
          <p:nvSpPr>
            <p:cNvPr name="TextBox 4" id="4"/>
            <p:cNvSpPr txBox="true"/>
            <p:nvPr/>
          </p:nvSpPr>
          <p:spPr>
            <a:xfrm>
              <a:off x="0" y="-38100"/>
              <a:ext cx="812800" cy="63793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66987">
            <a:off x="14068011" y="-55885"/>
            <a:ext cx="4958455" cy="3026664"/>
          </a:xfrm>
          <a:custGeom>
            <a:avLst/>
            <a:gdLst/>
            <a:ahLst/>
            <a:cxnLst/>
            <a:rect r="r" b="b" t="t" l="l"/>
            <a:pathLst>
              <a:path h="3026664" w="4958455">
                <a:moveTo>
                  <a:pt x="0" y="0"/>
                </a:moveTo>
                <a:lnTo>
                  <a:pt x="4958456" y="0"/>
                </a:lnTo>
                <a:lnTo>
                  <a:pt x="4958456" y="3026664"/>
                </a:lnTo>
                <a:lnTo>
                  <a:pt x="0" y="3026664"/>
                </a:lnTo>
                <a:lnTo>
                  <a:pt x="0" y="0"/>
                </a:lnTo>
                <a:close/>
              </a:path>
            </a:pathLst>
          </a:custGeom>
          <a:blipFill>
            <a:blip r:embed="rId2">
              <a:extLst>
                <a:ext uri="{96DAC541-7B7A-43D3-8B79-37D633B846F1}">
                  <asvg:svgBlip xmlns:asvg="http://schemas.microsoft.com/office/drawing/2016/SVG/main" r:embed="rId3"/>
                </a:ext>
              </a:extLst>
            </a:blip>
            <a:stretch>
              <a:fillRect l="-39832" t="0" r="-7697" b="0"/>
            </a:stretch>
          </a:blipFill>
        </p:spPr>
      </p:sp>
      <p:sp>
        <p:nvSpPr>
          <p:cNvPr name="Freeform 6" id="6"/>
          <p:cNvSpPr/>
          <p:nvPr/>
        </p:nvSpPr>
        <p:spPr>
          <a:xfrm flipH="false" flipV="false" rot="0">
            <a:off x="750346" y="9391643"/>
            <a:ext cx="705875" cy="162584"/>
          </a:xfrm>
          <a:custGeom>
            <a:avLst/>
            <a:gdLst/>
            <a:ahLst/>
            <a:cxnLst/>
            <a:rect r="r" b="b" t="t" l="l"/>
            <a:pathLst>
              <a:path h="162584" w="705875">
                <a:moveTo>
                  <a:pt x="0" y="0"/>
                </a:moveTo>
                <a:lnTo>
                  <a:pt x="705875" y="0"/>
                </a:lnTo>
                <a:lnTo>
                  <a:pt x="705875" y="162585"/>
                </a:lnTo>
                <a:lnTo>
                  <a:pt x="0" y="162585"/>
                </a:lnTo>
                <a:lnTo>
                  <a:pt x="0" y="0"/>
                </a:lnTo>
                <a:close/>
              </a:path>
            </a:pathLst>
          </a:custGeom>
          <a:blipFill>
            <a:blip r:embed="rId4">
              <a:extLst>
                <a:ext uri="{96DAC541-7B7A-43D3-8B79-37D633B846F1}">
                  <asvg:svgBlip xmlns:asvg="http://schemas.microsoft.com/office/drawing/2016/SVG/main" r:embed="rId5"/>
                </a:ext>
              </a:extLst>
            </a:blip>
            <a:stretch>
              <a:fillRect l="0" t="0" r="-37962" b="-323776"/>
            </a:stretch>
          </a:blipFill>
        </p:spPr>
      </p:sp>
      <p:sp>
        <p:nvSpPr>
          <p:cNvPr name="Freeform 7" id="7"/>
          <p:cNvSpPr/>
          <p:nvPr/>
        </p:nvSpPr>
        <p:spPr>
          <a:xfrm flipH="false" flipV="false" rot="0">
            <a:off x="17074939" y="627045"/>
            <a:ext cx="705875" cy="162584"/>
          </a:xfrm>
          <a:custGeom>
            <a:avLst/>
            <a:gdLst/>
            <a:ahLst/>
            <a:cxnLst/>
            <a:rect r="r" b="b" t="t" l="l"/>
            <a:pathLst>
              <a:path h="162584" w="705875">
                <a:moveTo>
                  <a:pt x="0" y="0"/>
                </a:moveTo>
                <a:lnTo>
                  <a:pt x="705874" y="0"/>
                </a:lnTo>
                <a:lnTo>
                  <a:pt x="705874" y="162584"/>
                </a:lnTo>
                <a:lnTo>
                  <a:pt x="0" y="162584"/>
                </a:lnTo>
                <a:lnTo>
                  <a:pt x="0" y="0"/>
                </a:lnTo>
                <a:close/>
              </a:path>
            </a:pathLst>
          </a:custGeom>
          <a:blipFill>
            <a:blip r:embed="rId4">
              <a:extLst>
                <a:ext uri="{96DAC541-7B7A-43D3-8B79-37D633B846F1}">
                  <asvg:svgBlip xmlns:asvg="http://schemas.microsoft.com/office/drawing/2016/SVG/main" r:embed="rId5"/>
                </a:ext>
              </a:extLst>
            </a:blip>
            <a:stretch>
              <a:fillRect l="0" t="0" r="-37962" b="-323776"/>
            </a:stretch>
          </a:blipFill>
        </p:spPr>
      </p:sp>
      <p:sp>
        <p:nvSpPr>
          <p:cNvPr name="Freeform 8" id="8"/>
          <p:cNvSpPr/>
          <p:nvPr/>
        </p:nvSpPr>
        <p:spPr>
          <a:xfrm flipH="false" flipV="false" rot="2700000">
            <a:off x="-1454484" y="5772355"/>
            <a:ext cx="5340832" cy="4931964"/>
          </a:xfrm>
          <a:custGeom>
            <a:avLst/>
            <a:gdLst/>
            <a:ahLst/>
            <a:cxnLst/>
            <a:rect r="r" b="b" t="t" l="l"/>
            <a:pathLst>
              <a:path h="4931964" w="5340832">
                <a:moveTo>
                  <a:pt x="0" y="0"/>
                </a:moveTo>
                <a:lnTo>
                  <a:pt x="5340832" y="0"/>
                </a:lnTo>
                <a:lnTo>
                  <a:pt x="5340832" y="4931964"/>
                </a:lnTo>
                <a:lnTo>
                  <a:pt x="0" y="4931964"/>
                </a:lnTo>
                <a:lnTo>
                  <a:pt x="0" y="0"/>
                </a:lnTo>
                <a:close/>
              </a:path>
            </a:pathLst>
          </a:custGeom>
          <a:blipFill>
            <a:blip r:embed="rId6">
              <a:alphaModFix amt="60000"/>
            </a:blip>
            <a:stretch>
              <a:fillRect l="0" t="0" r="0" b="0"/>
            </a:stretch>
          </a:blipFill>
        </p:spPr>
      </p:sp>
      <p:sp>
        <p:nvSpPr>
          <p:cNvPr name="TextBox 9" id="9"/>
          <p:cNvSpPr txBox="true"/>
          <p:nvPr/>
        </p:nvSpPr>
        <p:spPr>
          <a:xfrm rot="0">
            <a:off x="1484246" y="1230808"/>
            <a:ext cx="12256675"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Random Agent và Môi Trường Thử Nghiệm</a:t>
            </a:r>
          </a:p>
        </p:txBody>
      </p:sp>
      <p:sp>
        <p:nvSpPr>
          <p:cNvPr name="TextBox 10" id="10"/>
          <p:cNvSpPr txBox="true"/>
          <p:nvPr/>
        </p:nvSpPr>
        <p:spPr>
          <a:xfrm rot="0">
            <a:off x="1484246" y="2302019"/>
            <a:ext cx="12526265" cy="924179"/>
          </a:xfrm>
          <a:prstGeom prst="rect">
            <a:avLst/>
          </a:prstGeom>
        </p:spPr>
        <p:txBody>
          <a:bodyPr anchor="t" rtlCol="false" tIns="0" lIns="0" bIns="0" rIns="0">
            <a:spAutoFit/>
          </a:bodyPr>
          <a:lstStyle/>
          <a:p>
            <a:pPr algn="just">
              <a:lnSpc>
                <a:spcPts val="3717"/>
              </a:lnSpc>
            </a:pPr>
            <a:r>
              <a:rPr lang="en-US" sz="2599">
                <a:solidFill>
                  <a:srgbClr val="000000"/>
                </a:solidFill>
                <a:latin typeface="Neue Montreal"/>
                <a:ea typeface="Neue Montreal"/>
                <a:cs typeface="Neue Montreal"/>
                <a:sym typeface="Neue Montreal"/>
              </a:rPr>
              <a:t>Random Agent chọn nước đi ngẫu nhiên từ các cột còn trống. Khi hai Random Agent đấu 1000 ván, kết quả gần cân bằng, phù hợp với kỳ vọng thống kê.</a:t>
            </a:r>
          </a:p>
        </p:txBody>
      </p:sp>
      <p:sp>
        <p:nvSpPr>
          <p:cNvPr name="Freeform 11" id="11"/>
          <p:cNvSpPr/>
          <p:nvPr/>
        </p:nvSpPr>
        <p:spPr>
          <a:xfrm flipH="false" flipV="false" rot="0">
            <a:off x="4302729" y="4360372"/>
            <a:ext cx="4871249" cy="919448"/>
          </a:xfrm>
          <a:custGeom>
            <a:avLst/>
            <a:gdLst/>
            <a:ahLst/>
            <a:cxnLst/>
            <a:rect r="r" b="b" t="t" l="l"/>
            <a:pathLst>
              <a:path h="919448" w="4871249">
                <a:moveTo>
                  <a:pt x="0" y="0"/>
                </a:moveTo>
                <a:lnTo>
                  <a:pt x="4871249" y="0"/>
                </a:lnTo>
                <a:lnTo>
                  <a:pt x="4871249" y="919448"/>
                </a:lnTo>
                <a:lnTo>
                  <a:pt x="0" y="9194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705220" y="4360372"/>
            <a:ext cx="4871249" cy="919448"/>
          </a:xfrm>
          <a:custGeom>
            <a:avLst/>
            <a:gdLst/>
            <a:ahLst/>
            <a:cxnLst/>
            <a:rect r="r" b="b" t="t" l="l"/>
            <a:pathLst>
              <a:path h="919448" w="4871249">
                <a:moveTo>
                  <a:pt x="0" y="0"/>
                </a:moveTo>
                <a:lnTo>
                  <a:pt x="4871249" y="0"/>
                </a:lnTo>
                <a:lnTo>
                  <a:pt x="4871249" y="919448"/>
                </a:lnTo>
                <a:lnTo>
                  <a:pt x="0" y="9194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7165913" y="6312250"/>
            <a:ext cx="4871249" cy="919448"/>
          </a:xfrm>
          <a:custGeom>
            <a:avLst/>
            <a:gdLst/>
            <a:ahLst/>
            <a:cxnLst/>
            <a:rect r="r" b="b" t="t" l="l"/>
            <a:pathLst>
              <a:path h="919448" w="4871249">
                <a:moveTo>
                  <a:pt x="0" y="0"/>
                </a:moveTo>
                <a:lnTo>
                  <a:pt x="4871249" y="0"/>
                </a:lnTo>
                <a:lnTo>
                  <a:pt x="4871249" y="919448"/>
                </a:lnTo>
                <a:lnTo>
                  <a:pt x="0" y="9194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5934639" y="4598439"/>
            <a:ext cx="3225003" cy="418950"/>
          </a:xfrm>
          <a:prstGeom prst="rect">
            <a:avLst/>
          </a:prstGeom>
        </p:spPr>
        <p:txBody>
          <a:bodyPr anchor="t" rtlCol="false" tIns="0" lIns="0" bIns="0" rIns="0">
            <a:spAutoFit/>
          </a:bodyPr>
          <a:lstStyle/>
          <a:p>
            <a:pPr algn="l">
              <a:lnSpc>
                <a:spcPts val="3287"/>
              </a:lnSpc>
            </a:pPr>
            <a:r>
              <a:rPr lang="en-US" sz="2883" b="true">
                <a:solidFill>
                  <a:srgbClr val="FFFFFF"/>
                </a:solidFill>
                <a:latin typeface="Neue Montreal Bold"/>
                <a:ea typeface="Neue Montreal Bold"/>
                <a:cs typeface="Neue Montreal Bold"/>
                <a:sym typeface="Neue Montreal Bold"/>
              </a:rPr>
              <a:t>Chiến lược</a:t>
            </a:r>
          </a:p>
        </p:txBody>
      </p:sp>
      <p:sp>
        <p:nvSpPr>
          <p:cNvPr name="TextBox 15" id="15"/>
          <p:cNvSpPr txBox="true"/>
          <p:nvPr/>
        </p:nvSpPr>
        <p:spPr>
          <a:xfrm rot="0">
            <a:off x="11368846" y="4662369"/>
            <a:ext cx="2830854" cy="418950"/>
          </a:xfrm>
          <a:prstGeom prst="rect">
            <a:avLst/>
          </a:prstGeom>
        </p:spPr>
        <p:txBody>
          <a:bodyPr anchor="t" rtlCol="false" tIns="0" lIns="0" bIns="0" rIns="0">
            <a:spAutoFit/>
          </a:bodyPr>
          <a:lstStyle/>
          <a:p>
            <a:pPr algn="l">
              <a:lnSpc>
                <a:spcPts val="3287"/>
              </a:lnSpc>
            </a:pPr>
            <a:r>
              <a:rPr lang="en-US" sz="2883" b="true">
                <a:solidFill>
                  <a:srgbClr val="FFFFFF"/>
                </a:solidFill>
                <a:latin typeface="Neue Montreal Bold"/>
                <a:ea typeface="Neue Montreal Bold"/>
                <a:cs typeface="Neue Montreal Bold"/>
                <a:sym typeface="Neue Montreal Bold"/>
              </a:rPr>
              <a:t>Mục đích</a:t>
            </a:r>
          </a:p>
        </p:txBody>
      </p:sp>
      <p:sp>
        <p:nvSpPr>
          <p:cNvPr name="TextBox 16" id="16"/>
          <p:cNvSpPr txBox="true"/>
          <p:nvPr/>
        </p:nvSpPr>
        <p:spPr>
          <a:xfrm rot="0">
            <a:off x="8537991" y="6554168"/>
            <a:ext cx="2830854" cy="418950"/>
          </a:xfrm>
          <a:prstGeom prst="rect">
            <a:avLst/>
          </a:prstGeom>
        </p:spPr>
        <p:txBody>
          <a:bodyPr anchor="t" rtlCol="false" tIns="0" lIns="0" bIns="0" rIns="0">
            <a:spAutoFit/>
          </a:bodyPr>
          <a:lstStyle/>
          <a:p>
            <a:pPr algn="ctr">
              <a:lnSpc>
                <a:spcPts val="3287"/>
              </a:lnSpc>
            </a:pPr>
            <a:r>
              <a:rPr lang="en-US" sz="2883" b="true">
                <a:solidFill>
                  <a:srgbClr val="FFFFFF"/>
                </a:solidFill>
                <a:latin typeface="Neue Montreal Bold"/>
                <a:ea typeface="Neue Montreal Bold"/>
                <a:cs typeface="Neue Montreal Bold"/>
                <a:sym typeface="Neue Montreal Bold"/>
              </a:rPr>
              <a:t>Kết quả</a:t>
            </a:r>
          </a:p>
        </p:txBody>
      </p:sp>
      <p:sp>
        <p:nvSpPr>
          <p:cNvPr name="TextBox 17" id="17"/>
          <p:cNvSpPr txBox="true"/>
          <p:nvPr/>
        </p:nvSpPr>
        <p:spPr>
          <a:xfrm rot="0">
            <a:off x="4302729" y="5573938"/>
            <a:ext cx="4663884" cy="397729"/>
          </a:xfrm>
          <a:prstGeom prst="rect">
            <a:avLst/>
          </a:prstGeom>
        </p:spPr>
        <p:txBody>
          <a:bodyPr anchor="t" rtlCol="false" tIns="0" lIns="0" bIns="0" rIns="0">
            <a:spAutoFit/>
          </a:bodyPr>
          <a:lstStyle/>
          <a:p>
            <a:pPr algn="ctr">
              <a:lnSpc>
                <a:spcPts val="3298"/>
              </a:lnSpc>
            </a:pPr>
            <a:r>
              <a:rPr lang="en-US" sz="2306">
                <a:solidFill>
                  <a:srgbClr val="000000"/>
                </a:solidFill>
                <a:latin typeface="Neue Montreal"/>
                <a:ea typeface="Neue Montreal"/>
                <a:cs typeface="Neue Montreal"/>
                <a:sym typeface="Neue Montreal"/>
              </a:rPr>
              <a:t>Chọn cột ngẫu nhiên</a:t>
            </a:r>
          </a:p>
        </p:txBody>
      </p:sp>
      <p:sp>
        <p:nvSpPr>
          <p:cNvPr name="TextBox 18" id="18"/>
          <p:cNvSpPr txBox="true"/>
          <p:nvPr/>
        </p:nvSpPr>
        <p:spPr>
          <a:xfrm rot="0">
            <a:off x="9705220" y="5573938"/>
            <a:ext cx="4663884" cy="397729"/>
          </a:xfrm>
          <a:prstGeom prst="rect">
            <a:avLst/>
          </a:prstGeom>
        </p:spPr>
        <p:txBody>
          <a:bodyPr anchor="t" rtlCol="false" tIns="0" lIns="0" bIns="0" rIns="0">
            <a:spAutoFit/>
          </a:bodyPr>
          <a:lstStyle/>
          <a:p>
            <a:pPr algn="ctr">
              <a:lnSpc>
                <a:spcPts val="3298"/>
              </a:lnSpc>
            </a:pPr>
            <a:r>
              <a:rPr lang="en-US" sz="2306">
                <a:solidFill>
                  <a:srgbClr val="000000"/>
                </a:solidFill>
                <a:latin typeface="Neue Montreal"/>
                <a:ea typeface="Neue Montreal"/>
                <a:cs typeface="Neue Montreal"/>
                <a:sym typeface="Neue Montreal"/>
              </a:rPr>
              <a:t>So sánh baseline</a:t>
            </a:r>
          </a:p>
        </p:txBody>
      </p:sp>
      <p:sp>
        <p:nvSpPr>
          <p:cNvPr name="TextBox 19" id="19"/>
          <p:cNvSpPr txBox="true"/>
          <p:nvPr/>
        </p:nvSpPr>
        <p:spPr>
          <a:xfrm rot="0">
            <a:off x="7165913" y="7498468"/>
            <a:ext cx="4663884" cy="397729"/>
          </a:xfrm>
          <a:prstGeom prst="rect">
            <a:avLst/>
          </a:prstGeom>
        </p:spPr>
        <p:txBody>
          <a:bodyPr anchor="t" rtlCol="false" tIns="0" lIns="0" bIns="0" rIns="0">
            <a:spAutoFit/>
          </a:bodyPr>
          <a:lstStyle/>
          <a:p>
            <a:pPr algn="ctr">
              <a:lnSpc>
                <a:spcPts val="3298"/>
              </a:lnSpc>
            </a:pPr>
            <a:r>
              <a:rPr lang="en-US" sz="2306">
                <a:solidFill>
                  <a:srgbClr val="000000"/>
                </a:solidFill>
                <a:latin typeface="Neue Montreal"/>
                <a:ea typeface="Neue Montreal"/>
                <a:cs typeface="Neue Montreal"/>
                <a:sym typeface="Neue Montreal"/>
              </a:rPr>
              <a:t>Cân bằng thống kê</a:t>
            </a:r>
          </a:p>
        </p:txBody>
      </p:sp>
      <p:sp>
        <p:nvSpPr>
          <p:cNvPr name="Freeform 20" id="20"/>
          <p:cNvSpPr/>
          <p:nvPr/>
        </p:nvSpPr>
        <p:spPr>
          <a:xfrm flipH="false" flipV="false" rot="7081348">
            <a:off x="11872820" y="5934968"/>
            <a:ext cx="10268064" cy="4219752"/>
          </a:xfrm>
          <a:custGeom>
            <a:avLst/>
            <a:gdLst/>
            <a:ahLst/>
            <a:cxnLst/>
            <a:rect r="r" b="b" t="t" l="l"/>
            <a:pathLst>
              <a:path h="4219752" w="10268064">
                <a:moveTo>
                  <a:pt x="0" y="0"/>
                </a:moveTo>
                <a:lnTo>
                  <a:pt x="10268064" y="0"/>
                </a:lnTo>
                <a:lnTo>
                  <a:pt x="10268064" y="4219752"/>
                </a:lnTo>
                <a:lnTo>
                  <a:pt x="0" y="4219752"/>
                </a:lnTo>
                <a:lnTo>
                  <a:pt x="0" y="0"/>
                </a:lnTo>
                <a:close/>
              </a:path>
            </a:pathLst>
          </a:custGeom>
          <a:blipFill>
            <a:blip r:embed="rId9">
              <a:alphaModFix amt="56000"/>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27929" y="-820064"/>
            <a:ext cx="3086100" cy="2277511"/>
            <a:chOff x="0" y="0"/>
            <a:chExt cx="812800" cy="599838"/>
          </a:xfrm>
        </p:grpSpPr>
        <p:sp>
          <p:nvSpPr>
            <p:cNvPr name="Freeform 3" id="3"/>
            <p:cNvSpPr/>
            <p:nvPr/>
          </p:nvSpPr>
          <p:spPr>
            <a:xfrm flipH="false" flipV="false" rot="0">
              <a:off x="0" y="0"/>
              <a:ext cx="812800" cy="599838"/>
            </a:xfrm>
            <a:custGeom>
              <a:avLst/>
              <a:gdLst/>
              <a:ahLst/>
              <a:cxnLst/>
              <a:rect r="r" b="b" t="t" l="l"/>
              <a:pathLst>
                <a:path h="599838" w="812800">
                  <a:moveTo>
                    <a:pt x="0" y="0"/>
                  </a:moveTo>
                  <a:lnTo>
                    <a:pt x="812800" y="0"/>
                  </a:lnTo>
                  <a:lnTo>
                    <a:pt x="812800" y="599838"/>
                  </a:lnTo>
                  <a:lnTo>
                    <a:pt x="0" y="599838"/>
                  </a:lnTo>
                  <a:close/>
                </a:path>
              </a:pathLst>
            </a:custGeom>
            <a:solidFill>
              <a:srgbClr val="457800"/>
            </a:solidFill>
          </p:spPr>
        </p:sp>
        <p:sp>
          <p:nvSpPr>
            <p:cNvPr name="TextBox 4" id="4"/>
            <p:cNvSpPr txBox="true"/>
            <p:nvPr/>
          </p:nvSpPr>
          <p:spPr>
            <a:xfrm>
              <a:off x="0" y="-38100"/>
              <a:ext cx="812800" cy="63793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66987">
            <a:off x="14068011" y="-55885"/>
            <a:ext cx="4958455" cy="3026664"/>
          </a:xfrm>
          <a:custGeom>
            <a:avLst/>
            <a:gdLst/>
            <a:ahLst/>
            <a:cxnLst/>
            <a:rect r="r" b="b" t="t" l="l"/>
            <a:pathLst>
              <a:path h="3026664" w="4958455">
                <a:moveTo>
                  <a:pt x="0" y="0"/>
                </a:moveTo>
                <a:lnTo>
                  <a:pt x="4958456" y="0"/>
                </a:lnTo>
                <a:lnTo>
                  <a:pt x="4958456" y="3026664"/>
                </a:lnTo>
                <a:lnTo>
                  <a:pt x="0" y="3026664"/>
                </a:lnTo>
                <a:lnTo>
                  <a:pt x="0" y="0"/>
                </a:lnTo>
                <a:close/>
              </a:path>
            </a:pathLst>
          </a:custGeom>
          <a:blipFill>
            <a:blip r:embed="rId2">
              <a:extLst>
                <a:ext uri="{96DAC541-7B7A-43D3-8B79-37D633B846F1}">
                  <asvg:svgBlip xmlns:asvg="http://schemas.microsoft.com/office/drawing/2016/SVG/main" r:embed="rId3"/>
                </a:ext>
              </a:extLst>
            </a:blip>
            <a:stretch>
              <a:fillRect l="-39832" t="0" r="-7697" b="0"/>
            </a:stretch>
          </a:blipFill>
        </p:spPr>
      </p:sp>
      <p:sp>
        <p:nvSpPr>
          <p:cNvPr name="Freeform 6" id="6"/>
          <p:cNvSpPr/>
          <p:nvPr/>
        </p:nvSpPr>
        <p:spPr>
          <a:xfrm flipH="false" flipV="false" rot="0">
            <a:off x="750346" y="9391643"/>
            <a:ext cx="705875" cy="162584"/>
          </a:xfrm>
          <a:custGeom>
            <a:avLst/>
            <a:gdLst/>
            <a:ahLst/>
            <a:cxnLst/>
            <a:rect r="r" b="b" t="t" l="l"/>
            <a:pathLst>
              <a:path h="162584" w="705875">
                <a:moveTo>
                  <a:pt x="0" y="0"/>
                </a:moveTo>
                <a:lnTo>
                  <a:pt x="705875" y="0"/>
                </a:lnTo>
                <a:lnTo>
                  <a:pt x="705875" y="162585"/>
                </a:lnTo>
                <a:lnTo>
                  <a:pt x="0" y="162585"/>
                </a:lnTo>
                <a:lnTo>
                  <a:pt x="0" y="0"/>
                </a:lnTo>
                <a:close/>
              </a:path>
            </a:pathLst>
          </a:custGeom>
          <a:blipFill>
            <a:blip r:embed="rId4">
              <a:extLst>
                <a:ext uri="{96DAC541-7B7A-43D3-8B79-37D633B846F1}">
                  <asvg:svgBlip xmlns:asvg="http://schemas.microsoft.com/office/drawing/2016/SVG/main" r:embed="rId5"/>
                </a:ext>
              </a:extLst>
            </a:blip>
            <a:stretch>
              <a:fillRect l="0" t="0" r="-37962" b="-323776"/>
            </a:stretch>
          </a:blipFill>
        </p:spPr>
      </p:sp>
      <p:sp>
        <p:nvSpPr>
          <p:cNvPr name="Freeform 7" id="7"/>
          <p:cNvSpPr/>
          <p:nvPr/>
        </p:nvSpPr>
        <p:spPr>
          <a:xfrm flipH="false" flipV="false" rot="0">
            <a:off x="17074939" y="627045"/>
            <a:ext cx="705875" cy="162584"/>
          </a:xfrm>
          <a:custGeom>
            <a:avLst/>
            <a:gdLst/>
            <a:ahLst/>
            <a:cxnLst/>
            <a:rect r="r" b="b" t="t" l="l"/>
            <a:pathLst>
              <a:path h="162584" w="705875">
                <a:moveTo>
                  <a:pt x="0" y="0"/>
                </a:moveTo>
                <a:lnTo>
                  <a:pt x="705874" y="0"/>
                </a:lnTo>
                <a:lnTo>
                  <a:pt x="705874" y="162584"/>
                </a:lnTo>
                <a:lnTo>
                  <a:pt x="0" y="162584"/>
                </a:lnTo>
                <a:lnTo>
                  <a:pt x="0" y="0"/>
                </a:lnTo>
                <a:close/>
              </a:path>
            </a:pathLst>
          </a:custGeom>
          <a:blipFill>
            <a:blip r:embed="rId4">
              <a:extLst>
                <a:ext uri="{96DAC541-7B7A-43D3-8B79-37D633B846F1}">
                  <asvg:svgBlip xmlns:asvg="http://schemas.microsoft.com/office/drawing/2016/SVG/main" r:embed="rId5"/>
                </a:ext>
              </a:extLst>
            </a:blip>
            <a:stretch>
              <a:fillRect l="0" t="0" r="-37962" b="-323776"/>
            </a:stretch>
          </a:blipFill>
        </p:spPr>
      </p:sp>
      <p:sp>
        <p:nvSpPr>
          <p:cNvPr name="Freeform 8" id="8"/>
          <p:cNvSpPr/>
          <p:nvPr/>
        </p:nvSpPr>
        <p:spPr>
          <a:xfrm flipH="false" flipV="false" rot="2700000">
            <a:off x="-1454484" y="5772355"/>
            <a:ext cx="5340832" cy="4931964"/>
          </a:xfrm>
          <a:custGeom>
            <a:avLst/>
            <a:gdLst/>
            <a:ahLst/>
            <a:cxnLst/>
            <a:rect r="r" b="b" t="t" l="l"/>
            <a:pathLst>
              <a:path h="4931964" w="5340832">
                <a:moveTo>
                  <a:pt x="0" y="0"/>
                </a:moveTo>
                <a:lnTo>
                  <a:pt x="5340832" y="0"/>
                </a:lnTo>
                <a:lnTo>
                  <a:pt x="5340832" y="4931964"/>
                </a:lnTo>
                <a:lnTo>
                  <a:pt x="0" y="4931964"/>
                </a:lnTo>
                <a:lnTo>
                  <a:pt x="0" y="0"/>
                </a:lnTo>
                <a:close/>
              </a:path>
            </a:pathLst>
          </a:custGeom>
          <a:blipFill>
            <a:blip r:embed="rId6">
              <a:alphaModFix amt="60000"/>
            </a:blip>
            <a:stretch>
              <a:fillRect l="0" t="0" r="0" b="0"/>
            </a:stretch>
          </a:blipFill>
        </p:spPr>
      </p:sp>
      <p:sp>
        <p:nvSpPr>
          <p:cNvPr name="TextBox 9" id="9"/>
          <p:cNvSpPr txBox="true"/>
          <p:nvPr/>
        </p:nvSpPr>
        <p:spPr>
          <a:xfrm rot="0">
            <a:off x="1484246" y="1230808"/>
            <a:ext cx="12256675"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Minimax và Alpha-Beta Pruning</a:t>
            </a:r>
          </a:p>
        </p:txBody>
      </p:sp>
      <p:sp>
        <p:nvSpPr>
          <p:cNvPr name="TextBox 10" id="10"/>
          <p:cNvSpPr txBox="true"/>
          <p:nvPr/>
        </p:nvSpPr>
        <p:spPr>
          <a:xfrm rot="0">
            <a:off x="1539948" y="2758570"/>
            <a:ext cx="12977186" cy="844296"/>
          </a:xfrm>
          <a:prstGeom prst="rect">
            <a:avLst/>
          </a:prstGeom>
        </p:spPr>
        <p:txBody>
          <a:bodyPr anchor="t" rtlCol="false" tIns="0" lIns="0" bIns="0" rIns="0">
            <a:spAutoFit/>
          </a:bodyPr>
          <a:lstStyle/>
          <a:p>
            <a:pPr algn="just">
              <a:lnSpc>
                <a:spcPts val="3432"/>
              </a:lnSpc>
            </a:pPr>
            <a:r>
              <a:rPr lang="en-US" sz="2400">
                <a:solidFill>
                  <a:srgbClr val="000000"/>
                </a:solidFill>
                <a:latin typeface="Neue Montreal"/>
                <a:ea typeface="Neue Montreal"/>
                <a:cs typeface="Neue Montreal"/>
                <a:sym typeface="Neue Montreal"/>
              </a:rPr>
              <a:t>Thuật toán Minimax giúp người chơi chọn nước đi tối ưu dựa trên giả định rằng đối thủ cũng chơi tối ưu.</a:t>
            </a:r>
          </a:p>
          <a:p>
            <a:pPr algn="just">
              <a:lnSpc>
                <a:spcPts val="3432"/>
              </a:lnSpc>
            </a:pPr>
            <a:r>
              <a:rPr lang="en-US" sz="2400">
                <a:solidFill>
                  <a:srgbClr val="000000"/>
                </a:solidFill>
                <a:latin typeface="Neue Montreal"/>
                <a:ea typeface="Neue Montreal"/>
                <a:cs typeface="Neue Montreal"/>
                <a:sym typeface="Neue Montreal"/>
              </a:rPr>
              <a:t>Alpha–Beta Pruning được thêm vào để cắt bớt các nhánh không cần thiết, giúp giảm thời gian xử lý.</a:t>
            </a:r>
          </a:p>
        </p:txBody>
      </p:sp>
      <p:sp>
        <p:nvSpPr>
          <p:cNvPr name="TextBox 11" id="11"/>
          <p:cNvSpPr txBox="true"/>
          <p:nvPr/>
        </p:nvSpPr>
        <p:spPr>
          <a:xfrm rot="0">
            <a:off x="1539948" y="2175307"/>
            <a:ext cx="5525561" cy="44173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Nguyên lý</a:t>
            </a:r>
          </a:p>
        </p:txBody>
      </p:sp>
      <p:sp>
        <p:nvSpPr>
          <p:cNvPr name="TextBox 12" id="12"/>
          <p:cNvSpPr txBox="true"/>
          <p:nvPr/>
        </p:nvSpPr>
        <p:spPr>
          <a:xfrm rot="0">
            <a:off x="3570053" y="6108166"/>
            <a:ext cx="9152585" cy="2130171"/>
          </a:xfrm>
          <a:prstGeom prst="rect">
            <a:avLst/>
          </a:prstGeom>
        </p:spPr>
        <p:txBody>
          <a:bodyPr anchor="t" rtlCol="false" tIns="0" lIns="0" bIns="0" rIns="0">
            <a:spAutoFit/>
          </a:bodyPr>
          <a:lstStyle/>
          <a:p>
            <a:pPr algn="just">
              <a:lnSpc>
                <a:spcPts val="3432"/>
              </a:lnSpc>
            </a:pPr>
            <a:r>
              <a:rPr lang="en-US" sz="2400">
                <a:solidFill>
                  <a:srgbClr val="000000"/>
                </a:solidFill>
                <a:latin typeface="Neue Montreal"/>
                <a:ea typeface="Neue Montreal"/>
                <a:cs typeface="Neue Montreal"/>
                <a:sym typeface="Neue Montreal"/>
              </a:rPr>
              <a:t>Trên bàn 4×4, agent dự đoán chính xác các thế thắng/ngăn chặn thua:</a:t>
            </a:r>
          </a:p>
          <a:p>
            <a:pPr algn="just" marL="518160" indent="-259080" lvl="1">
              <a:lnSpc>
                <a:spcPts val="3432"/>
              </a:lnSpc>
              <a:buFont typeface="Arial"/>
              <a:buChar char="•"/>
            </a:pPr>
            <a:r>
              <a:rPr lang="en-US" sz="2400">
                <a:solidFill>
                  <a:srgbClr val="000000"/>
                </a:solidFill>
                <a:latin typeface="Neue Montreal"/>
                <a:ea typeface="Neue Montreal"/>
                <a:cs typeface="Neue Montreal"/>
                <a:sym typeface="Neue Montreal"/>
              </a:rPr>
              <a:t>Ba quân ngang → chọn đúng cột để thắng.</a:t>
            </a:r>
          </a:p>
          <a:p>
            <a:pPr algn="just" marL="518160" indent="-259080" lvl="1">
              <a:lnSpc>
                <a:spcPts val="3432"/>
              </a:lnSpc>
              <a:buFont typeface="Arial"/>
              <a:buChar char="•"/>
            </a:pPr>
            <a:r>
              <a:rPr lang="en-US" sz="2400">
                <a:solidFill>
                  <a:srgbClr val="000000"/>
                </a:solidFill>
                <a:latin typeface="Neue Montreal"/>
                <a:ea typeface="Neue Montreal"/>
                <a:cs typeface="Neue Montreal"/>
                <a:sym typeface="Neue Montreal"/>
              </a:rPr>
              <a:t>Ba quân dọc → đánh ở vị trí dưới cùng.</a:t>
            </a:r>
          </a:p>
          <a:p>
            <a:pPr algn="just" marL="518160" indent="-259080" lvl="1">
              <a:lnSpc>
                <a:spcPts val="3432"/>
              </a:lnSpc>
              <a:buFont typeface="Arial"/>
              <a:buChar char="•"/>
            </a:pPr>
            <a:r>
              <a:rPr lang="en-US" sz="2400">
                <a:solidFill>
                  <a:srgbClr val="000000"/>
                </a:solidFill>
                <a:latin typeface="Neue Montreal"/>
                <a:ea typeface="Neue Montreal"/>
                <a:cs typeface="Neue Montreal"/>
                <a:sym typeface="Neue Montreal"/>
              </a:rPr>
              <a:t>Gần thắng chéo → chọn ô thích hợp.</a:t>
            </a:r>
          </a:p>
          <a:p>
            <a:pPr algn="just">
              <a:lnSpc>
                <a:spcPts val="3432"/>
              </a:lnSpc>
            </a:pPr>
            <a:r>
              <a:rPr lang="en-US" sz="2400">
                <a:solidFill>
                  <a:srgbClr val="000000"/>
                </a:solidFill>
                <a:latin typeface="Neue Montreal"/>
                <a:ea typeface="Neue Montreal"/>
                <a:cs typeface="Neue Montreal"/>
                <a:sym typeface="Neue Montreal"/>
              </a:rPr>
              <a:t> ⟶ Kết luận: Minimax hoạt động đúng và tìm nước đi hợp lý.</a:t>
            </a:r>
          </a:p>
        </p:txBody>
      </p:sp>
      <p:sp>
        <p:nvSpPr>
          <p:cNvPr name="TextBox 13" id="13"/>
          <p:cNvSpPr txBox="true"/>
          <p:nvPr/>
        </p:nvSpPr>
        <p:spPr>
          <a:xfrm rot="0">
            <a:off x="3570053" y="5459218"/>
            <a:ext cx="5525561" cy="44173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Kiểm tra với các bàn mẫu</a:t>
            </a:r>
          </a:p>
        </p:txBody>
      </p:sp>
      <p:sp>
        <p:nvSpPr>
          <p:cNvPr name="Freeform 14" id="14"/>
          <p:cNvSpPr/>
          <p:nvPr/>
        </p:nvSpPr>
        <p:spPr>
          <a:xfrm flipH="false" flipV="false" rot="7081348">
            <a:off x="11872820" y="5934968"/>
            <a:ext cx="10268064" cy="4219752"/>
          </a:xfrm>
          <a:custGeom>
            <a:avLst/>
            <a:gdLst/>
            <a:ahLst/>
            <a:cxnLst/>
            <a:rect r="r" b="b" t="t" l="l"/>
            <a:pathLst>
              <a:path h="4219752" w="10268064">
                <a:moveTo>
                  <a:pt x="0" y="0"/>
                </a:moveTo>
                <a:lnTo>
                  <a:pt x="10268064" y="0"/>
                </a:lnTo>
                <a:lnTo>
                  <a:pt x="10268064" y="4219752"/>
                </a:lnTo>
                <a:lnTo>
                  <a:pt x="0" y="4219752"/>
                </a:lnTo>
                <a:lnTo>
                  <a:pt x="0" y="0"/>
                </a:lnTo>
                <a:close/>
              </a:path>
            </a:pathLst>
          </a:custGeom>
          <a:blipFill>
            <a:blip r:embed="rId7">
              <a:alphaModFix amt="54000"/>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05446" y="9109962"/>
            <a:ext cx="653854" cy="282792"/>
          </a:xfrm>
          <a:custGeom>
            <a:avLst/>
            <a:gdLst/>
            <a:ahLst/>
            <a:cxnLst/>
            <a:rect r="r" b="b" t="t" l="l"/>
            <a:pathLst>
              <a:path h="282792" w="653854">
                <a:moveTo>
                  <a:pt x="0" y="0"/>
                </a:moveTo>
                <a:lnTo>
                  <a:pt x="653854" y="0"/>
                </a:lnTo>
                <a:lnTo>
                  <a:pt x="653854" y="282792"/>
                </a:lnTo>
                <a:lnTo>
                  <a:pt x="0" y="282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88307" y="8728447"/>
            <a:ext cx="156144" cy="227099"/>
          </a:xfrm>
          <a:custGeom>
            <a:avLst/>
            <a:gdLst/>
            <a:ahLst/>
            <a:cxnLst/>
            <a:rect r="r" b="b" t="t" l="l"/>
            <a:pathLst>
              <a:path h="227099" w="156144">
                <a:moveTo>
                  <a:pt x="0" y="0"/>
                </a:moveTo>
                <a:lnTo>
                  <a:pt x="156145" y="0"/>
                </a:lnTo>
                <a:lnTo>
                  <a:pt x="156145" y="227100"/>
                </a:lnTo>
                <a:lnTo>
                  <a:pt x="0" y="227100"/>
                </a:lnTo>
                <a:lnTo>
                  <a:pt x="0" y="0"/>
                </a:lnTo>
                <a:close/>
              </a:path>
            </a:pathLst>
          </a:custGeom>
          <a:blipFill>
            <a:blip r:embed="rId4">
              <a:extLst>
                <a:ext uri="{96DAC541-7B7A-43D3-8B79-37D633B846F1}">
                  <asvg:svgBlip xmlns:asvg="http://schemas.microsoft.com/office/drawing/2016/SVG/main" r:embed="rId5"/>
                </a:ext>
              </a:extLst>
            </a:blip>
            <a:stretch>
              <a:fillRect l="0" t="0" r="-388880" b="0"/>
            </a:stretch>
          </a:blipFill>
        </p:spPr>
      </p:sp>
      <p:sp>
        <p:nvSpPr>
          <p:cNvPr name="Freeform 4" id="4"/>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6">
              <a:extLst>
                <a:ext uri="{96DAC541-7B7A-43D3-8B79-37D633B846F1}">
                  <asvg:svgBlip xmlns:asvg="http://schemas.microsoft.com/office/drawing/2016/SVG/main" r:embed="rId7"/>
                </a:ext>
              </a:extLst>
            </a:blip>
            <a:stretch>
              <a:fillRect l="-182671" t="-20218" r="0" b="0"/>
            </a:stretch>
          </a:blipFill>
        </p:spPr>
      </p:sp>
      <p:graphicFrame>
        <p:nvGraphicFramePr>
          <p:cNvPr name="Object 5" id="5"/>
          <p:cNvGraphicFramePr/>
          <p:nvPr/>
        </p:nvGraphicFramePr>
        <p:xfrm>
          <a:off x="1307448" y="1824634"/>
          <a:ext cx="8458200" cy="3771900"/>
        </p:xfrm>
        <a:graphic>
          <a:graphicData uri="http://schemas.openxmlformats.org/presentationml/2006/ole">
            <p:oleObj imgW="10147300" imgH="5461000" r:id="rId9" progId="Excel.Sheet.12" name="Worksheet">
              <p:embed/>
              <p:pic>
                <p:nvPicPr>
                  <p:cNvPr name="" id="0"/>
                  <p:cNvPicPr/>
                  <p:nvPr/>
                </p:nvPicPr>
                <p:blipFill>
                  <a:blip r:embed="rId8"/>
                  <a:stretch>
                    <a:fillRect/>
                  </a:stretch>
                </p:blipFill>
                <p:spPr>
                  <a:xfrm>
                    <a:off x="1270000" y="1270000"/>
                    <a:ext cx="1270000" cy="1270000"/>
                  </a:xfrm>
                  <a:prstGeom prst="rect"/>
                </p:spPr>
              </p:pic>
            </p:oleObj>
          </a:graphicData>
        </a:graphic>
      </p:graphicFrame>
      <p:sp>
        <p:nvSpPr>
          <p:cNvPr name="TextBox 6" id="6"/>
          <p:cNvSpPr txBox="true"/>
          <p:nvPr/>
        </p:nvSpPr>
        <p:spPr>
          <a:xfrm rot="0">
            <a:off x="700728" y="572135"/>
            <a:ext cx="13099298"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Hiệu suất và Move Ordering</a:t>
            </a:r>
          </a:p>
        </p:txBody>
      </p:sp>
      <p:sp>
        <p:nvSpPr>
          <p:cNvPr name="TextBox 7" id="7"/>
          <p:cNvSpPr txBox="true"/>
          <p:nvPr/>
        </p:nvSpPr>
        <p:spPr>
          <a:xfrm rot="0">
            <a:off x="1307448" y="8111251"/>
            <a:ext cx="12977186" cy="415671"/>
          </a:xfrm>
          <a:prstGeom prst="rect">
            <a:avLst/>
          </a:prstGeom>
        </p:spPr>
        <p:txBody>
          <a:bodyPr anchor="t" rtlCol="false" tIns="0" lIns="0" bIns="0" rIns="0">
            <a:spAutoFit/>
          </a:bodyPr>
          <a:lstStyle/>
          <a:p>
            <a:pPr algn="just">
              <a:lnSpc>
                <a:spcPts val="3432"/>
              </a:lnSpc>
            </a:pPr>
            <a:r>
              <a:rPr lang="en-US" sz="2400">
                <a:solidFill>
                  <a:srgbClr val="000000"/>
                </a:solidFill>
                <a:latin typeface="Neue Montreal"/>
                <a:ea typeface="Neue Montreal"/>
                <a:cs typeface="Neue Montreal"/>
                <a:sym typeface="Neue Montreal"/>
              </a:rPr>
              <a:t>Move Ordering giúp xét nước đi giữa bàn trước, từ đó cắt tỉa sớm hơn, giảm thời gian chạy rõ rệt.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6121" y="7933785"/>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578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544944">
            <a:off x="-4115342" y="5645378"/>
            <a:ext cx="12577510" cy="5093892"/>
          </a:xfrm>
          <a:custGeom>
            <a:avLst/>
            <a:gdLst/>
            <a:ahLst/>
            <a:cxnLst/>
            <a:rect r="r" b="b" t="t" l="l"/>
            <a:pathLst>
              <a:path h="5093892" w="12577510">
                <a:moveTo>
                  <a:pt x="0" y="0"/>
                </a:moveTo>
                <a:lnTo>
                  <a:pt x="12577510" y="0"/>
                </a:lnTo>
                <a:lnTo>
                  <a:pt x="12577510" y="5093891"/>
                </a:lnTo>
                <a:lnTo>
                  <a:pt x="0" y="5093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7" id="7"/>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546562">
            <a:off x="-1234163" y="4207223"/>
            <a:ext cx="6668438" cy="6435241"/>
          </a:xfrm>
          <a:custGeom>
            <a:avLst/>
            <a:gdLst/>
            <a:ahLst/>
            <a:cxnLst/>
            <a:rect r="r" b="b" t="t" l="l"/>
            <a:pathLst>
              <a:path h="6435241" w="6668438">
                <a:moveTo>
                  <a:pt x="0" y="0"/>
                </a:moveTo>
                <a:lnTo>
                  <a:pt x="6668439" y="0"/>
                </a:lnTo>
                <a:lnTo>
                  <a:pt x="6668439" y="6435242"/>
                </a:lnTo>
                <a:lnTo>
                  <a:pt x="0" y="6435242"/>
                </a:lnTo>
                <a:lnTo>
                  <a:pt x="0" y="0"/>
                </a:lnTo>
                <a:close/>
              </a:path>
            </a:pathLst>
          </a:custGeom>
          <a:blipFill>
            <a:blip r:embed="rId8">
              <a:alphaModFix amt="59000"/>
            </a:blip>
            <a:stretch>
              <a:fillRect l="0" t="-3452" r="0" b="-3452"/>
            </a:stretch>
          </a:blipFill>
        </p:spPr>
      </p:sp>
      <p:sp>
        <p:nvSpPr>
          <p:cNvPr name="Freeform 9" id="9"/>
          <p:cNvSpPr/>
          <p:nvPr/>
        </p:nvSpPr>
        <p:spPr>
          <a:xfrm flipH="false" flipV="false" rot="7081348">
            <a:off x="12125268" y="5835370"/>
            <a:ext cx="10268064" cy="4219752"/>
          </a:xfrm>
          <a:custGeom>
            <a:avLst/>
            <a:gdLst/>
            <a:ahLst/>
            <a:cxnLst/>
            <a:rect r="r" b="b" t="t" l="l"/>
            <a:pathLst>
              <a:path h="4219752" w="10268064">
                <a:moveTo>
                  <a:pt x="0" y="0"/>
                </a:moveTo>
                <a:lnTo>
                  <a:pt x="10268064" y="0"/>
                </a:lnTo>
                <a:lnTo>
                  <a:pt x="10268064" y="4219752"/>
                </a:lnTo>
                <a:lnTo>
                  <a:pt x="0" y="4219752"/>
                </a:lnTo>
                <a:lnTo>
                  <a:pt x="0" y="0"/>
                </a:lnTo>
                <a:close/>
              </a:path>
            </a:pathLst>
          </a:custGeom>
          <a:blipFill>
            <a:blip r:embed="rId9"/>
            <a:stretch>
              <a:fillRect l="0" t="0" r="0" b="0"/>
            </a:stretch>
          </a:blipFill>
        </p:spPr>
      </p:sp>
      <p:sp>
        <p:nvSpPr>
          <p:cNvPr name="TextBox 10" id="10"/>
          <p:cNvSpPr txBox="true"/>
          <p:nvPr/>
        </p:nvSpPr>
        <p:spPr>
          <a:xfrm rot="0">
            <a:off x="937657" y="1045288"/>
            <a:ext cx="12811883" cy="954432"/>
          </a:xfrm>
          <a:prstGeom prst="rect">
            <a:avLst/>
          </a:prstGeom>
        </p:spPr>
        <p:txBody>
          <a:bodyPr anchor="t" rtlCol="false" tIns="0" lIns="0" bIns="0" rIns="0">
            <a:spAutoFit/>
          </a:bodyPr>
          <a:lstStyle/>
          <a:p>
            <a:pPr algn="l">
              <a:lnSpc>
                <a:spcPts val="7768"/>
              </a:lnSpc>
            </a:pPr>
            <a:r>
              <a:rPr lang="en-US" sz="5548" b="true">
                <a:solidFill>
                  <a:srgbClr val="457800"/>
                </a:solidFill>
                <a:latin typeface="Neue Montreal Bold"/>
                <a:ea typeface="Neue Montreal Bold"/>
                <a:cs typeface="Neue Montreal Bold"/>
                <a:sym typeface="Neue Montreal Bold"/>
              </a:rPr>
              <a:t>Tic-Tac-Toe (Definition &amp; Interactive)</a:t>
            </a:r>
          </a:p>
        </p:txBody>
      </p:sp>
      <p:sp>
        <p:nvSpPr>
          <p:cNvPr name="TextBox 11" id="11"/>
          <p:cNvSpPr txBox="true"/>
          <p:nvPr/>
        </p:nvSpPr>
        <p:spPr>
          <a:xfrm rot="0">
            <a:off x="4412452" y="3092189"/>
            <a:ext cx="2160859" cy="44173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1. Giới thiệu</a:t>
            </a:r>
          </a:p>
        </p:txBody>
      </p:sp>
      <p:sp>
        <p:nvSpPr>
          <p:cNvPr name="TextBox 12" id="12"/>
          <p:cNvSpPr txBox="true"/>
          <p:nvPr/>
        </p:nvSpPr>
        <p:spPr>
          <a:xfrm rot="0">
            <a:off x="3604729" y="2431379"/>
            <a:ext cx="4929413" cy="44173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I.Tic Tac Toe – Definitions</a:t>
            </a:r>
          </a:p>
        </p:txBody>
      </p:sp>
      <p:sp>
        <p:nvSpPr>
          <p:cNvPr name="TextBox 13" id="13"/>
          <p:cNvSpPr txBox="true"/>
          <p:nvPr/>
        </p:nvSpPr>
        <p:spPr>
          <a:xfrm rot="0">
            <a:off x="5492882" y="3947985"/>
            <a:ext cx="6922332" cy="2324354"/>
          </a:xfrm>
          <a:prstGeom prst="rect">
            <a:avLst/>
          </a:prstGeom>
        </p:spPr>
        <p:txBody>
          <a:bodyPr anchor="t" rtlCol="false" tIns="0" lIns="0" bIns="0" rIns="0">
            <a:spAutoFit/>
          </a:bodyPr>
          <a:lstStyle/>
          <a:p>
            <a:pPr algn="just">
              <a:lnSpc>
                <a:spcPts val="3717"/>
              </a:lnSpc>
            </a:pPr>
            <a:r>
              <a:rPr lang="en-US" sz="2599">
                <a:solidFill>
                  <a:srgbClr val="000000"/>
                </a:solidFill>
                <a:latin typeface="Neue Montreal"/>
                <a:ea typeface="Neue Montreal"/>
                <a:cs typeface="Neue Montreal"/>
                <a:sym typeface="Neue Montreal"/>
              </a:rPr>
              <a:t>Trò chơi Tic-Tac-Toe là ví dụ kinh điển trong AI để minh họa bài toán tìm kiếm và môi trường đối kháng. Hai người chơi X và O lần lượt điền ký hiệu vào bàn cờ 3×3, mục tiêu là tạo ba ký hiệu liên tiếp theo hàng, cột hoặc đường chéo.</a:t>
            </a:r>
          </a:p>
        </p:txBody>
      </p:sp>
      <p:sp>
        <p:nvSpPr>
          <p:cNvPr name="TextBox 14" id="14"/>
          <p:cNvSpPr txBox="true"/>
          <p:nvPr/>
        </p:nvSpPr>
        <p:spPr>
          <a:xfrm rot="0">
            <a:off x="5492882" y="6504908"/>
            <a:ext cx="6922332" cy="2791079"/>
          </a:xfrm>
          <a:prstGeom prst="rect">
            <a:avLst/>
          </a:prstGeom>
        </p:spPr>
        <p:txBody>
          <a:bodyPr anchor="t" rtlCol="false" tIns="0" lIns="0" bIns="0" rIns="0">
            <a:spAutoFit/>
          </a:bodyPr>
          <a:lstStyle/>
          <a:p>
            <a:pPr algn="just">
              <a:lnSpc>
                <a:spcPts val="3717"/>
              </a:lnSpc>
            </a:pPr>
            <a:r>
              <a:rPr lang="en-US" sz="2599">
                <a:solidFill>
                  <a:srgbClr val="000000"/>
                </a:solidFill>
                <a:latin typeface="Neue Montreal"/>
                <a:ea typeface="Neue Montreal"/>
                <a:cs typeface="Neue Montreal"/>
                <a:sym typeface="Neue Montreal"/>
              </a:rPr>
              <a:t> Dù đơn giản, trò chơi này cho phép ta phân tích:</a:t>
            </a:r>
          </a:p>
          <a:p>
            <a:pPr algn="just" marL="561339" indent="-280669" lvl="1">
              <a:lnSpc>
                <a:spcPts val="3717"/>
              </a:lnSpc>
              <a:buFont typeface="Arial"/>
              <a:buChar char="•"/>
            </a:pPr>
            <a:r>
              <a:rPr lang="en-US" sz="2599">
                <a:solidFill>
                  <a:srgbClr val="000000"/>
                </a:solidFill>
                <a:latin typeface="Neue Montreal"/>
                <a:ea typeface="Neue Montreal"/>
                <a:cs typeface="Neue Montreal"/>
                <a:sym typeface="Neue Montreal"/>
              </a:rPr>
              <a:t>Cấu trúc của bài toán tìm kiếm trạng thái;</a:t>
            </a:r>
          </a:p>
          <a:p>
            <a:pPr algn="just" marL="561339" indent="-280669" lvl="1">
              <a:lnSpc>
                <a:spcPts val="3717"/>
              </a:lnSpc>
              <a:buFont typeface="Arial"/>
              <a:buChar char="•"/>
            </a:pPr>
            <a:r>
              <a:rPr lang="en-US" sz="2599">
                <a:solidFill>
                  <a:srgbClr val="000000"/>
                </a:solidFill>
                <a:latin typeface="Neue Montreal"/>
                <a:ea typeface="Neue Montreal"/>
                <a:cs typeface="Neue Montreal"/>
                <a:sym typeface="Neue Montreal"/>
              </a:rPr>
              <a:t>Cách mô hình hóa các hàm hành động (Actions) và hàm kết quả (Result);</a:t>
            </a:r>
          </a:p>
          <a:p>
            <a:pPr algn="just" marL="561339" indent="-280669" lvl="1">
              <a:lnSpc>
                <a:spcPts val="3717"/>
              </a:lnSpc>
              <a:buFont typeface="Arial"/>
              <a:buChar char="•"/>
            </a:pPr>
            <a:r>
              <a:rPr lang="en-US" sz="2599">
                <a:solidFill>
                  <a:srgbClr val="000000"/>
                </a:solidFill>
                <a:latin typeface="Neue Montreal"/>
                <a:ea typeface="Neue Montreal"/>
                <a:cs typeface="Neue Montreal"/>
                <a:sym typeface="Neue Montreal"/>
              </a:rPr>
              <a:t>Cách xác định trạng thái kết thúc (Terminal) và giá trị tiện ích (Utility).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27929" y="-820064"/>
            <a:ext cx="3086100" cy="2277511"/>
            <a:chOff x="0" y="0"/>
            <a:chExt cx="812800" cy="599838"/>
          </a:xfrm>
        </p:grpSpPr>
        <p:sp>
          <p:nvSpPr>
            <p:cNvPr name="Freeform 3" id="3"/>
            <p:cNvSpPr/>
            <p:nvPr/>
          </p:nvSpPr>
          <p:spPr>
            <a:xfrm flipH="false" flipV="false" rot="0">
              <a:off x="0" y="0"/>
              <a:ext cx="812800" cy="599838"/>
            </a:xfrm>
            <a:custGeom>
              <a:avLst/>
              <a:gdLst/>
              <a:ahLst/>
              <a:cxnLst/>
              <a:rect r="r" b="b" t="t" l="l"/>
              <a:pathLst>
                <a:path h="599838" w="812800">
                  <a:moveTo>
                    <a:pt x="0" y="0"/>
                  </a:moveTo>
                  <a:lnTo>
                    <a:pt x="812800" y="0"/>
                  </a:lnTo>
                  <a:lnTo>
                    <a:pt x="812800" y="599838"/>
                  </a:lnTo>
                  <a:lnTo>
                    <a:pt x="0" y="599838"/>
                  </a:lnTo>
                  <a:close/>
                </a:path>
              </a:pathLst>
            </a:custGeom>
            <a:solidFill>
              <a:srgbClr val="457800"/>
            </a:solidFill>
          </p:spPr>
        </p:sp>
        <p:sp>
          <p:nvSpPr>
            <p:cNvPr name="TextBox 4" id="4"/>
            <p:cNvSpPr txBox="true"/>
            <p:nvPr/>
          </p:nvSpPr>
          <p:spPr>
            <a:xfrm>
              <a:off x="0" y="-38100"/>
              <a:ext cx="812800" cy="63793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66987">
            <a:off x="14068011" y="-55885"/>
            <a:ext cx="4958455" cy="3026664"/>
          </a:xfrm>
          <a:custGeom>
            <a:avLst/>
            <a:gdLst/>
            <a:ahLst/>
            <a:cxnLst/>
            <a:rect r="r" b="b" t="t" l="l"/>
            <a:pathLst>
              <a:path h="3026664" w="4958455">
                <a:moveTo>
                  <a:pt x="0" y="0"/>
                </a:moveTo>
                <a:lnTo>
                  <a:pt x="4958456" y="0"/>
                </a:lnTo>
                <a:lnTo>
                  <a:pt x="4958456" y="3026664"/>
                </a:lnTo>
                <a:lnTo>
                  <a:pt x="0" y="3026664"/>
                </a:lnTo>
                <a:lnTo>
                  <a:pt x="0" y="0"/>
                </a:lnTo>
                <a:close/>
              </a:path>
            </a:pathLst>
          </a:custGeom>
          <a:blipFill>
            <a:blip r:embed="rId2">
              <a:extLst>
                <a:ext uri="{96DAC541-7B7A-43D3-8B79-37D633B846F1}">
                  <asvg:svgBlip xmlns:asvg="http://schemas.microsoft.com/office/drawing/2016/SVG/main" r:embed="rId3"/>
                </a:ext>
              </a:extLst>
            </a:blip>
            <a:stretch>
              <a:fillRect l="-39832" t="0" r="-7697" b="0"/>
            </a:stretch>
          </a:blipFill>
        </p:spPr>
      </p:sp>
      <p:sp>
        <p:nvSpPr>
          <p:cNvPr name="Freeform 6" id="6"/>
          <p:cNvSpPr/>
          <p:nvPr/>
        </p:nvSpPr>
        <p:spPr>
          <a:xfrm flipH="false" flipV="false" rot="0">
            <a:off x="750346" y="9391643"/>
            <a:ext cx="705875" cy="162584"/>
          </a:xfrm>
          <a:custGeom>
            <a:avLst/>
            <a:gdLst/>
            <a:ahLst/>
            <a:cxnLst/>
            <a:rect r="r" b="b" t="t" l="l"/>
            <a:pathLst>
              <a:path h="162584" w="705875">
                <a:moveTo>
                  <a:pt x="0" y="0"/>
                </a:moveTo>
                <a:lnTo>
                  <a:pt x="705875" y="0"/>
                </a:lnTo>
                <a:lnTo>
                  <a:pt x="705875" y="162585"/>
                </a:lnTo>
                <a:lnTo>
                  <a:pt x="0" y="162585"/>
                </a:lnTo>
                <a:lnTo>
                  <a:pt x="0" y="0"/>
                </a:lnTo>
                <a:close/>
              </a:path>
            </a:pathLst>
          </a:custGeom>
          <a:blipFill>
            <a:blip r:embed="rId4">
              <a:extLst>
                <a:ext uri="{96DAC541-7B7A-43D3-8B79-37D633B846F1}">
                  <asvg:svgBlip xmlns:asvg="http://schemas.microsoft.com/office/drawing/2016/SVG/main" r:embed="rId5"/>
                </a:ext>
              </a:extLst>
            </a:blip>
            <a:stretch>
              <a:fillRect l="0" t="0" r="-37962" b="-323776"/>
            </a:stretch>
          </a:blipFill>
        </p:spPr>
      </p:sp>
      <p:sp>
        <p:nvSpPr>
          <p:cNvPr name="Freeform 7" id="7"/>
          <p:cNvSpPr/>
          <p:nvPr/>
        </p:nvSpPr>
        <p:spPr>
          <a:xfrm flipH="false" flipV="false" rot="0">
            <a:off x="17074939" y="627045"/>
            <a:ext cx="705875" cy="162584"/>
          </a:xfrm>
          <a:custGeom>
            <a:avLst/>
            <a:gdLst/>
            <a:ahLst/>
            <a:cxnLst/>
            <a:rect r="r" b="b" t="t" l="l"/>
            <a:pathLst>
              <a:path h="162584" w="705875">
                <a:moveTo>
                  <a:pt x="0" y="0"/>
                </a:moveTo>
                <a:lnTo>
                  <a:pt x="705874" y="0"/>
                </a:lnTo>
                <a:lnTo>
                  <a:pt x="705874" y="162584"/>
                </a:lnTo>
                <a:lnTo>
                  <a:pt x="0" y="162584"/>
                </a:lnTo>
                <a:lnTo>
                  <a:pt x="0" y="0"/>
                </a:lnTo>
                <a:close/>
              </a:path>
            </a:pathLst>
          </a:custGeom>
          <a:blipFill>
            <a:blip r:embed="rId4">
              <a:extLst>
                <a:ext uri="{96DAC541-7B7A-43D3-8B79-37D633B846F1}">
                  <asvg:svgBlip xmlns:asvg="http://schemas.microsoft.com/office/drawing/2016/SVG/main" r:embed="rId5"/>
                </a:ext>
              </a:extLst>
            </a:blip>
            <a:stretch>
              <a:fillRect l="0" t="0" r="-37962" b="-323776"/>
            </a:stretch>
          </a:blipFill>
        </p:spPr>
      </p:sp>
      <p:sp>
        <p:nvSpPr>
          <p:cNvPr name="Freeform 8" id="8"/>
          <p:cNvSpPr/>
          <p:nvPr/>
        </p:nvSpPr>
        <p:spPr>
          <a:xfrm flipH="false" flipV="false" rot="2700000">
            <a:off x="-1454484" y="5772355"/>
            <a:ext cx="5340832" cy="4931964"/>
          </a:xfrm>
          <a:custGeom>
            <a:avLst/>
            <a:gdLst/>
            <a:ahLst/>
            <a:cxnLst/>
            <a:rect r="r" b="b" t="t" l="l"/>
            <a:pathLst>
              <a:path h="4931964" w="5340832">
                <a:moveTo>
                  <a:pt x="0" y="0"/>
                </a:moveTo>
                <a:lnTo>
                  <a:pt x="5340832" y="0"/>
                </a:lnTo>
                <a:lnTo>
                  <a:pt x="5340832" y="4931964"/>
                </a:lnTo>
                <a:lnTo>
                  <a:pt x="0" y="4931964"/>
                </a:lnTo>
                <a:lnTo>
                  <a:pt x="0" y="0"/>
                </a:lnTo>
                <a:close/>
              </a:path>
            </a:pathLst>
          </a:custGeom>
          <a:blipFill>
            <a:blip r:embed="rId6">
              <a:alphaModFix amt="60000"/>
            </a:blip>
            <a:stretch>
              <a:fillRect l="0" t="0" r="0" b="0"/>
            </a:stretch>
          </a:blipFill>
        </p:spPr>
      </p:sp>
      <p:graphicFrame>
        <p:nvGraphicFramePr>
          <p:cNvPr name="Object 9" id="9"/>
          <p:cNvGraphicFramePr/>
          <p:nvPr/>
        </p:nvGraphicFramePr>
        <p:xfrm>
          <a:off x="5153662" y="5950155"/>
          <a:ext cx="16230600" cy="6450619"/>
        </p:xfrm>
        <a:graphic>
          <a:graphicData uri="http://schemas.openxmlformats.org/presentationml/2006/ole">
            <p:oleObj imgW="19469100" imgH="9690100" r:id="rId8" progId="Excel.Sheet.12" name="Worksheet">
              <p:embed/>
              <p:pic>
                <p:nvPicPr>
                  <p:cNvPr name="" id="0"/>
                  <p:cNvPicPr/>
                  <p:nvPr/>
                </p:nvPicPr>
                <p:blipFill>
                  <a:blip r:embed="rId7"/>
                  <a:stretch>
                    <a:fillRect/>
                  </a:stretch>
                </p:blipFill>
                <p:spPr>
                  <a:xfrm>
                    <a:off x="1270000" y="1270000"/>
                    <a:ext cx="1270000" cy="1270000"/>
                  </a:xfrm>
                  <a:prstGeom prst="rect"/>
                </p:spPr>
              </p:pic>
            </p:oleObj>
          </a:graphicData>
        </a:graphic>
      </p:graphicFrame>
      <p:sp>
        <p:nvSpPr>
          <p:cNvPr name="TextBox 10" id="10"/>
          <p:cNvSpPr txBox="true"/>
          <p:nvPr/>
        </p:nvSpPr>
        <p:spPr>
          <a:xfrm rot="0">
            <a:off x="1484246" y="1230808"/>
            <a:ext cx="12256675"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Giới hạn độ sâu và Heuristic</a:t>
            </a:r>
          </a:p>
        </p:txBody>
      </p:sp>
      <p:sp>
        <p:nvSpPr>
          <p:cNvPr name="TextBox 11" id="11"/>
          <p:cNvSpPr txBox="true"/>
          <p:nvPr/>
        </p:nvSpPr>
        <p:spPr>
          <a:xfrm rot="0">
            <a:off x="1484246" y="2209484"/>
            <a:ext cx="9141537" cy="2130171"/>
          </a:xfrm>
          <a:prstGeom prst="rect">
            <a:avLst/>
          </a:prstGeom>
        </p:spPr>
        <p:txBody>
          <a:bodyPr anchor="t" rtlCol="false" tIns="0" lIns="0" bIns="0" rIns="0">
            <a:spAutoFit/>
          </a:bodyPr>
          <a:lstStyle/>
          <a:p>
            <a:pPr algn="just">
              <a:lnSpc>
                <a:spcPts val="3432"/>
              </a:lnSpc>
            </a:pPr>
            <a:r>
              <a:rPr lang="en-US" sz="2400">
                <a:solidFill>
                  <a:srgbClr val="000000"/>
                </a:solidFill>
                <a:latin typeface="Neue Montreal"/>
                <a:ea typeface="Neue Montreal"/>
                <a:cs typeface="Neue Montreal"/>
                <a:sym typeface="Neue Montreal"/>
              </a:rPr>
              <a:t>Ở bàn trống, Minimax rất chậm vì phải duyệt toàn bộ cây.</a:t>
            </a:r>
          </a:p>
          <a:p>
            <a:pPr algn="just">
              <a:lnSpc>
                <a:spcPts val="3432"/>
              </a:lnSpc>
            </a:pPr>
            <a:r>
              <a:rPr lang="en-US" sz="2400">
                <a:solidFill>
                  <a:srgbClr val="000000"/>
                </a:solidFill>
                <a:latin typeface="Neue Montreal"/>
                <a:ea typeface="Neue Montreal"/>
                <a:cs typeface="Neue Montreal"/>
                <a:sym typeface="Neue Montreal"/>
              </a:rPr>
              <a:t> Giải pháp:</a:t>
            </a:r>
          </a:p>
          <a:p>
            <a:pPr algn="just" marL="518160" indent="-259080" lvl="1">
              <a:lnSpc>
                <a:spcPts val="3432"/>
              </a:lnSpc>
              <a:buFont typeface="Arial"/>
              <a:buChar char="•"/>
            </a:pPr>
            <a:r>
              <a:rPr lang="en-US" sz="2400">
                <a:solidFill>
                  <a:srgbClr val="000000"/>
                </a:solidFill>
                <a:latin typeface="Neue Montreal"/>
                <a:ea typeface="Neue Montreal"/>
                <a:cs typeface="Neue Montreal"/>
                <a:sym typeface="Neue Montreal"/>
              </a:rPr>
              <a:t>Giới hạn độ sâu tìm kiếm (ví dụ depth = 3–5).</a:t>
            </a:r>
          </a:p>
          <a:p>
            <a:pPr algn="just" marL="518160" indent="-259080" lvl="1">
              <a:lnSpc>
                <a:spcPts val="3432"/>
              </a:lnSpc>
              <a:buFont typeface="Arial"/>
              <a:buChar char="•"/>
            </a:pPr>
            <a:r>
              <a:rPr lang="en-US" sz="2400">
                <a:solidFill>
                  <a:srgbClr val="000000"/>
                </a:solidFill>
                <a:latin typeface="Neue Montreal"/>
                <a:ea typeface="Neue Montreal"/>
                <a:cs typeface="Neue Montreal"/>
                <a:sym typeface="Neue Montreal"/>
              </a:rPr>
              <a:t>Sử dụng hàm heuristic_eval() để đánh giá trạng thái chưa kết thúc.</a:t>
            </a:r>
          </a:p>
          <a:p>
            <a:pPr algn="just">
              <a:lnSpc>
                <a:spcPts val="3432"/>
              </a:lnSpc>
            </a:pPr>
            <a:r>
              <a:rPr lang="en-US" sz="2400">
                <a:solidFill>
                  <a:srgbClr val="000000"/>
                </a:solidFill>
                <a:latin typeface="Neue Montreal"/>
                <a:ea typeface="Neue Montreal"/>
                <a:cs typeface="Neue Montreal"/>
                <a:sym typeface="Neue Montreal"/>
              </a:rPr>
              <a:t>Kết quả: agent chạy nhanh hơn (&lt;1s) mà vẫn đưa ra quyết định hợp lý.</a:t>
            </a:r>
          </a:p>
        </p:txBody>
      </p:sp>
      <p:sp>
        <p:nvSpPr>
          <p:cNvPr name="TextBox 12" id="12"/>
          <p:cNvSpPr txBox="true"/>
          <p:nvPr/>
        </p:nvSpPr>
        <p:spPr>
          <a:xfrm rot="0">
            <a:off x="4290920" y="5153025"/>
            <a:ext cx="5525561" cy="44173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Đấu Minimax vs Random</a:t>
            </a:r>
          </a:p>
        </p:txBody>
      </p:sp>
      <p:sp>
        <p:nvSpPr>
          <p:cNvPr name="TextBox 13" id="13"/>
          <p:cNvSpPr txBox="true"/>
          <p:nvPr/>
        </p:nvSpPr>
        <p:spPr>
          <a:xfrm rot="0">
            <a:off x="4522403" y="8512295"/>
            <a:ext cx="11695644" cy="844296"/>
          </a:xfrm>
          <a:prstGeom prst="rect">
            <a:avLst/>
          </a:prstGeom>
        </p:spPr>
        <p:txBody>
          <a:bodyPr anchor="t" rtlCol="false" tIns="0" lIns="0" bIns="0" rIns="0">
            <a:spAutoFit/>
          </a:bodyPr>
          <a:lstStyle/>
          <a:p>
            <a:pPr algn="just">
              <a:lnSpc>
                <a:spcPts val="3432"/>
              </a:lnSpc>
            </a:pPr>
            <a:r>
              <a:rPr lang="en-US" sz="2400" i="true">
                <a:solidFill>
                  <a:srgbClr val="000000"/>
                </a:solidFill>
                <a:latin typeface="Neue Montreal Italics"/>
                <a:ea typeface="Neue Montreal Italics"/>
                <a:cs typeface="Neue Montreal Italics"/>
                <a:sym typeface="Neue Montreal Italics"/>
              </a:rPr>
              <a:t>Kết luận:</a:t>
            </a:r>
            <a:r>
              <a:rPr lang="en-US" sz="2400">
                <a:solidFill>
                  <a:srgbClr val="000000"/>
                </a:solidFill>
                <a:latin typeface="Neue Montreal"/>
                <a:ea typeface="Neue Montreal"/>
                <a:cs typeface="Neue Montreal"/>
                <a:sym typeface="Neue Montreal"/>
              </a:rPr>
              <a:t> Minimax thắng vượt trội nhờ tính toán chiến lược; độ sâu càng lớn thì tỷ lệ thắng càng cao.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27929" y="-820064"/>
            <a:ext cx="3086100" cy="2277511"/>
            <a:chOff x="0" y="0"/>
            <a:chExt cx="812800" cy="599838"/>
          </a:xfrm>
        </p:grpSpPr>
        <p:sp>
          <p:nvSpPr>
            <p:cNvPr name="Freeform 3" id="3"/>
            <p:cNvSpPr/>
            <p:nvPr/>
          </p:nvSpPr>
          <p:spPr>
            <a:xfrm flipH="false" flipV="false" rot="0">
              <a:off x="0" y="0"/>
              <a:ext cx="812800" cy="599838"/>
            </a:xfrm>
            <a:custGeom>
              <a:avLst/>
              <a:gdLst/>
              <a:ahLst/>
              <a:cxnLst/>
              <a:rect r="r" b="b" t="t" l="l"/>
              <a:pathLst>
                <a:path h="599838" w="812800">
                  <a:moveTo>
                    <a:pt x="0" y="0"/>
                  </a:moveTo>
                  <a:lnTo>
                    <a:pt x="812800" y="0"/>
                  </a:lnTo>
                  <a:lnTo>
                    <a:pt x="812800" y="599838"/>
                  </a:lnTo>
                  <a:lnTo>
                    <a:pt x="0" y="599838"/>
                  </a:lnTo>
                  <a:close/>
                </a:path>
              </a:pathLst>
            </a:custGeom>
            <a:solidFill>
              <a:srgbClr val="457800"/>
            </a:solidFill>
          </p:spPr>
        </p:sp>
        <p:sp>
          <p:nvSpPr>
            <p:cNvPr name="TextBox 4" id="4"/>
            <p:cNvSpPr txBox="true"/>
            <p:nvPr/>
          </p:nvSpPr>
          <p:spPr>
            <a:xfrm>
              <a:off x="0" y="-38100"/>
              <a:ext cx="812800" cy="63793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66987">
            <a:off x="14248228" y="190099"/>
            <a:ext cx="4958455" cy="3026664"/>
          </a:xfrm>
          <a:custGeom>
            <a:avLst/>
            <a:gdLst/>
            <a:ahLst/>
            <a:cxnLst/>
            <a:rect r="r" b="b" t="t" l="l"/>
            <a:pathLst>
              <a:path h="3026664" w="4958455">
                <a:moveTo>
                  <a:pt x="0" y="0"/>
                </a:moveTo>
                <a:lnTo>
                  <a:pt x="4958455" y="0"/>
                </a:lnTo>
                <a:lnTo>
                  <a:pt x="4958455" y="3026664"/>
                </a:lnTo>
                <a:lnTo>
                  <a:pt x="0" y="3026664"/>
                </a:lnTo>
                <a:lnTo>
                  <a:pt x="0" y="0"/>
                </a:lnTo>
                <a:close/>
              </a:path>
            </a:pathLst>
          </a:custGeom>
          <a:blipFill>
            <a:blip r:embed="rId2">
              <a:extLst>
                <a:ext uri="{96DAC541-7B7A-43D3-8B79-37D633B846F1}">
                  <asvg:svgBlip xmlns:asvg="http://schemas.microsoft.com/office/drawing/2016/SVG/main" r:embed="rId3"/>
                </a:ext>
              </a:extLst>
            </a:blip>
            <a:stretch>
              <a:fillRect l="-39832" t="0" r="-7697" b="0"/>
            </a:stretch>
          </a:blipFill>
        </p:spPr>
      </p:sp>
      <p:sp>
        <p:nvSpPr>
          <p:cNvPr name="Freeform 6" id="6"/>
          <p:cNvSpPr/>
          <p:nvPr/>
        </p:nvSpPr>
        <p:spPr>
          <a:xfrm flipH="false" flipV="false" rot="0">
            <a:off x="750346" y="9391643"/>
            <a:ext cx="705875" cy="162584"/>
          </a:xfrm>
          <a:custGeom>
            <a:avLst/>
            <a:gdLst/>
            <a:ahLst/>
            <a:cxnLst/>
            <a:rect r="r" b="b" t="t" l="l"/>
            <a:pathLst>
              <a:path h="162584" w="705875">
                <a:moveTo>
                  <a:pt x="0" y="0"/>
                </a:moveTo>
                <a:lnTo>
                  <a:pt x="705875" y="0"/>
                </a:lnTo>
                <a:lnTo>
                  <a:pt x="705875" y="162585"/>
                </a:lnTo>
                <a:lnTo>
                  <a:pt x="0" y="162585"/>
                </a:lnTo>
                <a:lnTo>
                  <a:pt x="0" y="0"/>
                </a:lnTo>
                <a:close/>
              </a:path>
            </a:pathLst>
          </a:custGeom>
          <a:blipFill>
            <a:blip r:embed="rId4">
              <a:extLst>
                <a:ext uri="{96DAC541-7B7A-43D3-8B79-37D633B846F1}">
                  <asvg:svgBlip xmlns:asvg="http://schemas.microsoft.com/office/drawing/2016/SVG/main" r:embed="rId5"/>
                </a:ext>
              </a:extLst>
            </a:blip>
            <a:stretch>
              <a:fillRect l="0" t="0" r="-37962" b="-323776"/>
            </a:stretch>
          </a:blipFill>
        </p:spPr>
      </p:sp>
      <p:sp>
        <p:nvSpPr>
          <p:cNvPr name="Freeform 7" id="7"/>
          <p:cNvSpPr/>
          <p:nvPr/>
        </p:nvSpPr>
        <p:spPr>
          <a:xfrm flipH="false" flipV="false" rot="0">
            <a:off x="17074939" y="627045"/>
            <a:ext cx="705875" cy="162584"/>
          </a:xfrm>
          <a:custGeom>
            <a:avLst/>
            <a:gdLst/>
            <a:ahLst/>
            <a:cxnLst/>
            <a:rect r="r" b="b" t="t" l="l"/>
            <a:pathLst>
              <a:path h="162584" w="705875">
                <a:moveTo>
                  <a:pt x="0" y="0"/>
                </a:moveTo>
                <a:lnTo>
                  <a:pt x="705874" y="0"/>
                </a:lnTo>
                <a:lnTo>
                  <a:pt x="705874" y="162584"/>
                </a:lnTo>
                <a:lnTo>
                  <a:pt x="0" y="162584"/>
                </a:lnTo>
                <a:lnTo>
                  <a:pt x="0" y="0"/>
                </a:lnTo>
                <a:close/>
              </a:path>
            </a:pathLst>
          </a:custGeom>
          <a:blipFill>
            <a:blip r:embed="rId4">
              <a:extLst>
                <a:ext uri="{96DAC541-7B7A-43D3-8B79-37D633B846F1}">
                  <asvg:svgBlip xmlns:asvg="http://schemas.microsoft.com/office/drawing/2016/SVG/main" r:embed="rId5"/>
                </a:ext>
              </a:extLst>
            </a:blip>
            <a:stretch>
              <a:fillRect l="0" t="0" r="-37962" b="-323776"/>
            </a:stretch>
          </a:blipFill>
        </p:spPr>
      </p:sp>
      <p:sp>
        <p:nvSpPr>
          <p:cNvPr name="Freeform 8" id="8"/>
          <p:cNvSpPr/>
          <p:nvPr/>
        </p:nvSpPr>
        <p:spPr>
          <a:xfrm flipH="false" flipV="false" rot="2700000">
            <a:off x="-1454484" y="5772355"/>
            <a:ext cx="5340832" cy="4931964"/>
          </a:xfrm>
          <a:custGeom>
            <a:avLst/>
            <a:gdLst/>
            <a:ahLst/>
            <a:cxnLst/>
            <a:rect r="r" b="b" t="t" l="l"/>
            <a:pathLst>
              <a:path h="4931964" w="5340832">
                <a:moveTo>
                  <a:pt x="0" y="0"/>
                </a:moveTo>
                <a:lnTo>
                  <a:pt x="5340832" y="0"/>
                </a:lnTo>
                <a:lnTo>
                  <a:pt x="5340832" y="4931964"/>
                </a:lnTo>
                <a:lnTo>
                  <a:pt x="0" y="4931964"/>
                </a:lnTo>
                <a:lnTo>
                  <a:pt x="0" y="0"/>
                </a:lnTo>
                <a:close/>
              </a:path>
            </a:pathLst>
          </a:custGeom>
          <a:blipFill>
            <a:blip r:embed="rId6">
              <a:alphaModFix amt="60000"/>
            </a:blip>
            <a:stretch>
              <a:fillRect l="0" t="0" r="0" b="0"/>
            </a:stretch>
          </a:blipFill>
        </p:spPr>
      </p:sp>
      <p:sp>
        <p:nvSpPr>
          <p:cNvPr name="TextBox 9" id="9"/>
          <p:cNvSpPr txBox="true"/>
          <p:nvPr/>
        </p:nvSpPr>
        <p:spPr>
          <a:xfrm rot="0">
            <a:off x="1484246" y="1230808"/>
            <a:ext cx="12256675"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Heuristic Alpha–Beta Search</a:t>
            </a:r>
          </a:p>
        </p:txBody>
      </p:sp>
      <p:sp>
        <p:nvSpPr>
          <p:cNvPr name="TextBox 10" id="10"/>
          <p:cNvSpPr txBox="true"/>
          <p:nvPr/>
        </p:nvSpPr>
        <p:spPr>
          <a:xfrm rot="0">
            <a:off x="1539948" y="2758570"/>
            <a:ext cx="7335153" cy="2558796"/>
          </a:xfrm>
          <a:prstGeom prst="rect">
            <a:avLst/>
          </a:prstGeom>
        </p:spPr>
        <p:txBody>
          <a:bodyPr anchor="t" rtlCol="false" tIns="0" lIns="0" bIns="0" rIns="0">
            <a:spAutoFit/>
          </a:bodyPr>
          <a:lstStyle/>
          <a:p>
            <a:pPr algn="just">
              <a:lnSpc>
                <a:spcPts val="3432"/>
              </a:lnSpc>
            </a:pPr>
            <a:r>
              <a:rPr lang="en-US" sz="2400">
                <a:solidFill>
                  <a:srgbClr val="000000"/>
                </a:solidFill>
                <a:latin typeface="Neue Montreal"/>
                <a:ea typeface="Neue Montreal"/>
                <a:cs typeface="Neue Montreal"/>
                <a:sym typeface="Neue Montreal"/>
              </a:rPr>
              <a:t>Xem xét các “cửa sổ” 4 ô liên tiếp (theo hàng, cột, chéo):</a:t>
            </a:r>
          </a:p>
          <a:p>
            <a:pPr algn="just" marL="518160" indent="-259080" lvl="1">
              <a:lnSpc>
                <a:spcPts val="3432"/>
              </a:lnSpc>
              <a:buFont typeface="Arial"/>
              <a:buChar char="•"/>
            </a:pPr>
            <a:r>
              <a:rPr lang="en-US" sz="2400">
                <a:solidFill>
                  <a:srgbClr val="000000"/>
                </a:solidFill>
                <a:latin typeface="Neue Montreal"/>
                <a:ea typeface="Neue Montreal"/>
                <a:cs typeface="Neue Montreal"/>
                <a:sym typeface="Neue Montreal"/>
              </a:rPr>
              <a:t>4 quân liên tiếp → +100 điểm</a:t>
            </a:r>
          </a:p>
          <a:p>
            <a:pPr algn="just" marL="518160" indent="-259080" lvl="1">
              <a:lnSpc>
                <a:spcPts val="3432"/>
              </a:lnSpc>
              <a:buFont typeface="Arial"/>
              <a:buChar char="•"/>
            </a:pPr>
            <a:r>
              <a:rPr lang="en-US" sz="2400">
                <a:solidFill>
                  <a:srgbClr val="000000"/>
                </a:solidFill>
                <a:latin typeface="Neue Montreal"/>
                <a:ea typeface="Neue Montreal"/>
                <a:cs typeface="Neue Montreal"/>
                <a:sym typeface="Neue Montreal"/>
              </a:rPr>
              <a:t>3 quân + 1 ô trống → +5 điểm</a:t>
            </a:r>
          </a:p>
          <a:p>
            <a:pPr algn="just" marL="518160" indent="-259080" lvl="1">
              <a:lnSpc>
                <a:spcPts val="3432"/>
              </a:lnSpc>
              <a:buFont typeface="Arial"/>
              <a:buChar char="•"/>
            </a:pPr>
            <a:r>
              <a:rPr lang="en-US" sz="2400">
                <a:solidFill>
                  <a:srgbClr val="000000"/>
                </a:solidFill>
                <a:latin typeface="Neue Montreal"/>
                <a:ea typeface="Neue Montreal"/>
                <a:cs typeface="Neue Montreal"/>
                <a:sym typeface="Neue Montreal"/>
              </a:rPr>
              <a:t>2 quân + 2 ô trống → +2 điểm</a:t>
            </a:r>
          </a:p>
          <a:p>
            <a:pPr algn="just" marL="518160" indent="-259080" lvl="1">
              <a:lnSpc>
                <a:spcPts val="3432"/>
              </a:lnSpc>
              <a:buFont typeface="Arial"/>
              <a:buChar char="•"/>
            </a:pPr>
            <a:r>
              <a:rPr lang="en-US" sz="2400">
                <a:solidFill>
                  <a:srgbClr val="000000"/>
                </a:solidFill>
                <a:latin typeface="Neue Montreal"/>
                <a:ea typeface="Neue Montreal"/>
                <a:cs typeface="Neue Montreal"/>
                <a:sym typeface="Neue Montreal"/>
              </a:rPr>
              <a:t>3 quân đối thủ + 1 trống → −4 điểm</a:t>
            </a:r>
          </a:p>
          <a:p>
            <a:pPr algn="just">
              <a:lnSpc>
                <a:spcPts val="3432"/>
              </a:lnSpc>
            </a:pPr>
            <a:r>
              <a:rPr lang="en-US" sz="2400">
                <a:solidFill>
                  <a:srgbClr val="000000"/>
                </a:solidFill>
                <a:latin typeface="Neue Montreal"/>
                <a:ea typeface="Neue Montreal"/>
                <a:cs typeface="Neue Montreal"/>
                <a:sym typeface="Neue Montreal"/>
              </a:rPr>
              <a:t>Điểm tổng hợp cho biết mức độ lợi thế của người chơi.</a:t>
            </a:r>
          </a:p>
        </p:txBody>
      </p:sp>
      <p:sp>
        <p:nvSpPr>
          <p:cNvPr name="TextBox 11" id="11"/>
          <p:cNvSpPr txBox="true"/>
          <p:nvPr/>
        </p:nvSpPr>
        <p:spPr>
          <a:xfrm rot="0">
            <a:off x="1539948" y="2175307"/>
            <a:ext cx="6488593" cy="44173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Hàm đánh giá (Heuristic Evaluation)</a:t>
            </a:r>
          </a:p>
        </p:txBody>
      </p:sp>
      <p:sp>
        <p:nvSpPr>
          <p:cNvPr name="TextBox 12" id="12"/>
          <p:cNvSpPr txBox="true"/>
          <p:nvPr/>
        </p:nvSpPr>
        <p:spPr>
          <a:xfrm rot="0">
            <a:off x="9968955" y="3615820"/>
            <a:ext cx="7290345" cy="1701546"/>
          </a:xfrm>
          <a:prstGeom prst="rect">
            <a:avLst/>
          </a:prstGeom>
        </p:spPr>
        <p:txBody>
          <a:bodyPr anchor="t" rtlCol="false" tIns="0" lIns="0" bIns="0" rIns="0">
            <a:spAutoFit/>
          </a:bodyPr>
          <a:lstStyle/>
          <a:p>
            <a:pPr algn="just" marL="518160" indent="-259080" lvl="1">
              <a:lnSpc>
                <a:spcPts val="3432"/>
              </a:lnSpc>
              <a:buFont typeface="Arial"/>
              <a:buChar char="•"/>
            </a:pPr>
            <a:r>
              <a:rPr lang="en-US" sz="2400">
                <a:solidFill>
                  <a:srgbClr val="000000"/>
                </a:solidFill>
                <a:latin typeface="Neue Montreal"/>
                <a:ea typeface="Neue Montreal"/>
                <a:cs typeface="Neue Montreal"/>
                <a:sym typeface="Neue Montreal"/>
              </a:rPr>
              <a:t>Thuật toán Alpha–Beta kết hợp heuristic giúp đánh giá trạng thái ở độ sâu giới hạn thay vì duyệt đến cuối.</a:t>
            </a:r>
          </a:p>
          <a:p>
            <a:pPr algn="just" marL="518160" indent="-259080" lvl="1">
              <a:lnSpc>
                <a:spcPts val="3432"/>
              </a:lnSpc>
              <a:buFont typeface="Arial"/>
              <a:buChar char="•"/>
            </a:pPr>
            <a:r>
              <a:rPr lang="en-US" sz="2400">
                <a:solidFill>
                  <a:srgbClr val="000000"/>
                </a:solidFill>
                <a:latin typeface="Neue Montreal"/>
                <a:ea typeface="Neue Montreal"/>
                <a:cs typeface="Neue Montreal"/>
                <a:sym typeface="Neue Montreal"/>
              </a:rPr>
              <a:t> Khi đạt cutoff, hàm heuristic được dùng để ước lượng giá trị trạng thái.</a:t>
            </a:r>
          </a:p>
        </p:txBody>
      </p:sp>
      <p:sp>
        <p:nvSpPr>
          <p:cNvPr name="TextBox 13" id="13"/>
          <p:cNvSpPr txBox="true"/>
          <p:nvPr/>
        </p:nvSpPr>
        <p:spPr>
          <a:xfrm rot="0">
            <a:off x="9968955" y="2966871"/>
            <a:ext cx="4279579" cy="44173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Cutting Off Search</a:t>
            </a:r>
          </a:p>
        </p:txBody>
      </p:sp>
      <p:sp>
        <p:nvSpPr>
          <p:cNvPr name="TextBox 14" id="14"/>
          <p:cNvSpPr txBox="true"/>
          <p:nvPr/>
        </p:nvSpPr>
        <p:spPr>
          <a:xfrm rot="0">
            <a:off x="4428598" y="6711601"/>
            <a:ext cx="8893007" cy="2130171"/>
          </a:xfrm>
          <a:prstGeom prst="rect">
            <a:avLst/>
          </a:prstGeom>
        </p:spPr>
        <p:txBody>
          <a:bodyPr anchor="t" rtlCol="false" tIns="0" lIns="0" bIns="0" rIns="0">
            <a:spAutoFit/>
          </a:bodyPr>
          <a:lstStyle/>
          <a:p>
            <a:pPr algn="just" marL="518160" indent="-259080" lvl="1">
              <a:lnSpc>
                <a:spcPts val="3432"/>
              </a:lnSpc>
              <a:buFont typeface="Arial"/>
              <a:buChar char="•"/>
            </a:pPr>
            <a:r>
              <a:rPr lang="en-US" sz="2400">
                <a:solidFill>
                  <a:srgbClr val="000000"/>
                </a:solidFill>
                <a:latin typeface="Neue Montreal"/>
                <a:ea typeface="Neue Montreal"/>
                <a:cs typeface="Neue Montreal"/>
                <a:sym typeface="Neue Montreal"/>
              </a:rPr>
              <a:t>Agent phát hiện đúng nước thắng hoặc phòng thủ hợp lý.</a:t>
            </a:r>
          </a:p>
          <a:p>
            <a:pPr algn="just" marL="518160" indent="-259080" lvl="1">
              <a:lnSpc>
                <a:spcPts val="3432"/>
              </a:lnSpc>
              <a:buFont typeface="Arial"/>
              <a:buChar char="•"/>
            </a:pPr>
            <a:r>
              <a:rPr lang="en-US" sz="2400">
                <a:solidFill>
                  <a:srgbClr val="000000"/>
                </a:solidFill>
                <a:latin typeface="Neue Montreal"/>
                <a:ea typeface="Neue Montreal"/>
                <a:cs typeface="Neue Montreal"/>
                <a:sym typeface="Neue Montreal"/>
              </a:rPr>
              <a:t>Ưu tiên trung tâm bàn cờ – chiến lược đúng trong Connect 4.</a:t>
            </a:r>
          </a:p>
          <a:p>
            <a:pPr algn="just" marL="518160" indent="-259080" lvl="1">
              <a:lnSpc>
                <a:spcPts val="3432"/>
              </a:lnSpc>
              <a:buFont typeface="Arial"/>
              <a:buChar char="•"/>
            </a:pPr>
            <a:r>
              <a:rPr lang="en-US" sz="2400">
                <a:solidFill>
                  <a:srgbClr val="000000"/>
                </a:solidFill>
                <a:latin typeface="Neue Montreal"/>
                <a:ea typeface="Neue Montreal"/>
                <a:cs typeface="Neue Montreal"/>
                <a:sym typeface="Neue Montreal"/>
              </a:rPr>
              <a:t>Khi tăng kích thước bàn, thời gian tăng theo cấp số</a:t>
            </a:r>
            <a:r>
              <a:rPr lang="en-US" sz="2400">
                <a:solidFill>
                  <a:srgbClr val="000000"/>
                </a:solidFill>
                <a:latin typeface="Neue Montreal"/>
                <a:ea typeface="Neue Montreal"/>
                <a:cs typeface="Neue Montreal"/>
                <a:sym typeface="Neue Montreal"/>
              </a:rPr>
              <a:t> mũ, nhưng Alpha–Beta giúp giảm mạnh số nút duyệt.</a:t>
            </a:r>
          </a:p>
          <a:p>
            <a:pPr algn="just" marL="518160" indent="-259080" lvl="1">
              <a:lnSpc>
                <a:spcPts val="3432"/>
              </a:lnSpc>
              <a:buFont typeface="Arial"/>
              <a:buChar char="•"/>
            </a:pPr>
            <a:r>
              <a:rPr lang="en-US" sz="2400">
                <a:solidFill>
                  <a:srgbClr val="000000"/>
                </a:solidFill>
                <a:latin typeface="Neue Montreal"/>
                <a:ea typeface="Neue Montreal"/>
                <a:cs typeface="Neue Montreal"/>
                <a:sym typeface="Neue Montreal"/>
              </a:rPr>
              <a:t>Agent có độ sâu cao hơn thường thắng nhiều hơn trong đối kháng.</a:t>
            </a:r>
          </a:p>
        </p:txBody>
      </p:sp>
      <p:sp>
        <p:nvSpPr>
          <p:cNvPr name="TextBox 15" id="15"/>
          <p:cNvSpPr txBox="true"/>
          <p:nvPr/>
        </p:nvSpPr>
        <p:spPr>
          <a:xfrm rot="0">
            <a:off x="4847914" y="6222241"/>
            <a:ext cx="4279579" cy="44173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Kết quả và nhận xét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27929" y="-820064"/>
            <a:ext cx="3086100" cy="2277511"/>
            <a:chOff x="0" y="0"/>
            <a:chExt cx="812800" cy="599838"/>
          </a:xfrm>
        </p:grpSpPr>
        <p:sp>
          <p:nvSpPr>
            <p:cNvPr name="Freeform 3" id="3"/>
            <p:cNvSpPr/>
            <p:nvPr/>
          </p:nvSpPr>
          <p:spPr>
            <a:xfrm flipH="false" flipV="false" rot="0">
              <a:off x="0" y="0"/>
              <a:ext cx="812800" cy="599838"/>
            </a:xfrm>
            <a:custGeom>
              <a:avLst/>
              <a:gdLst/>
              <a:ahLst/>
              <a:cxnLst/>
              <a:rect r="r" b="b" t="t" l="l"/>
              <a:pathLst>
                <a:path h="599838" w="812800">
                  <a:moveTo>
                    <a:pt x="0" y="0"/>
                  </a:moveTo>
                  <a:lnTo>
                    <a:pt x="812800" y="0"/>
                  </a:lnTo>
                  <a:lnTo>
                    <a:pt x="812800" y="599838"/>
                  </a:lnTo>
                  <a:lnTo>
                    <a:pt x="0" y="599838"/>
                  </a:lnTo>
                  <a:close/>
                </a:path>
              </a:pathLst>
            </a:custGeom>
            <a:solidFill>
              <a:srgbClr val="457800"/>
            </a:solidFill>
          </p:spPr>
        </p:sp>
        <p:sp>
          <p:nvSpPr>
            <p:cNvPr name="TextBox 4" id="4"/>
            <p:cNvSpPr txBox="true"/>
            <p:nvPr/>
          </p:nvSpPr>
          <p:spPr>
            <a:xfrm>
              <a:off x="0" y="-38100"/>
              <a:ext cx="812800" cy="63793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66987">
            <a:off x="14248228" y="190099"/>
            <a:ext cx="4958455" cy="3026664"/>
          </a:xfrm>
          <a:custGeom>
            <a:avLst/>
            <a:gdLst/>
            <a:ahLst/>
            <a:cxnLst/>
            <a:rect r="r" b="b" t="t" l="l"/>
            <a:pathLst>
              <a:path h="3026664" w="4958455">
                <a:moveTo>
                  <a:pt x="0" y="0"/>
                </a:moveTo>
                <a:lnTo>
                  <a:pt x="4958455" y="0"/>
                </a:lnTo>
                <a:lnTo>
                  <a:pt x="4958455" y="3026664"/>
                </a:lnTo>
                <a:lnTo>
                  <a:pt x="0" y="3026664"/>
                </a:lnTo>
                <a:lnTo>
                  <a:pt x="0" y="0"/>
                </a:lnTo>
                <a:close/>
              </a:path>
            </a:pathLst>
          </a:custGeom>
          <a:blipFill>
            <a:blip r:embed="rId2">
              <a:extLst>
                <a:ext uri="{96DAC541-7B7A-43D3-8B79-37D633B846F1}">
                  <asvg:svgBlip xmlns:asvg="http://schemas.microsoft.com/office/drawing/2016/SVG/main" r:embed="rId3"/>
                </a:ext>
              </a:extLst>
            </a:blip>
            <a:stretch>
              <a:fillRect l="-39832" t="0" r="-7697" b="0"/>
            </a:stretch>
          </a:blipFill>
        </p:spPr>
      </p:sp>
      <p:sp>
        <p:nvSpPr>
          <p:cNvPr name="Freeform 6" id="6"/>
          <p:cNvSpPr/>
          <p:nvPr/>
        </p:nvSpPr>
        <p:spPr>
          <a:xfrm flipH="false" flipV="false" rot="0">
            <a:off x="750346" y="9391643"/>
            <a:ext cx="705875" cy="162584"/>
          </a:xfrm>
          <a:custGeom>
            <a:avLst/>
            <a:gdLst/>
            <a:ahLst/>
            <a:cxnLst/>
            <a:rect r="r" b="b" t="t" l="l"/>
            <a:pathLst>
              <a:path h="162584" w="705875">
                <a:moveTo>
                  <a:pt x="0" y="0"/>
                </a:moveTo>
                <a:lnTo>
                  <a:pt x="705875" y="0"/>
                </a:lnTo>
                <a:lnTo>
                  <a:pt x="705875" y="162585"/>
                </a:lnTo>
                <a:lnTo>
                  <a:pt x="0" y="162585"/>
                </a:lnTo>
                <a:lnTo>
                  <a:pt x="0" y="0"/>
                </a:lnTo>
                <a:close/>
              </a:path>
            </a:pathLst>
          </a:custGeom>
          <a:blipFill>
            <a:blip r:embed="rId4">
              <a:extLst>
                <a:ext uri="{96DAC541-7B7A-43D3-8B79-37D633B846F1}">
                  <asvg:svgBlip xmlns:asvg="http://schemas.microsoft.com/office/drawing/2016/SVG/main" r:embed="rId5"/>
                </a:ext>
              </a:extLst>
            </a:blip>
            <a:stretch>
              <a:fillRect l="0" t="0" r="-37962" b="-323776"/>
            </a:stretch>
          </a:blipFill>
        </p:spPr>
      </p:sp>
      <p:sp>
        <p:nvSpPr>
          <p:cNvPr name="Freeform 7" id="7"/>
          <p:cNvSpPr/>
          <p:nvPr/>
        </p:nvSpPr>
        <p:spPr>
          <a:xfrm flipH="false" flipV="false" rot="0">
            <a:off x="17074939" y="627045"/>
            <a:ext cx="705875" cy="162584"/>
          </a:xfrm>
          <a:custGeom>
            <a:avLst/>
            <a:gdLst/>
            <a:ahLst/>
            <a:cxnLst/>
            <a:rect r="r" b="b" t="t" l="l"/>
            <a:pathLst>
              <a:path h="162584" w="705875">
                <a:moveTo>
                  <a:pt x="0" y="0"/>
                </a:moveTo>
                <a:lnTo>
                  <a:pt x="705874" y="0"/>
                </a:lnTo>
                <a:lnTo>
                  <a:pt x="705874" y="162584"/>
                </a:lnTo>
                <a:lnTo>
                  <a:pt x="0" y="162584"/>
                </a:lnTo>
                <a:lnTo>
                  <a:pt x="0" y="0"/>
                </a:lnTo>
                <a:close/>
              </a:path>
            </a:pathLst>
          </a:custGeom>
          <a:blipFill>
            <a:blip r:embed="rId4">
              <a:extLst>
                <a:ext uri="{96DAC541-7B7A-43D3-8B79-37D633B846F1}">
                  <asvg:svgBlip xmlns:asvg="http://schemas.microsoft.com/office/drawing/2016/SVG/main" r:embed="rId5"/>
                </a:ext>
              </a:extLst>
            </a:blip>
            <a:stretch>
              <a:fillRect l="0" t="0" r="-37962" b="-323776"/>
            </a:stretch>
          </a:blipFill>
        </p:spPr>
      </p:sp>
      <p:sp>
        <p:nvSpPr>
          <p:cNvPr name="Freeform 8" id="8"/>
          <p:cNvSpPr/>
          <p:nvPr/>
        </p:nvSpPr>
        <p:spPr>
          <a:xfrm flipH="false" flipV="false" rot="2700000">
            <a:off x="-1454484" y="5772355"/>
            <a:ext cx="5340832" cy="4931964"/>
          </a:xfrm>
          <a:custGeom>
            <a:avLst/>
            <a:gdLst/>
            <a:ahLst/>
            <a:cxnLst/>
            <a:rect r="r" b="b" t="t" l="l"/>
            <a:pathLst>
              <a:path h="4931964" w="5340832">
                <a:moveTo>
                  <a:pt x="0" y="0"/>
                </a:moveTo>
                <a:lnTo>
                  <a:pt x="5340832" y="0"/>
                </a:lnTo>
                <a:lnTo>
                  <a:pt x="5340832" y="4931964"/>
                </a:lnTo>
                <a:lnTo>
                  <a:pt x="0" y="4931964"/>
                </a:lnTo>
                <a:lnTo>
                  <a:pt x="0" y="0"/>
                </a:lnTo>
                <a:close/>
              </a:path>
            </a:pathLst>
          </a:custGeom>
          <a:blipFill>
            <a:blip r:embed="rId6">
              <a:alphaModFix amt="62000"/>
            </a:blip>
            <a:stretch>
              <a:fillRect l="0" t="0" r="0" b="0"/>
            </a:stretch>
          </a:blipFill>
        </p:spPr>
      </p:sp>
      <p:sp>
        <p:nvSpPr>
          <p:cNvPr name="Freeform 9" id="9"/>
          <p:cNvSpPr/>
          <p:nvPr/>
        </p:nvSpPr>
        <p:spPr>
          <a:xfrm flipH="false" flipV="false" rot="0">
            <a:off x="4553442" y="5473905"/>
            <a:ext cx="6118282" cy="3404430"/>
          </a:xfrm>
          <a:custGeom>
            <a:avLst/>
            <a:gdLst/>
            <a:ahLst/>
            <a:cxnLst/>
            <a:rect r="r" b="b" t="t" l="l"/>
            <a:pathLst>
              <a:path h="3404430" w="6118282">
                <a:moveTo>
                  <a:pt x="0" y="0"/>
                </a:moveTo>
                <a:lnTo>
                  <a:pt x="6118282" y="0"/>
                </a:lnTo>
                <a:lnTo>
                  <a:pt x="6118282" y="3404430"/>
                </a:lnTo>
                <a:lnTo>
                  <a:pt x="0" y="3404430"/>
                </a:lnTo>
                <a:lnTo>
                  <a:pt x="0" y="0"/>
                </a:lnTo>
                <a:close/>
              </a:path>
            </a:pathLst>
          </a:custGeom>
          <a:blipFill>
            <a:blip r:embed="rId7"/>
            <a:stretch>
              <a:fillRect l="0" t="0" r="0" b="0"/>
            </a:stretch>
          </a:blipFill>
        </p:spPr>
      </p:sp>
      <p:sp>
        <p:nvSpPr>
          <p:cNvPr name="TextBox 10" id="10"/>
          <p:cNvSpPr txBox="true"/>
          <p:nvPr/>
        </p:nvSpPr>
        <p:spPr>
          <a:xfrm rot="0">
            <a:off x="1484246" y="1230808"/>
            <a:ext cx="12256675"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Monte Carlo Search &amp; Best First Move</a:t>
            </a:r>
          </a:p>
        </p:txBody>
      </p:sp>
      <p:sp>
        <p:nvSpPr>
          <p:cNvPr name="TextBox 11" id="11"/>
          <p:cNvSpPr txBox="true"/>
          <p:nvPr/>
        </p:nvSpPr>
        <p:spPr>
          <a:xfrm rot="0">
            <a:off x="1539948" y="2559893"/>
            <a:ext cx="11259875" cy="2130171"/>
          </a:xfrm>
          <a:prstGeom prst="rect">
            <a:avLst/>
          </a:prstGeom>
        </p:spPr>
        <p:txBody>
          <a:bodyPr anchor="t" rtlCol="false" tIns="0" lIns="0" bIns="0" rIns="0">
            <a:spAutoFit/>
          </a:bodyPr>
          <a:lstStyle/>
          <a:p>
            <a:pPr algn="just">
              <a:lnSpc>
                <a:spcPts val="3432"/>
              </a:lnSpc>
            </a:pPr>
            <a:r>
              <a:rPr lang="en-US" sz="2400">
                <a:solidFill>
                  <a:srgbClr val="000000"/>
                </a:solidFill>
                <a:latin typeface="Neue Montreal"/>
                <a:ea typeface="Neue Montreal"/>
                <a:cs typeface="Neue Montreal"/>
                <a:sym typeface="Neue Montreal"/>
              </a:rPr>
              <a:t>Mục tiêu: </a:t>
            </a:r>
          </a:p>
          <a:p>
            <a:pPr algn="just" marL="518160" indent="-259080" lvl="1">
              <a:lnSpc>
                <a:spcPts val="3432"/>
              </a:lnSpc>
              <a:buFont typeface="Arial"/>
              <a:buChar char="•"/>
            </a:pPr>
            <a:r>
              <a:rPr lang="en-US" sz="2400">
                <a:solidFill>
                  <a:srgbClr val="000000"/>
                </a:solidFill>
                <a:latin typeface="Neue Montreal"/>
                <a:ea typeface="Neue Montreal"/>
                <a:cs typeface="Neue Montreal"/>
                <a:sym typeface="Neue Montreal"/>
              </a:rPr>
              <a:t>Xây dựng một Monte Carlo Agent cho trò chơi Connect Four.</a:t>
            </a:r>
          </a:p>
          <a:p>
            <a:pPr algn="just" marL="518160" indent="-259080" lvl="1">
              <a:lnSpc>
                <a:spcPts val="3432"/>
              </a:lnSpc>
              <a:buFont typeface="Arial"/>
              <a:buChar char="•"/>
            </a:pPr>
            <a:r>
              <a:rPr lang="en-US" sz="2400">
                <a:solidFill>
                  <a:srgbClr val="000000"/>
                </a:solidFill>
                <a:latin typeface="Neue Montreal"/>
                <a:ea typeface="Neue Montreal"/>
                <a:cs typeface="Neue Montreal"/>
                <a:sym typeface="Neue Montreal"/>
              </a:rPr>
              <a:t>Thay vì sử dụng heuristic, agent đánh giá từng nước đi bằng cách mô phỏng nhiều ván ngẫu nhiên (random playouts) để ước lượng tỷ lệ thắng trung bình (win rate) của người chơi.</a:t>
            </a:r>
          </a:p>
        </p:txBody>
      </p:sp>
      <p:sp>
        <p:nvSpPr>
          <p:cNvPr name="TextBox 12" id="12"/>
          <p:cNvSpPr txBox="true"/>
          <p:nvPr/>
        </p:nvSpPr>
        <p:spPr>
          <a:xfrm rot="0">
            <a:off x="1539948" y="2175307"/>
            <a:ext cx="6488593" cy="44173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Giới thiệu</a:t>
            </a:r>
          </a:p>
        </p:txBody>
      </p:sp>
      <p:sp>
        <p:nvSpPr>
          <p:cNvPr name="TextBox 13" id="13"/>
          <p:cNvSpPr txBox="true"/>
          <p:nvPr/>
        </p:nvSpPr>
        <p:spPr>
          <a:xfrm rot="0">
            <a:off x="2032758" y="4927395"/>
            <a:ext cx="6488593" cy="44173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Mô phỏng trò chơi ngẫu nhiên</a:t>
            </a:r>
          </a:p>
        </p:txBody>
      </p:sp>
      <p:sp>
        <p:nvSpPr>
          <p:cNvPr name="TextBox 14" id="14"/>
          <p:cNvSpPr txBox="true"/>
          <p:nvPr/>
        </p:nvSpPr>
        <p:spPr>
          <a:xfrm rot="0">
            <a:off x="4553442" y="9049785"/>
            <a:ext cx="10358791" cy="415671"/>
          </a:xfrm>
          <a:prstGeom prst="rect">
            <a:avLst/>
          </a:prstGeom>
        </p:spPr>
        <p:txBody>
          <a:bodyPr anchor="t" rtlCol="false" tIns="0" lIns="0" bIns="0" rIns="0">
            <a:spAutoFit/>
          </a:bodyPr>
          <a:lstStyle/>
          <a:p>
            <a:pPr algn="just">
              <a:lnSpc>
                <a:spcPts val="3432"/>
              </a:lnSpc>
            </a:pPr>
            <a:r>
              <a:rPr lang="en-US" sz="2400" i="true">
                <a:solidFill>
                  <a:srgbClr val="000000"/>
                </a:solidFill>
                <a:latin typeface="Neue Montreal Italics"/>
                <a:ea typeface="Neue Montreal Italics"/>
                <a:cs typeface="Neue Montreal Italics"/>
                <a:sym typeface="Neue Montreal Italics"/>
              </a:rPr>
              <a:t>Hàm này mô phỏng một ván đấu ngẫu nhiên cho đến khi có người thắng hoặc hòa.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27929" y="-820064"/>
            <a:ext cx="3086100" cy="2277511"/>
            <a:chOff x="0" y="0"/>
            <a:chExt cx="812800" cy="599838"/>
          </a:xfrm>
        </p:grpSpPr>
        <p:sp>
          <p:nvSpPr>
            <p:cNvPr name="Freeform 3" id="3"/>
            <p:cNvSpPr/>
            <p:nvPr/>
          </p:nvSpPr>
          <p:spPr>
            <a:xfrm flipH="false" flipV="false" rot="0">
              <a:off x="0" y="0"/>
              <a:ext cx="812800" cy="599838"/>
            </a:xfrm>
            <a:custGeom>
              <a:avLst/>
              <a:gdLst/>
              <a:ahLst/>
              <a:cxnLst/>
              <a:rect r="r" b="b" t="t" l="l"/>
              <a:pathLst>
                <a:path h="599838" w="812800">
                  <a:moveTo>
                    <a:pt x="0" y="0"/>
                  </a:moveTo>
                  <a:lnTo>
                    <a:pt x="812800" y="0"/>
                  </a:lnTo>
                  <a:lnTo>
                    <a:pt x="812800" y="599838"/>
                  </a:lnTo>
                  <a:lnTo>
                    <a:pt x="0" y="599838"/>
                  </a:lnTo>
                  <a:close/>
                </a:path>
              </a:pathLst>
            </a:custGeom>
            <a:solidFill>
              <a:srgbClr val="457800"/>
            </a:solidFill>
          </p:spPr>
        </p:sp>
        <p:sp>
          <p:nvSpPr>
            <p:cNvPr name="TextBox 4" id="4"/>
            <p:cNvSpPr txBox="true"/>
            <p:nvPr/>
          </p:nvSpPr>
          <p:spPr>
            <a:xfrm>
              <a:off x="0" y="-38100"/>
              <a:ext cx="812800" cy="63793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66987">
            <a:off x="14248228" y="190099"/>
            <a:ext cx="4958455" cy="3026664"/>
          </a:xfrm>
          <a:custGeom>
            <a:avLst/>
            <a:gdLst/>
            <a:ahLst/>
            <a:cxnLst/>
            <a:rect r="r" b="b" t="t" l="l"/>
            <a:pathLst>
              <a:path h="3026664" w="4958455">
                <a:moveTo>
                  <a:pt x="0" y="0"/>
                </a:moveTo>
                <a:lnTo>
                  <a:pt x="4958455" y="0"/>
                </a:lnTo>
                <a:lnTo>
                  <a:pt x="4958455" y="3026664"/>
                </a:lnTo>
                <a:lnTo>
                  <a:pt x="0" y="3026664"/>
                </a:lnTo>
                <a:lnTo>
                  <a:pt x="0" y="0"/>
                </a:lnTo>
                <a:close/>
              </a:path>
            </a:pathLst>
          </a:custGeom>
          <a:blipFill>
            <a:blip r:embed="rId2">
              <a:extLst>
                <a:ext uri="{96DAC541-7B7A-43D3-8B79-37D633B846F1}">
                  <asvg:svgBlip xmlns:asvg="http://schemas.microsoft.com/office/drawing/2016/SVG/main" r:embed="rId3"/>
                </a:ext>
              </a:extLst>
            </a:blip>
            <a:stretch>
              <a:fillRect l="-39832" t="0" r="-7697" b="0"/>
            </a:stretch>
          </a:blipFill>
        </p:spPr>
      </p:sp>
      <p:sp>
        <p:nvSpPr>
          <p:cNvPr name="Freeform 6" id="6"/>
          <p:cNvSpPr/>
          <p:nvPr/>
        </p:nvSpPr>
        <p:spPr>
          <a:xfrm flipH="false" flipV="false" rot="0">
            <a:off x="750346" y="9391643"/>
            <a:ext cx="705875" cy="162584"/>
          </a:xfrm>
          <a:custGeom>
            <a:avLst/>
            <a:gdLst/>
            <a:ahLst/>
            <a:cxnLst/>
            <a:rect r="r" b="b" t="t" l="l"/>
            <a:pathLst>
              <a:path h="162584" w="705875">
                <a:moveTo>
                  <a:pt x="0" y="0"/>
                </a:moveTo>
                <a:lnTo>
                  <a:pt x="705875" y="0"/>
                </a:lnTo>
                <a:lnTo>
                  <a:pt x="705875" y="162585"/>
                </a:lnTo>
                <a:lnTo>
                  <a:pt x="0" y="162585"/>
                </a:lnTo>
                <a:lnTo>
                  <a:pt x="0" y="0"/>
                </a:lnTo>
                <a:close/>
              </a:path>
            </a:pathLst>
          </a:custGeom>
          <a:blipFill>
            <a:blip r:embed="rId4">
              <a:extLst>
                <a:ext uri="{96DAC541-7B7A-43D3-8B79-37D633B846F1}">
                  <asvg:svgBlip xmlns:asvg="http://schemas.microsoft.com/office/drawing/2016/SVG/main" r:embed="rId5"/>
                </a:ext>
              </a:extLst>
            </a:blip>
            <a:stretch>
              <a:fillRect l="0" t="0" r="-37962" b="-323776"/>
            </a:stretch>
          </a:blipFill>
        </p:spPr>
      </p:sp>
      <p:sp>
        <p:nvSpPr>
          <p:cNvPr name="Freeform 7" id="7"/>
          <p:cNvSpPr/>
          <p:nvPr/>
        </p:nvSpPr>
        <p:spPr>
          <a:xfrm flipH="false" flipV="false" rot="0">
            <a:off x="17074939" y="627045"/>
            <a:ext cx="705875" cy="162584"/>
          </a:xfrm>
          <a:custGeom>
            <a:avLst/>
            <a:gdLst/>
            <a:ahLst/>
            <a:cxnLst/>
            <a:rect r="r" b="b" t="t" l="l"/>
            <a:pathLst>
              <a:path h="162584" w="705875">
                <a:moveTo>
                  <a:pt x="0" y="0"/>
                </a:moveTo>
                <a:lnTo>
                  <a:pt x="705874" y="0"/>
                </a:lnTo>
                <a:lnTo>
                  <a:pt x="705874" y="162584"/>
                </a:lnTo>
                <a:lnTo>
                  <a:pt x="0" y="162584"/>
                </a:lnTo>
                <a:lnTo>
                  <a:pt x="0" y="0"/>
                </a:lnTo>
                <a:close/>
              </a:path>
            </a:pathLst>
          </a:custGeom>
          <a:blipFill>
            <a:blip r:embed="rId4">
              <a:extLst>
                <a:ext uri="{96DAC541-7B7A-43D3-8B79-37D633B846F1}">
                  <asvg:svgBlip xmlns:asvg="http://schemas.microsoft.com/office/drawing/2016/SVG/main" r:embed="rId5"/>
                </a:ext>
              </a:extLst>
            </a:blip>
            <a:stretch>
              <a:fillRect l="0" t="0" r="-37962" b="-323776"/>
            </a:stretch>
          </a:blipFill>
        </p:spPr>
      </p:sp>
      <p:sp>
        <p:nvSpPr>
          <p:cNvPr name="Freeform 8" id="8"/>
          <p:cNvSpPr/>
          <p:nvPr/>
        </p:nvSpPr>
        <p:spPr>
          <a:xfrm flipH="false" flipV="false" rot="2700000">
            <a:off x="-1305006" y="5772355"/>
            <a:ext cx="5340832" cy="4931964"/>
          </a:xfrm>
          <a:custGeom>
            <a:avLst/>
            <a:gdLst/>
            <a:ahLst/>
            <a:cxnLst/>
            <a:rect r="r" b="b" t="t" l="l"/>
            <a:pathLst>
              <a:path h="4931964" w="5340832">
                <a:moveTo>
                  <a:pt x="0" y="0"/>
                </a:moveTo>
                <a:lnTo>
                  <a:pt x="5340831" y="0"/>
                </a:lnTo>
                <a:lnTo>
                  <a:pt x="5340831" y="4931964"/>
                </a:lnTo>
                <a:lnTo>
                  <a:pt x="0" y="4931964"/>
                </a:lnTo>
                <a:lnTo>
                  <a:pt x="0" y="0"/>
                </a:lnTo>
                <a:close/>
              </a:path>
            </a:pathLst>
          </a:custGeom>
          <a:blipFill>
            <a:blip r:embed="rId6">
              <a:alphaModFix amt="60000"/>
            </a:blip>
            <a:stretch>
              <a:fillRect l="0" t="0" r="0" b="0"/>
            </a:stretch>
          </a:blipFill>
        </p:spPr>
      </p:sp>
      <p:sp>
        <p:nvSpPr>
          <p:cNvPr name="Freeform 9" id="9"/>
          <p:cNvSpPr/>
          <p:nvPr/>
        </p:nvSpPr>
        <p:spPr>
          <a:xfrm flipH="false" flipV="false" rot="0">
            <a:off x="4784245" y="2356558"/>
            <a:ext cx="5430412" cy="4858242"/>
          </a:xfrm>
          <a:custGeom>
            <a:avLst/>
            <a:gdLst/>
            <a:ahLst/>
            <a:cxnLst/>
            <a:rect r="r" b="b" t="t" l="l"/>
            <a:pathLst>
              <a:path h="4858242" w="5430412">
                <a:moveTo>
                  <a:pt x="0" y="0"/>
                </a:moveTo>
                <a:lnTo>
                  <a:pt x="5430412" y="0"/>
                </a:lnTo>
                <a:lnTo>
                  <a:pt x="5430412" y="4858242"/>
                </a:lnTo>
                <a:lnTo>
                  <a:pt x="0" y="4858242"/>
                </a:lnTo>
                <a:lnTo>
                  <a:pt x="0" y="0"/>
                </a:lnTo>
                <a:close/>
              </a:path>
            </a:pathLst>
          </a:custGeom>
          <a:blipFill>
            <a:blip r:embed="rId7"/>
            <a:stretch>
              <a:fillRect l="0" t="0" r="0" b="0"/>
            </a:stretch>
          </a:blipFill>
        </p:spPr>
      </p:sp>
      <p:sp>
        <p:nvSpPr>
          <p:cNvPr name="TextBox 10" id="10"/>
          <p:cNvSpPr txBox="true"/>
          <p:nvPr/>
        </p:nvSpPr>
        <p:spPr>
          <a:xfrm rot="0">
            <a:off x="1484246" y="1230808"/>
            <a:ext cx="12256675"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Monte Carlo Search &amp; Best First Move</a:t>
            </a:r>
          </a:p>
        </p:txBody>
      </p:sp>
      <p:sp>
        <p:nvSpPr>
          <p:cNvPr name="TextBox 11" id="11"/>
          <p:cNvSpPr txBox="true"/>
          <p:nvPr/>
        </p:nvSpPr>
        <p:spPr>
          <a:xfrm rot="0">
            <a:off x="1539948" y="2175307"/>
            <a:ext cx="6488593" cy="44173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Monte Carlo Agent</a:t>
            </a:r>
          </a:p>
        </p:txBody>
      </p:sp>
      <p:sp>
        <p:nvSpPr>
          <p:cNvPr name="TextBox 12" id="12"/>
          <p:cNvSpPr txBox="true"/>
          <p:nvPr/>
        </p:nvSpPr>
        <p:spPr>
          <a:xfrm rot="0">
            <a:off x="4997391" y="7496022"/>
            <a:ext cx="7727395" cy="1075055"/>
          </a:xfrm>
          <a:prstGeom prst="rect">
            <a:avLst/>
          </a:prstGeom>
        </p:spPr>
        <p:txBody>
          <a:bodyPr anchor="t" rtlCol="false" tIns="0" lIns="0" bIns="0" rIns="0">
            <a:spAutoFit/>
          </a:bodyPr>
          <a:lstStyle/>
          <a:p>
            <a:pPr algn="just" marL="431801" indent="-215900" lvl="1">
              <a:lnSpc>
                <a:spcPts val="2860"/>
              </a:lnSpc>
              <a:buFont typeface="Arial"/>
              <a:buChar char="•"/>
            </a:pPr>
            <a:r>
              <a:rPr lang="en-US" sz="2000">
                <a:solidFill>
                  <a:srgbClr val="000000"/>
                </a:solidFill>
                <a:latin typeface="Neue Montreal"/>
                <a:ea typeface="Neue Montreal"/>
                <a:cs typeface="Neue Montreal"/>
                <a:sym typeface="Neue Montreal"/>
              </a:rPr>
              <a:t>Agent lặp qua từng nước đi hợp lệ, chạy nhiều lần mô phỏng để tính tỷ lệ thắng.</a:t>
            </a:r>
          </a:p>
          <a:p>
            <a:pPr algn="just" marL="431801" indent="-215900" lvl="1">
              <a:lnSpc>
                <a:spcPts val="2860"/>
              </a:lnSpc>
              <a:buFont typeface="Arial"/>
              <a:buChar char="•"/>
            </a:pPr>
            <a:r>
              <a:rPr lang="en-US" sz="2000">
                <a:solidFill>
                  <a:srgbClr val="000000"/>
                </a:solidFill>
                <a:latin typeface="Neue Montreal"/>
                <a:ea typeface="Neue Montreal"/>
                <a:cs typeface="Neue Montreal"/>
                <a:sym typeface="Neue Montreal"/>
              </a:rPr>
              <a:t>Chọn nước đi có điểm cao nhất (số lần thắng nhiều nhất).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27929" y="-820064"/>
            <a:ext cx="3086100" cy="2277511"/>
            <a:chOff x="0" y="0"/>
            <a:chExt cx="812800" cy="599838"/>
          </a:xfrm>
        </p:grpSpPr>
        <p:sp>
          <p:nvSpPr>
            <p:cNvPr name="Freeform 3" id="3"/>
            <p:cNvSpPr/>
            <p:nvPr/>
          </p:nvSpPr>
          <p:spPr>
            <a:xfrm flipH="false" flipV="false" rot="0">
              <a:off x="0" y="0"/>
              <a:ext cx="812800" cy="599838"/>
            </a:xfrm>
            <a:custGeom>
              <a:avLst/>
              <a:gdLst/>
              <a:ahLst/>
              <a:cxnLst/>
              <a:rect r="r" b="b" t="t" l="l"/>
              <a:pathLst>
                <a:path h="599838" w="812800">
                  <a:moveTo>
                    <a:pt x="0" y="0"/>
                  </a:moveTo>
                  <a:lnTo>
                    <a:pt x="812800" y="0"/>
                  </a:lnTo>
                  <a:lnTo>
                    <a:pt x="812800" y="599838"/>
                  </a:lnTo>
                  <a:lnTo>
                    <a:pt x="0" y="599838"/>
                  </a:lnTo>
                  <a:close/>
                </a:path>
              </a:pathLst>
            </a:custGeom>
            <a:solidFill>
              <a:srgbClr val="457800"/>
            </a:solidFill>
          </p:spPr>
        </p:sp>
        <p:sp>
          <p:nvSpPr>
            <p:cNvPr name="TextBox 4" id="4"/>
            <p:cNvSpPr txBox="true"/>
            <p:nvPr/>
          </p:nvSpPr>
          <p:spPr>
            <a:xfrm>
              <a:off x="0" y="-38100"/>
              <a:ext cx="812800" cy="63793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66987">
            <a:off x="14248228" y="190099"/>
            <a:ext cx="4958455" cy="3026664"/>
          </a:xfrm>
          <a:custGeom>
            <a:avLst/>
            <a:gdLst/>
            <a:ahLst/>
            <a:cxnLst/>
            <a:rect r="r" b="b" t="t" l="l"/>
            <a:pathLst>
              <a:path h="3026664" w="4958455">
                <a:moveTo>
                  <a:pt x="0" y="0"/>
                </a:moveTo>
                <a:lnTo>
                  <a:pt x="4958455" y="0"/>
                </a:lnTo>
                <a:lnTo>
                  <a:pt x="4958455" y="3026664"/>
                </a:lnTo>
                <a:lnTo>
                  <a:pt x="0" y="3026664"/>
                </a:lnTo>
                <a:lnTo>
                  <a:pt x="0" y="0"/>
                </a:lnTo>
                <a:close/>
              </a:path>
            </a:pathLst>
          </a:custGeom>
          <a:blipFill>
            <a:blip r:embed="rId2">
              <a:extLst>
                <a:ext uri="{96DAC541-7B7A-43D3-8B79-37D633B846F1}">
                  <asvg:svgBlip xmlns:asvg="http://schemas.microsoft.com/office/drawing/2016/SVG/main" r:embed="rId3"/>
                </a:ext>
              </a:extLst>
            </a:blip>
            <a:stretch>
              <a:fillRect l="-39832" t="0" r="-7697" b="0"/>
            </a:stretch>
          </a:blipFill>
        </p:spPr>
      </p:sp>
      <p:sp>
        <p:nvSpPr>
          <p:cNvPr name="Freeform 6" id="6"/>
          <p:cNvSpPr/>
          <p:nvPr/>
        </p:nvSpPr>
        <p:spPr>
          <a:xfrm flipH="false" flipV="false" rot="0">
            <a:off x="750346" y="9391643"/>
            <a:ext cx="705875" cy="162584"/>
          </a:xfrm>
          <a:custGeom>
            <a:avLst/>
            <a:gdLst/>
            <a:ahLst/>
            <a:cxnLst/>
            <a:rect r="r" b="b" t="t" l="l"/>
            <a:pathLst>
              <a:path h="162584" w="705875">
                <a:moveTo>
                  <a:pt x="0" y="0"/>
                </a:moveTo>
                <a:lnTo>
                  <a:pt x="705875" y="0"/>
                </a:lnTo>
                <a:lnTo>
                  <a:pt x="705875" y="162585"/>
                </a:lnTo>
                <a:lnTo>
                  <a:pt x="0" y="162585"/>
                </a:lnTo>
                <a:lnTo>
                  <a:pt x="0" y="0"/>
                </a:lnTo>
                <a:close/>
              </a:path>
            </a:pathLst>
          </a:custGeom>
          <a:blipFill>
            <a:blip r:embed="rId4">
              <a:extLst>
                <a:ext uri="{96DAC541-7B7A-43D3-8B79-37D633B846F1}">
                  <asvg:svgBlip xmlns:asvg="http://schemas.microsoft.com/office/drawing/2016/SVG/main" r:embed="rId5"/>
                </a:ext>
              </a:extLst>
            </a:blip>
            <a:stretch>
              <a:fillRect l="0" t="0" r="-37962" b="-323776"/>
            </a:stretch>
          </a:blipFill>
        </p:spPr>
      </p:sp>
      <p:sp>
        <p:nvSpPr>
          <p:cNvPr name="Freeform 7" id="7"/>
          <p:cNvSpPr/>
          <p:nvPr/>
        </p:nvSpPr>
        <p:spPr>
          <a:xfrm flipH="false" flipV="false" rot="0">
            <a:off x="17074939" y="627045"/>
            <a:ext cx="705875" cy="162584"/>
          </a:xfrm>
          <a:custGeom>
            <a:avLst/>
            <a:gdLst/>
            <a:ahLst/>
            <a:cxnLst/>
            <a:rect r="r" b="b" t="t" l="l"/>
            <a:pathLst>
              <a:path h="162584" w="705875">
                <a:moveTo>
                  <a:pt x="0" y="0"/>
                </a:moveTo>
                <a:lnTo>
                  <a:pt x="705874" y="0"/>
                </a:lnTo>
                <a:lnTo>
                  <a:pt x="705874" y="162584"/>
                </a:lnTo>
                <a:lnTo>
                  <a:pt x="0" y="162584"/>
                </a:lnTo>
                <a:lnTo>
                  <a:pt x="0" y="0"/>
                </a:lnTo>
                <a:close/>
              </a:path>
            </a:pathLst>
          </a:custGeom>
          <a:blipFill>
            <a:blip r:embed="rId4">
              <a:extLst>
                <a:ext uri="{96DAC541-7B7A-43D3-8B79-37D633B846F1}">
                  <asvg:svgBlip xmlns:asvg="http://schemas.microsoft.com/office/drawing/2016/SVG/main" r:embed="rId5"/>
                </a:ext>
              </a:extLst>
            </a:blip>
            <a:stretch>
              <a:fillRect l="0" t="0" r="-37962" b="-323776"/>
            </a:stretch>
          </a:blipFill>
        </p:spPr>
      </p:sp>
      <p:sp>
        <p:nvSpPr>
          <p:cNvPr name="Freeform 8" id="8"/>
          <p:cNvSpPr/>
          <p:nvPr/>
        </p:nvSpPr>
        <p:spPr>
          <a:xfrm flipH="false" flipV="false" rot="2700000">
            <a:off x="-1454484" y="5772355"/>
            <a:ext cx="5340832" cy="4931964"/>
          </a:xfrm>
          <a:custGeom>
            <a:avLst/>
            <a:gdLst/>
            <a:ahLst/>
            <a:cxnLst/>
            <a:rect r="r" b="b" t="t" l="l"/>
            <a:pathLst>
              <a:path h="4931964" w="5340832">
                <a:moveTo>
                  <a:pt x="0" y="0"/>
                </a:moveTo>
                <a:lnTo>
                  <a:pt x="5340832" y="0"/>
                </a:lnTo>
                <a:lnTo>
                  <a:pt x="5340832" y="4931964"/>
                </a:lnTo>
                <a:lnTo>
                  <a:pt x="0" y="4931964"/>
                </a:lnTo>
                <a:lnTo>
                  <a:pt x="0" y="0"/>
                </a:lnTo>
                <a:close/>
              </a:path>
            </a:pathLst>
          </a:custGeom>
          <a:blipFill>
            <a:blip r:embed="rId6">
              <a:alphaModFix amt="60000"/>
            </a:blip>
            <a:stretch>
              <a:fillRect l="0" t="0" r="0" b="0"/>
            </a:stretch>
          </a:blipFill>
        </p:spPr>
      </p:sp>
      <p:sp>
        <p:nvSpPr>
          <p:cNvPr name="Freeform 9" id="9"/>
          <p:cNvSpPr/>
          <p:nvPr/>
        </p:nvSpPr>
        <p:spPr>
          <a:xfrm flipH="false" flipV="false" rot="0">
            <a:off x="1985814" y="2938642"/>
            <a:ext cx="6420029" cy="2204858"/>
          </a:xfrm>
          <a:custGeom>
            <a:avLst/>
            <a:gdLst/>
            <a:ahLst/>
            <a:cxnLst/>
            <a:rect r="r" b="b" t="t" l="l"/>
            <a:pathLst>
              <a:path h="2204858" w="6420029">
                <a:moveTo>
                  <a:pt x="0" y="0"/>
                </a:moveTo>
                <a:lnTo>
                  <a:pt x="6420029" y="0"/>
                </a:lnTo>
                <a:lnTo>
                  <a:pt x="6420029" y="2204858"/>
                </a:lnTo>
                <a:lnTo>
                  <a:pt x="0" y="2204858"/>
                </a:lnTo>
                <a:lnTo>
                  <a:pt x="0" y="0"/>
                </a:lnTo>
                <a:close/>
              </a:path>
            </a:pathLst>
          </a:custGeom>
          <a:blipFill>
            <a:blip r:embed="rId7"/>
            <a:stretch>
              <a:fillRect l="0" t="0" r="0" b="0"/>
            </a:stretch>
          </a:blipFill>
        </p:spPr>
      </p:sp>
      <p:sp>
        <p:nvSpPr>
          <p:cNvPr name="Freeform 10" id="10"/>
          <p:cNvSpPr/>
          <p:nvPr/>
        </p:nvSpPr>
        <p:spPr>
          <a:xfrm flipH="false" flipV="false" rot="0">
            <a:off x="9744723" y="2058213"/>
            <a:ext cx="3571461" cy="5766659"/>
          </a:xfrm>
          <a:custGeom>
            <a:avLst/>
            <a:gdLst/>
            <a:ahLst/>
            <a:cxnLst/>
            <a:rect r="r" b="b" t="t" l="l"/>
            <a:pathLst>
              <a:path h="5766659" w="3571461">
                <a:moveTo>
                  <a:pt x="0" y="0"/>
                </a:moveTo>
                <a:lnTo>
                  <a:pt x="3571461" y="0"/>
                </a:lnTo>
                <a:lnTo>
                  <a:pt x="3571461" y="5766659"/>
                </a:lnTo>
                <a:lnTo>
                  <a:pt x="0" y="5766659"/>
                </a:lnTo>
                <a:lnTo>
                  <a:pt x="0" y="0"/>
                </a:lnTo>
                <a:close/>
              </a:path>
            </a:pathLst>
          </a:custGeom>
          <a:blipFill>
            <a:blip r:embed="rId8"/>
            <a:stretch>
              <a:fillRect l="0" t="0" r="0" b="0"/>
            </a:stretch>
          </a:blipFill>
        </p:spPr>
      </p:sp>
      <p:sp>
        <p:nvSpPr>
          <p:cNvPr name="TextBox 11" id="11"/>
          <p:cNvSpPr txBox="true"/>
          <p:nvPr/>
        </p:nvSpPr>
        <p:spPr>
          <a:xfrm rot="0">
            <a:off x="1484246" y="1230808"/>
            <a:ext cx="12256675"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Monte Carlo Search &amp; Best First Move</a:t>
            </a:r>
          </a:p>
        </p:txBody>
      </p:sp>
      <p:sp>
        <p:nvSpPr>
          <p:cNvPr name="TextBox 12" id="12"/>
          <p:cNvSpPr txBox="true"/>
          <p:nvPr/>
        </p:nvSpPr>
        <p:spPr>
          <a:xfrm rot="0">
            <a:off x="1539948" y="2175307"/>
            <a:ext cx="6488593" cy="44173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Thử nghiệm trên các bàn kiểm tra</a:t>
            </a:r>
          </a:p>
        </p:txBody>
      </p:sp>
      <p:sp>
        <p:nvSpPr>
          <p:cNvPr name="TextBox 13" id="13"/>
          <p:cNvSpPr txBox="true"/>
          <p:nvPr/>
        </p:nvSpPr>
        <p:spPr>
          <a:xfrm rot="0">
            <a:off x="3635753" y="5811982"/>
            <a:ext cx="5644890" cy="1798955"/>
          </a:xfrm>
          <a:prstGeom prst="rect">
            <a:avLst/>
          </a:prstGeom>
        </p:spPr>
        <p:txBody>
          <a:bodyPr anchor="t" rtlCol="false" tIns="0" lIns="0" bIns="0" rIns="0">
            <a:spAutoFit/>
          </a:bodyPr>
          <a:lstStyle/>
          <a:p>
            <a:pPr algn="just">
              <a:lnSpc>
                <a:spcPts val="2860"/>
              </a:lnSpc>
            </a:pPr>
            <a:r>
              <a:rPr lang="en-US" sz="2000">
                <a:solidFill>
                  <a:srgbClr val="000000"/>
                </a:solidFill>
                <a:latin typeface="Neue Montreal"/>
                <a:ea typeface="Neue Montreal"/>
                <a:cs typeface="Neue Montreal"/>
                <a:sym typeface="Neue Montreal"/>
              </a:rPr>
              <a:t>Kết quả:</a:t>
            </a:r>
          </a:p>
          <a:p>
            <a:pPr algn="just" marL="431801" indent="-215900" lvl="1">
              <a:lnSpc>
                <a:spcPts val="2860"/>
              </a:lnSpc>
              <a:buFont typeface="Arial"/>
              <a:buChar char="•"/>
            </a:pPr>
            <a:r>
              <a:rPr lang="en-US" sz="2000">
                <a:solidFill>
                  <a:srgbClr val="000000"/>
                </a:solidFill>
                <a:latin typeface="Neue Montreal"/>
                <a:ea typeface="Neue Montreal"/>
                <a:cs typeface="Neue Montreal"/>
                <a:sym typeface="Neue Montreal"/>
              </a:rPr>
              <a:t> </a:t>
            </a:r>
            <a:r>
              <a:rPr lang="en-US" sz="2000">
                <a:solidFill>
                  <a:srgbClr val="000000"/>
                </a:solidFill>
                <a:latin typeface="Neue Montreal"/>
                <a:ea typeface="Neue Montreal"/>
                <a:cs typeface="Neue Montreal"/>
                <a:sym typeface="Neue Montreal"/>
              </a:rPr>
              <a:t>Agent chọn đúng các nước đi giúp thắng nhanh hoặc chặn đối thủ trong hầu hết các trường hợp.</a:t>
            </a:r>
          </a:p>
          <a:p>
            <a:pPr algn="just">
              <a:lnSpc>
                <a:spcPts val="2860"/>
              </a:lnSpc>
            </a:pPr>
            <a:r>
              <a:rPr lang="en-US" sz="2000">
                <a:solidFill>
                  <a:srgbClr val="000000"/>
                </a:solidFill>
                <a:latin typeface="Neue Montreal"/>
                <a:ea typeface="Neue Montreal"/>
                <a:cs typeface="Neue Montreal"/>
                <a:sym typeface="Neue Montreal"/>
              </a:rPr>
              <a:t> → Monte Carlo Agent hoạt động chính xác và hiệu quả, dù không có heuristic.</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27929" y="-820064"/>
            <a:ext cx="3086100" cy="2277511"/>
            <a:chOff x="0" y="0"/>
            <a:chExt cx="812800" cy="599838"/>
          </a:xfrm>
        </p:grpSpPr>
        <p:sp>
          <p:nvSpPr>
            <p:cNvPr name="Freeform 3" id="3"/>
            <p:cNvSpPr/>
            <p:nvPr/>
          </p:nvSpPr>
          <p:spPr>
            <a:xfrm flipH="false" flipV="false" rot="0">
              <a:off x="0" y="0"/>
              <a:ext cx="812800" cy="599838"/>
            </a:xfrm>
            <a:custGeom>
              <a:avLst/>
              <a:gdLst/>
              <a:ahLst/>
              <a:cxnLst/>
              <a:rect r="r" b="b" t="t" l="l"/>
              <a:pathLst>
                <a:path h="599838" w="812800">
                  <a:moveTo>
                    <a:pt x="0" y="0"/>
                  </a:moveTo>
                  <a:lnTo>
                    <a:pt x="812800" y="0"/>
                  </a:lnTo>
                  <a:lnTo>
                    <a:pt x="812800" y="599838"/>
                  </a:lnTo>
                  <a:lnTo>
                    <a:pt x="0" y="599838"/>
                  </a:lnTo>
                  <a:close/>
                </a:path>
              </a:pathLst>
            </a:custGeom>
            <a:solidFill>
              <a:srgbClr val="457800"/>
            </a:solidFill>
          </p:spPr>
        </p:sp>
        <p:sp>
          <p:nvSpPr>
            <p:cNvPr name="TextBox 4" id="4"/>
            <p:cNvSpPr txBox="true"/>
            <p:nvPr/>
          </p:nvSpPr>
          <p:spPr>
            <a:xfrm>
              <a:off x="0" y="-38100"/>
              <a:ext cx="812800" cy="63793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66987">
            <a:off x="14248228" y="190099"/>
            <a:ext cx="4958455" cy="3026664"/>
          </a:xfrm>
          <a:custGeom>
            <a:avLst/>
            <a:gdLst/>
            <a:ahLst/>
            <a:cxnLst/>
            <a:rect r="r" b="b" t="t" l="l"/>
            <a:pathLst>
              <a:path h="3026664" w="4958455">
                <a:moveTo>
                  <a:pt x="0" y="0"/>
                </a:moveTo>
                <a:lnTo>
                  <a:pt x="4958455" y="0"/>
                </a:lnTo>
                <a:lnTo>
                  <a:pt x="4958455" y="3026664"/>
                </a:lnTo>
                <a:lnTo>
                  <a:pt x="0" y="3026664"/>
                </a:lnTo>
                <a:lnTo>
                  <a:pt x="0" y="0"/>
                </a:lnTo>
                <a:close/>
              </a:path>
            </a:pathLst>
          </a:custGeom>
          <a:blipFill>
            <a:blip r:embed="rId2">
              <a:extLst>
                <a:ext uri="{96DAC541-7B7A-43D3-8B79-37D633B846F1}">
                  <asvg:svgBlip xmlns:asvg="http://schemas.microsoft.com/office/drawing/2016/SVG/main" r:embed="rId3"/>
                </a:ext>
              </a:extLst>
            </a:blip>
            <a:stretch>
              <a:fillRect l="-39832" t="0" r="-7697" b="0"/>
            </a:stretch>
          </a:blipFill>
        </p:spPr>
      </p:sp>
      <p:sp>
        <p:nvSpPr>
          <p:cNvPr name="Freeform 6" id="6"/>
          <p:cNvSpPr/>
          <p:nvPr/>
        </p:nvSpPr>
        <p:spPr>
          <a:xfrm flipH="false" flipV="false" rot="0">
            <a:off x="750346" y="9391643"/>
            <a:ext cx="705875" cy="162584"/>
          </a:xfrm>
          <a:custGeom>
            <a:avLst/>
            <a:gdLst/>
            <a:ahLst/>
            <a:cxnLst/>
            <a:rect r="r" b="b" t="t" l="l"/>
            <a:pathLst>
              <a:path h="162584" w="705875">
                <a:moveTo>
                  <a:pt x="0" y="0"/>
                </a:moveTo>
                <a:lnTo>
                  <a:pt x="705875" y="0"/>
                </a:lnTo>
                <a:lnTo>
                  <a:pt x="705875" y="162585"/>
                </a:lnTo>
                <a:lnTo>
                  <a:pt x="0" y="162585"/>
                </a:lnTo>
                <a:lnTo>
                  <a:pt x="0" y="0"/>
                </a:lnTo>
                <a:close/>
              </a:path>
            </a:pathLst>
          </a:custGeom>
          <a:blipFill>
            <a:blip r:embed="rId4">
              <a:extLst>
                <a:ext uri="{96DAC541-7B7A-43D3-8B79-37D633B846F1}">
                  <asvg:svgBlip xmlns:asvg="http://schemas.microsoft.com/office/drawing/2016/SVG/main" r:embed="rId5"/>
                </a:ext>
              </a:extLst>
            </a:blip>
            <a:stretch>
              <a:fillRect l="0" t="0" r="-37962" b="-323776"/>
            </a:stretch>
          </a:blipFill>
        </p:spPr>
      </p:sp>
      <p:sp>
        <p:nvSpPr>
          <p:cNvPr name="Freeform 7" id="7"/>
          <p:cNvSpPr/>
          <p:nvPr/>
        </p:nvSpPr>
        <p:spPr>
          <a:xfrm flipH="false" flipV="false" rot="0">
            <a:off x="17074939" y="627045"/>
            <a:ext cx="705875" cy="162584"/>
          </a:xfrm>
          <a:custGeom>
            <a:avLst/>
            <a:gdLst/>
            <a:ahLst/>
            <a:cxnLst/>
            <a:rect r="r" b="b" t="t" l="l"/>
            <a:pathLst>
              <a:path h="162584" w="705875">
                <a:moveTo>
                  <a:pt x="0" y="0"/>
                </a:moveTo>
                <a:lnTo>
                  <a:pt x="705874" y="0"/>
                </a:lnTo>
                <a:lnTo>
                  <a:pt x="705874" y="162584"/>
                </a:lnTo>
                <a:lnTo>
                  <a:pt x="0" y="162584"/>
                </a:lnTo>
                <a:lnTo>
                  <a:pt x="0" y="0"/>
                </a:lnTo>
                <a:close/>
              </a:path>
            </a:pathLst>
          </a:custGeom>
          <a:blipFill>
            <a:blip r:embed="rId4">
              <a:extLst>
                <a:ext uri="{96DAC541-7B7A-43D3-8B79-37D633B846F1}">
                  <asvg:svgBlip xmlns:asvg="http://schemas.microsoft.com/office/drawing/2016/SVG/main" r:embed="rId5"/>
                </a:ext>
              </a:extLst>
            </a:blip>
            <a:stretch>
              <a:fillRect l="0" t="0" r="-37962" b="-323776"/>
            </a:stretch>
          </a:blipFill>
        </p:spPr>
      </p:sp>
      <p:sp>
        <p:nvSpPr>
          <p:cNvPr name="Freeform 8" id="8"/>
          <p:cNvSpPr/>
          <p:nvPr/>
        </p:nvSpPr>
        <p:spPr>
          <a:xfrm flipH="false" flipV="false" rot="2700000">
            <a:off x="-1305006" y="5772355"/>
            <a:ext cx="5340832" cy="4931964"/>
          </a:xfrm>
          <a:custGeom>
            <a:avLst/>
            <a:gdLst/>
            <a:ahLst/>
            <a:cxnLst/>
            <a:rect r="r" b="b" t="t" l="l"/>
            <a:pathLst>
              <a:path h="4931964" w="5340832">
                <a:moveTo>
                  <a:pt x="0" y="0"/>
                </a:moveTo>
                <a:lnTo>
                  <a:pt x="5340831" y="0"/>
                </a:lnTo>
                <a:lnTo>
                  <a:pt x="5340831" y="4931964"/>
                </a:lnTo>
                <a:lnTo>
                  <a:pt x="0" y="4931964"/>
                </a:lnTo>
                <a:lnTo>
                  <a:pt x="0" y="0"/>
                </a:lnTo>
                <a:close/>
              </a:path>
            </a:pathLst>
          </a:custGeom>
          <a:blipFill>
            <a:blip r:embed="rId6">
              <a:alphaModFix amt="60000"/>
            </a:blip>
            <a:stretch>
              <a:fillRect l="0" t="0" r="0" b="0"/>
            </a:stretch>
          </a:blipFill>
        </p:spPr>
      </p:sp>
      <p:sp>
        <p:nvSpPr>
          <p:cNvPr name="Freeform 9" id="9"/>
          <p:cNvSpPr/>
          <p:nvPr/>
        </p:nvSpPr>
        <p:spPr>
          <a:xfrm flipH="false" flipV="false" rot="0">
            <a:off x="9459393" y="2162390"/>
            <a:ext cx="6389440" cy="7310545"/>
          </a:xfrm>
          <a:custGeom>
            <a:avLst/>
            <a:gdLst/>
            <a:ahLst/>
            <a:cxnLst/>
            <a:rect r="r" b="b" t="t" l="l"/>
            <a:pathLst>
              <a:path h="7310545" w="6389440">
                <a:moveTo>
                  <a:pt x="0" y="0"/>
                </a:moveTo>
                <a:lnTo>
                  <a:pt x="6389440" y="0"/>
                </a:lnTo>
                <a:lnTo>
                  <a:pt x="6389440" y="7310545"/>
                </a:lnTo>
                <a:lnTo>
                  <a:pt x="0" y="7310545"/>
                </a:lnTo>
                <a:lnTo>
                  <a:pt x="0" y="0"/>
                </a:lnTo>
                <a:close/>
              </a:path>
            </a:pathLst>
          </a:custGeom>
          <a:blipFill>
            <a:blip r:embed="rId7"/>
            <a:stretch>
              <a:fillRect l="0" t="0" r="0" b="0"/>
            </a:stretch>
          </a:blipFill>
        </p:spPr>
      </p:sp>
      <p:sp>
        <p:nvSpPr>
          <p:cNvPr name="TextBox 10" id="10"/>
          <p:cNvSpPr txBox="true"/>
          <p:nvPr/>
        </p:nvSpPr>
        <p:spPr>
          <a:xfrm rot="0">
            <a:off x="1484246" y="1230808"/>
            <a:ext cx="12256675"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Monte Carlo Search &amp; Best First Move</a:t>
            </a:r>
          </a:p>
        </p:txBody>
      </p:sp>
      <p:sp>
        <p:nvSpPr>
          <p:cNvPr name="TextBox 11" id="11"/>
          <p:cNvSpPr txBox="true"/>
          <p:nvPr/>
        </p:nvSpPr>
        <p:spPr>
          <a:xfrm rot="0">
            <a:off x="1539948" y="2175307"/>
            <a:ext cx="8511026" cy="44173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Best First Move (Tìm nước đi đầu tiên tốt nhất)</a:t>
            </a:r>
          </a:p>
        </p:txBody>
      </p:sp>
      <p:sp>
        <p:nvSpPr>
          <p:cNvPr name="TextBox 12" id="12"/>
          <p:cNvSpPr txBox="true"/>
          <p:nvPr/>
        </p:nvSpPr>
        <p:spPr>
          <a:xfrm rot="0">
            <a:off x="1539948" y="2674193"/>
            <a:ext cx="7046576" cy="713105"/>
          </a:xfrm>
          <a:prstGeom prst="rect">
            <a:avLst/>
          </a:prstGeom>
        </p:spPr>
        <p:txBody>
          <a:bodyPr anchor="t" rtlCol="false" tIns="0" lIns="0" bIns="0" rIns="0">
            <a:spAutoFit/>
          </a:bodyPr>
          <a:lstStyle/>
          <a:p>
            <a:pPr algn="just">
              <a:lnSpc>
                <a:spcPts val="2860"/>
              </a:lnSpc>
            </a:pPr>
            <a:r>
              <a:rPr lang="en-US" sz="2000">
                <a:solidFill>
                  <a:srgbClr val="000000"/>
                </a:solidFill>
                <a:latin typeface="Neue Montreal"/>
                <a:ea typeface="Neue Montreal"/>
                <a:cs typeface="Neue Montreal"/>
                <a:sym typeface="Neue Montreal"/>
              </a:rPr>
              <a:t>Phần này mở rộng ý tưởng trên để đánh giá nước đi đầu tiên tối ưu khi bàn trống hoàn toàn.</a:t>
            </a:r>
          </a:p>
        </p:txBody>
      </p:sp>
      <p:sp>
        <p:nvSpPr>
          <p:cNvPr name="TextBox 13" id="13"/>
          <p:cNvSpPr txBox="true"/>
          <p:nvPr/>
        </p:nvSpPr>
        <p:spPr>
          <a:xfrm rot="0">
            <a:off x="5118370" y="4063572"/>
            <a:ext cx="4025630" cy="44173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Mô hình Connect Four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27929" y="-820064"/>
            <a:ext cx="3086100" cy="2277511"/>
            <a:chOff x="0" y="0"/>
            <a:chExt cx="812800" cy="599838"/>
          </a:xfrm>
        </p:grpSpPr>
        <p:sp>
          <p:nvSpPr>
            <p:cNvPr name="Freeform 3" id="3"/>
            <p:cNvSpPr/>
            <p:nvPr/>
          </p:nvSpPr>
          <p:spPr>
            <a:xfrm flipH="false" flipV="false" rot="0">
              <a:off x="0" y="0"/>
              <a:ext cx="812800" cy="599838"/>
            </a:xfrm>
            <a:custGeom>
              <a:avLst/>
              <a:gdLst/>
              <a:ahLst/>
              <a:cxnLst/>
              <a:rect r="r" b="b" t="t" l="l"/>
              <a:pathLst>
                <a:path h="599838" w="812800">
                  <a:moveTo>
                    <a:pt x="0" y="0"/>
                  </a:moveTo>
                  <a:lnTo>
                    <a:pt x="812800" y="0"/>
                  </a:lnTo>
                  <a:lnTo>
                    <a:pt x="812800" y="599838"/>
                  </a:lnTo>
                  <a:lnTo>
                    <a:pt x="0" y="599838"/>
                  </a:lnTo>
                  <a:close/>
                </a:path>
              </a:pathLst>
            </a:custGeom>
            <a:solidFill>
              <a:srgbClr val="457800"/>
            </a:solidFill>
          </p:spPr>
        </p:sp>
        <p:sp>
          <p:nvSpPr>
            <p:cNvPr name="TextBox 4" id="4"/>
            <p:cNvSpPr txBox="true"/>
            <p:nvPr/>
          </p:nvSpPr>
          <p:spPr>
            <a:xfrm>
              <a:off x="0" y="-38100"/>
              <a:ext cx="812800" cy="63793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081348">
            <a:off x="12500548" y="5923261"/>
            <a:ext cx="10268064" cy="4219752"/>
          </a:xfrm>
          <a:custGeom>
            <a:avLst/>
            <a:gdLst/>
            <a:ahLst/>
            <a:cxnLst/>
            <a:rect r="r" b="b" t="t" l="l"/>
            <a:pathLst>
              <a:path h="4219752" w="10268064">
                <a:moveTo>
                  <a:pt x="0" y="0"/>
                </a:moveTo>
                <a:lnTo>
                  <a:pt x="10268064" y="0"/>
                </a:lnTo>
                <a:lnTo>
                  <a:pt x="10268064" y="4219752"/>
                </a:lnTo>
                <a:lnTo>
                  <a:pt x="0" y="4219752"/>
                </a:lnTo>
                <a:lnTo>
                  <a:pt x="0" y="0"/>
                </a:lnTo>
                <a:close/>
              </a:path>
            </a:pathLst>
          </a:custGeom>
          <a:blipFill>
            <a:blip r:embed="rId2">
              <a:alphaModFix amt="60000"/>
            </a:blip>
            <a:stretch>
              <a:fillRect l="0" t="0" r="0" b="0"/>
            </a:stretch>
          </a:blipFill>
        </p:spPr>
      </p:sp>
      <p:sp>
        <p:nvSpPr>
          <p:cNvPr name="Freeform 6" id="6"/>
          <p:cNvSpPr/>
          <p:nvPr/>
        </p:nvSpPr>
        <p:spPr>
          <a:xfrm flipH="false" flipV="false" rot="-7166987">
            <a:off x="14248228" y="190099"/>
            <a:ext cx="4958455" cy="3026664"/>
          </a:xfrm>
          <a:custGeom>
            <a:avLst/>
            <a:gdLst/>
            <a:ahLst/>
            <a:cxnLst/>
            <a:rect r="r" b="b" t="t" l="l"/>
            <a:pathLst>
              <a:path h="3026664" w="4958455">
                <a:moveTo>
                  <a:pt x="0" y="0"/>
                </a:moveTo>
                <a:lnTo>
                  <a:pt x="4958455" y="0"/>
                </a:lnTo>
                <a:lnTo>
                  <a:pt x="4958455" y="3026664"/>
                </a:lnTo>
                <a:lnTo>
                  <a:pt x="0" y="3026664"/>
                </a:lnTo>
                <a:lnTo>
                  <a:pt x="0" y="0"/>
                </a:lnTo>
                <a:close/>
              </a:path>
            </a:pathLst>
          </a:custGeom>
          <a:blipFill>
            <a:blip r:embed="rId3">
              <a:extLst>
                <a:ext uri="{96DAC541-7B7A-43D3-8B79-37D633B846F1}">
                  <asvg:svgBlip xmlns:asvg="http://schemas.microsoft.com/office/drawing/2016/SVG/main" r:embed="rId4"/>
                </a:ext>
              </a:extLst>
            </a:blip>
            <a:stretch>
              <a:fillRect l="-39832" t="0" r="-7697" b="0"/>
            </a:stretch>
          </a:blipFill>
        </p:spPr>
      </p:sp>
      <p:sp>
        <p:nvSpPr>
          <p:cNvPr name="Freeform 7" id="7"/>
          <p:cNvSpPr/>
          <p:nvPr/>
        </p:nvSpPr>
        <p:spPr>
          <a:xfrm flipH="false" flipV="false" rot="2700000">
            <a:off x="-2950753" y="6754129"/>
            <a:ext cx="5340832" cy="4931964"/>
          </a:xfrm>
          <a:custGeom>
            <a:avLst/>
            <a:gdLst/>
            <a:ahLst/>
            <a:cxnLst/>
            <a:rect r="r" b="b" t="t" l="l"/>
            <a:pathLst>
              <a:path h="4931964" w="5340832">
                <a:moveTo>
                  <a:pt x="0" y="0"/>
                </a:moveTo>
                <a:lnTo>
                  <a:pt x="5340832" y="0"/>
                </a:lnTo>
                <a:lnTo>
                  <a:pt x="5340832" y="4931964"/>
                </a:lnTo>
                <a:lnTo>
                  <a:pt x="0" y="4931964"/>
                </a:lnTo>
                <a:lnTo>
                  <a:pt x="0" y="0"/>
                </a:lnTo>
                <a:close/>
              </a:path>
            </a:pathLst>
          </a:custGeom>
          <a:blipFill>
            <a:blip r:embed="rId5">
              <a:alphaModFix amt="60000"/>
            </a:blip>
            <a:stretch>
              <a:fillRect l="0" t="0" r="0" b="0"/>
            </a:stretch>
          </a:blipFill>
        </p:spPr>
      </p:sp>
      <p:sp>
        <p:nvSpPr>
          <p:cNvPr name="Freeform 8" id="8"/>
          <p:cNvSpPr/>
          <p:nvPr/>
        </p:nvSpPr>
        <p:spPr>
          <a:xfrm flipH="false" flipV="false" rot="0">
            <a:off x="750346" y="9391643"/>
            <a:ext cx="705875" cy="162584"/>
          </a:xfrm>
          <a:custGeom>
            <a:avLst/>
            <a:gdLst/>
            <a:ahLst/>
            <a:cxnLst/>
            <a:rect r="r" b="b" t="t" l="l"/>
            <a:pathLst>
              <a:path h="162584" w="705875">
                <a:moveTo>
                  <a:pt x="0" y="0"/>
                </a:moveTo>
                <a:lnTo>
                  <a:pt x="705875" y="0"/>
                </a:lnTo>
                <a:lnTo>
                  <a:pt x="705875" y="162585"/>
                </a:lnTo>
                <a:lnTo>
                  <a:pt x="0" y="162585"/>
                </a:lnTo>
                <a:lnTo>
                  <a:pt x="0" y="0"/>
                </a:lnTo>
                <a:close/>
              </a:path>
            </a:pathLst>
          </a:custGeom>
          <a:blipFill>
            <a:blip r:embed="rId6">
              <a:extLst>
                <a:ext uri="{96DAC541-7B7A-43D3-8B79-37D633B846F1}">
                  <asvg:svgBlip xmlns:asvg="http://schemas.microsoft.com/office/drawing/2016/SVG/main" r:embed="rId7"/>
                </a:ext>
              </a:extLst>
            </a:blip>
            <a:stretch>
              <a:fillRect l="0" t="0" r="-37962" b="-323776"/>
            </a:stretch>
          </a:blipFill>
        </p:spPr>
      </p:sp>
      <p:sp>
        <p:nvSpPr>
          <p:cNvPr name="Freeform 9" id="9"/>
          <p:cNvSpPr/>
          <p:nvPr/>
        </p:nvSpPr>
        <p:spPr>
          <a:xfrm flipH="false" flipV="false" rot="0">
            <a:off x="17074939" y="627045"/>
            <a:ext cx="705875" cy="162584"/>
          </a:xfrm>
          <a:custGeom>
            <a:avLst/>
            <a:gdLst/>
            <a:ahLst/>
            <a:cxnLst/>
            <a:rect r="r" b="b" t="t" l="l"/>
            <a:pathLst>
              <a:path h="162584" w="705875">
                <a:moveTo>
                  <a:pt x="0" y="0"/>
                </a:moveTo>
                <a:lnTo>
                  <a:pt x="705874" y="0"/>
                </a:lnTo>
                <a:lnTo>
                  <a:pt x="705874" y="162584"/>
                </a:lnTo>
                <a:lnTo>
                  <a:pt x="0" y="162584"/>
                </a:lnTo>
                <a:lnTo>
                  <a:pt x="0" y="0"/>
                </a:lnTo>
                <a:close/>
              </a:path>
            </a:pathLst>
          </a:custGeom>
          <a:blipFill>
            <a:blip r:embed="rId6">
              <a:extLst>
                <a:ext uri="{96DAC541-7B7A-43D3-8B79-37D633B846F1}">
                  <asvg:svgBlip xmlns:asvg="http://schemas.microsoft.com/office/drawing/2016/SVG/main" r:embed="rId7"/>
                </a:ext>
              </a:extLst>
            </a:blip>
            <a:stretch>
              <a:fillRect l="0" t="0" r="-37962" b="-323776"/>
            </a:stretch>
          </a:blipFill>
        </p:spPr>
      </p:sp>
      <p:sp>
        <p:nvSpPr>
          <p:cNvPr name="Freeform 10" id="10"/>
          <p:cNvSpPr/>
          <p:nvPr/>
        </p:nvSpPr>
        <p:spPr>
          <a:xfrm flipH="false" flipV="false" rot="0">
            <a:off x="1765543" y="2939200"/>
            <a:ext cx="6803972" cy="5527379"/>
          </a:xfrm>
          <a:custGeom>
            <a:avLst/>
            <a:gdLst/>
            <a:ahLst/>
            <a:cxnLst/>
            <a:rect r="r" b="b" t="t" l="l"/>
            <a:pathLst>
              <a:path h="5527379" w="6803972">
                <a:moveTo>
                  <a:pt x="0" y="0"/>
                </a:moveTo>
                <a:lnTo>
                  <a:pt x="6803972" y="0"/>
                </a:lnTo>
                <a:lnTo>
                  <a:pt x="6803972" y="5527378"/>
                </a:lnTo>
                <a:lnTo>
                  <a:pt x="0" y="5527378"/>
                </a:lnTo>
                <a:lnTo>
                  <a:pt x="0" y="0"/>
                </a:lnTo>
                <a:close/>
              </a:path>
            </a:pathLst>
          </a:custGeom>
          <a:blipFill>
            <a:blip r:embed="rId8"/>
            <a:stretch>
              <a:fillRect l="0" t="0" r="0" b="0"/>
            </a:stretch>
          </a:blipFill>
        </p:spPr>
      </p:sp>
      <p:sp>
        <p:nvSpPr>
          <p:cNvPr name="Freeform 11" id="11"/>
          <p:cNvSpPr/>
          <p:nvPr/>
        </p:nvSpPr>
        <p:spPr>
          <a:xfrm flipH="false" flipV="false" rot="0">
            <a:off x="9458156" y="4696770"/>
            <a:ext cx="5987478" cy="1782719"/>
          </a:xfrm>
          <a:custGeom>
            <a:avLst/>
            <a:gdLst/>
            <a:ahLst/>
            <a:cxnLst/>
            <a:rect r="r" b="b" t="t" l="l"/>
            <a:pathLst>
              <a:path h="1782719" w="5987478">
                <a:moveTo>
                  <a:pt x="0" y="0"/>
                </a:moveTo>
                <a:lnTo>
                  <a:pt x="5987478" y="0"/>
                </a:lnTo>
                <a:lnTo>
                  <a:pt x="5987478" y="1782719"/>
                </a:lnTo>
                <a:lnTo>
                  <a:pt x="0" y="1782719"/>
                </a:lnTo>
                <a:lnTo>
                  <a:pt x="0" y="0"/>
                </a:lnTo>
                <a:close/>
              </a:path>
            </a:pathLst>
          </a:custGeom>
          <a:blipFill>
            <a:blip r:embed="rId9"/>
            <a:stretch>
              <a:fillRect l="0" t="0" r="0" b="0"/>
            </a:stretch>
          </a:blipFill>
        </p:spPr>
      </p:sp>
      <p:sp>
        <p:nvSpPr>
          <p:cNvPr name="TextBox 12" id="12"/>
          <p:cNvSpPr txBox="true"/>
          <p:nvPr/>
        </p:nvSpPr>
        <p:spPr>
          <a:xfrm rot="0">
            <a:off x="1484246" y="1230808"/>
            <a:ext cx="12256675"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Monte Carlo Search &amp; Best First Move</a:t>
            </a:r>
          </a:p>
        </p:txBody>
      </p:sp>
      <p:sp>
        <p:nvSpPr>
          <p:cNvPr name="TextBox 13" id="13"/>
          <p:cNvSpPr txBox="true"/>
          <p:nvPr/>
        </p:nvSpPr>
        <p:spPr>
          <a:xfrm rot="0">
            <a:off x="1765543" y="2293639"/>
            <a:ext cx="8787082" cy="44173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Hàm mô phỏng Monte Carlo cho từng nước đầu tiên</a:t>
            </a:r>
          </a:p>
        </p:txBody>
      </p:sp>
      <p:sp>
        <p:nvSpPr>
          <p:cNvPr name="TextBox 14" id="14"/>
          <p:cNvSpPr txBox="true"/>
          <p:nvPr/>
        </p:nvSpPr>
        <p:spPr>
          <a:xfrm rot="0">
            <a:off x="9144000" y="6631889"/>
            <a:ext cx="7326913" cy="2160905"/>
          </a:xfrm>
          <a:prstGeom prst="rect">
            <a:avLst/>
          </a:prstGeom>
        </p:spPr>
        <p:txBody>
          <a:bodyPr anchor="t" rtlCol="false" tIns="0" lIns="0" bIns="0" rIns="0">
            <a:spAutoFit/>
          </a:bodyPr>
          <a:lstStyle/>
          <a:p>
            <a:pPr algn="just">
              <a:lnSpc>
                <a:spcPts val="2860"/>
              </a:lnSpc>
            </a:pPr>
            <a:r>
              <a:rPr lang="en-US" sz="2000">
                <a:solidFill>
                  <a:srgbClr val="000000"/>
                </a:solidFill>
                <a:latin typeface="Neue Montreal"/>
                <a:ea typeface="Neue Montreal"/>
                <a:cs typeface="Neue Montreal"/>
                <a:sym typeface="Neue Montreal"/>
              </a:rPr>
              <a:t>Nhận xét:</a:t>
            </a:r>
          </a:p>
          <a:p>
            <a:pPr algn="just" marL="431801" indent="-215900" lvl="1">
              <a:lnSpc>
                <a:spcPts val="2860"/>
              </a:lnSpc>
              <a:buFont typeface="Arial"/>
              <a:buChar char="•"/>
            </a:pPr>
            <a:r>
              <a:rPr lang="en-US" sz="2000">
                <a:solidFill>
                  <a:srgbClr val="000000"/>
                </a:solidFill>
                <a:latin typeface="Neue Montreal"/>
                <a:ea typeface="Neue Montreal"/>
                <a:cs typeface="Neue Montreal"/>
                <a:sym typeface="Neue Montreal"/>
              </a:rPr>
              <a:t>Cột </a:t>
            </a:r>
            <a:r>
              <a:rPr lang="en-US" sz="2000">
                <a:solidFill>
                  <a:srgbClr val="000000"/>
                </a:solidFill>
                <a:latin typeface="Neue Montreal"/>
                <a:ea typeface="Neue Montreal"/>
                <a:cs typeface="Neue Montreal"/>
                <a:sym typeface="Neue Montreal"/>
              </a:rPr>
              <a:t>giữa bàn (cột 3) có xác suất thắng cao nhất (~65%).</a:t>
            </a:r>
          </a:p>
          <a:p>
            <a:pPr algn="just" marL="431801" indent="-215900" lvl="1">
              <a:lnSpc>
                <a:spcPts val="2860"/>
              </a:lnSpc>
              <a:buFont typeface="Arial"/>
              <a:buChar char="•"/>
            </a:pPr>
            <a:r>
              <a:rPr lang="en-US" sz="2000">
                <a:solidFill>
                  <a:srgbClr val="000000"/>
                </a:solidFill>
                <a:latin typeface="Neue Montreal"/>
                <a:ea typeface="Neue Montreal"/>
                <a:cs typeface="Neue Montreal"/>
                <a:sym typeface="Neue Montreal"/>
              </a:rPr>
              <a:t>Phù hợp chiến lược thực tế của Connect Four, vì trung tâm cho phép tạo nhiều hướng thắng hơn.</a:t>
            </a:r>
          </a:p>
          <a:p>
            <a:pPr algn="just" marL="431801" indent="-215900" lvl="1">
              <a:lnSpc>
                <a:spcPts val="2860"/>
              </a:lnSpc>
              <a:buFont typeface="Arial"/>
              <a:buChar char="•"/>
            </a:pPr>
            <a:r>
              <a:rPr lang="en-US" sz="2000">
                <a:solidFill>
                  <a:srgbClr val="000000"/>
                </a:solidFill>
                <a:latin typeface="Neue Montreal"/>
                <a:ea typeface="Neue Montreal"/>
                <a:cs typeface="Neue Montreal"/>
                <a:sym typeface="Neue Montreal"/>
              </a:rPr>
              <a:t>Dù chỉ dựa trên mô phỏng ngẫu nhiên, Monte Carlo cho kết quả hợp lý và thống kê ổn định.</a:t>
            </a:r>
          </a:p>
        </p:txBody>
      </p:sp>
      <p:sp>
        <p:nvSpPr>
          <p:cNvPr name="TextBox 15" id="15"/>
          <p:cNvSpPr txBox="true"/>
          <p:nvPr/>
        </p:nvSpPr>
        <p:spPr>
          <a:xfrm rot="0">
            <a:off x="9682461" y="3929696"/>
            <a:ext cx="1443924" cy="44173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Output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6121" y="7933785"/>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578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544944">
            <a:off x="-3255370" y="5199323"/>
            <a:ext cx="12577510" cy="5093892"/>
          </a:xfrm>
          <a:custGeom>
            <a:avLst/>
            <a:gdLst/>
            <a:ahLst/>
            <a:cxnLst/>
            <a:rect r="r" b="b" t="t" l="l"/>
            <a:pathLst>
              <a:path h="5093892" w="12577510">
                <a:moveTo>
                  <a:pt x="0" y="0"/>
                </a:moveTo>
                <a:lnTo>
                  <a:pt x="12577510" y="0"/>
                </a:lnTo>
                <a:lnTo>
                  <a:pt x="12577510" y="5093892"/>
                </a:lnTo>
                <a:lnTo>
                  <a:pt x="0" y="5093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7" id="7"/>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546562">
            <a:off x="-1786983" y="4528648"/>
            <a:ext cx="6668438" cy="6435241"/>
          </a:xfrm>
          <a:custGeom>
            <a:avLst/>
            <a:gdLst/>
            <a:ahLst/>
            <a:cxnLst/>
            <a:rect r="r" b="b" t="t" l="l"/>
            <a:pathLst>
              <a:path h="6435241" w="6668438">
                <a:moveTo>
                  <a:pt x="0" y="0"/>
                </a:moveTo>
                <a:lnTo>
                  <a:pt x="6668439" y="0"/>
                </a:lnTo>
                <a:lnTo>
                  <a:pt x="6668439" y="6435241"/>
                </a:lnTo>
                <a:lnTo>
                  <a:pt x="0" y="6435241"/>
                </a:lnTo>
                <a:lnTo>
                  <a:pt x="0" y="0"/>
                </a:lnTo>
                <a:close/>
              </a:path>
            </a:pathLst>
          </a:custGeom>
          <a:blipFill>
            <a:blip r:embed="rId8">
              <a:alphaModFix amt="59000"/>
            </a:blip>
            <a:stretch>
              <a:fillRect l="0" t="-3452" r="0" b="-3452"/>
            </a:stretch>
          </a:blipFill>
        </p:spPr>
      </p:sp>
      <p:sp>
        <p:nvSpPr>
          <p:cNvPr name="Freeform 9" id="9"/>
          <p:cNvSpPr/>
          <p:nvPr/>
        </p:nvSpPr>
        <p:spPr>
          <a:xfrm flipH="false" flipV="false" rot="7081348">
            <a:off x="12125268" y="5553405"/>
            <a:ext cx="10268064" cy="4219752"/>
          </a:xfrm>
          <a:custGeom>
            <a:avLst/>
            <a:gdLst/>
            <a:ahLst/>
            <a:cxnLst/>
            <a:rect r="r" b="b" t="t" l="l"/>
            <a:pathLst>
              <a:path h="4219752" w="10268064">
                <a:moveTo>
                  <a:pt x="0" y="0"/>
                </a:moveTo>
                <a:lnTo>
                  <a:pt x="10268064" y="0"/>
                </a:lnTo>
                <a:lnTo>
                  <a:pt x="10268064" y="4219752"/>
                </a:lnTo>
                <a:lnTo>
                  <a:pt x="0" y="4219752"/>
                </a:lnTo>
                <a:lnTo>
                  <a:pt x="0" y="0"/>
                </a:lnTo>
                <a:close/>
              </a:path>
            </a:pathLst>
          </a:custGeom>
          <a:blipFill>
            <a:blip r:embed="rId9">
              <a:alphaModFix amt="60000"/>
            </a:blip>
            <a:stretch>
              <a:fillRect l="0" t="0" r="0" b="0"/>
            </a:stretch>
          </a:blipFill>
        </p:spPr>
      </p:sp>
      <p:sp>
        <p:nvSpPr>
          <p:cNvPr name="TextBox 10" id="10"/>
          <p:cNvSpPr txBox="true"/>
          <p:nvPr/>
        </p:nvSpPr>
        <p:spPr>
          <a:xfrm rot="0">
            <a:off x="4447417" y="1185456"/>
            <a:ext cx="8206537" cy="954432"/>
          </a:xfrm>
          <a:prstGeom prst="rect">
            <a:avLst/>
          </a:prstGeom>
        </p:spPr>
        <p:txBody>
          <a:bodyPr anchor="t" rtlCol="false" tIns="0" lIns="0" bIns="0" rIns="0">
            <a:spAutoFit/>
          </a:bodyPr>
          <a:lstStyle/>
          <a:p>
            <a:pPr algn="l">
              <a:lnSpc>
                <a:spcPts val="7768"/>
              </a:lnSpc>
            </a:pPr>
            <a:r>
              <a:rPr lang="en-US" sz="5548" b="true">
                <a:solidFill>
                  <a:srgbClr val="457800"/>
                </a:solidFill>
                <a:latin typeface="Neue Montreal Bold"/>
                <a:ea typeface="Neue Montreal Bold"/>
                <a:cs typeface="Neue Montreal Bold"/>
                <a:sym typeface="Neue Montreal Bold"/>
              </a:rPr>
              <a:t>Connect 4 Assignment</a:t>
            </a:r>
          </a:p>
        </p:txBody>
      </p:sp>
      <p:sp>
        <p:nvSpPr>
          <p:cNvPr name="TextBox 11" id="11"/>
          <p:cNvSpPr txBox="true"/>
          <p:nvPr/>
        </p:nvSpPr>
        <p:spPr>
          <a:xfrm rot="0">
            <a:off x="4894192" y="2219885"/>
            <a:ext cx="5525561" cy="44173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Kết luận</a:t>
            </a:r>
          </a:p>
        </p:txBody>
      </p:sp>
      <p:sp>
        <p:nvSpPr>
          <p:cNvPr name="TextBox 12" id="12"/>
          <p:cNvSpPr txBox="true"/>
          <p:nvPr/>
        </p:nvSpPr>
        <p:spPr>
          <a:xfrm rot="0">
            <a:off x="5682834" y="2806439"/>
            <a:ext cx="6922332" cy="5124704"/>
          </a:xfrm>
          <a:prstGeom prst="rect">
            <a:avLst/>
          </a:prstGeom>
        </p:spPr>
        <p:txBody>
          <a:bodyPr anchor="t" rtlCol="false" tIns="0" lIns="0" bIns="0" rIns="0">
            <a:spAutoFit/>
          </a:bodyPr>
          <a:lstStyle/>
          <a:p>
            <a:pPr algn="just" marL="561339" indent="-280669" lvl="1">
              <a:lnSpc>
                <a:spcPts val="3717"/>
              </a:lnSpc>
              <a:buFont typeface="Arial"/>
              <a:buChar char="•"/>
            </a:pPr>
            <a:r>
              <a:rPr lang="en-US" sz="2599">
                <a:solidFill>
                  <a:srgbClr val="000000"/>
                </a:solidFill>
                <a:latin typeface="Neue Montreal"/>
                <a:ea typeface="Neue Montreal"/>
                <a:cs typeface="Neue Montreal"/>
                <a:sym typeface="Neue Montreal"/>
              </a:rPr>
              <a:t>Đã xây dựng hoàn chỉnh trò chơi Connect 4 và triển khai các thuật toán tìm kiếm đối kháng.</a:t>
            </a:r>
          </a:p>
          <a:p>
            <a:pPr algn="just" marL="561339" indent="-280669" lvl="1">
              <a:lnSpc>
                <a:spcPts val="3717"/>
              </a:lnSpc>
              <a:buFont typeface="Arial"/>
              <a:buChar char="•"/>
            </a:pPr>
            <a:r>
              <a:rPr lang="en-US" sz="2599">
                <a:solidFill>
                  <a:srgbClr val="000000"/>
                </a:solidFill>
                <a:latin typeface="Neue Montreal"/>
                <a:ea typeface="Neue Montreal"/>
                <a:cs typeface="Neue Montreal"/>
                <a:sym typeface="Neue Montreal"/>
              </a:rPr>
              <a:t>Alpha–Beta Pruning mang lại hiệu năng tốt nhất (nhanh, chính xác).</a:t>
            </a:r>
          </a:p>
          <a:p>
            <a:pPr algn="just" marL="561339" indent="-280669" lvl="1">
              <a:lnSpc>
                <a:spcPts val="3717"/>
              </a:lnSpc>
              <a:buFont typeface="Arial"/>
              <a:buChar char="•"/>
            </a:pPr>
            <a:r>
              <a:rPr lang="en-US" sz="2599">
                <a:solidFill>
                  <a:srgbClr val="000000"/>
                </a:solidFill>
                <a:latin typeface="Neue Montreal"/>
                <a:ea typeface="Neue Montreal"/>
                <a:cs typeface="Neue Montreal"/>
                <a:sym typeface="Neue Montreal"/>
              </a:rPr>
              <a:t>Monte Carlo Search cung cấp ước lượng hợp lý khi không có hàm đánh giá.</a:t>
            </a:r>
          </a:p>
          <a:p>
            <a:pPr algn="just" marL="561339" indent="-280669" lvl="1">
              <a:lnSpc>
                <a:spcPts val="3717"/>
              </a:lnSpc>
              <a:buFont typeface="Arial"/>
              <a:buChar char="•"/>
            </a:pPr>
            <a:r>
              <a:rPr lang="en-US" sz="2599">
                <a:solidFill>
                  <a:srgbClr val="000000"/>
                </a:solidFill>
                <a:latin typeface="Neue Montreal"/>
                <a:ea typeface="Neue Montreal"/>
                <a:cs typeface="Neue Montreal"/>
                <a:sym typeface="Neue Montreal"/>
              </a:rPr>
              <a:t>Heuristic Evaluation giúp AI ra quyết định nhanh và hiệu quả.</a:t>
            </a:r>
          </a:p>
          <a:p>
            <a:pPr algn="just" marL="561339" indent="-280669" lvl="1">
              <a:lnSpc>
                <a:spcPts val="3717"/>
              </a:lnSpc>
              <a:buFont typeface="Arial"/>
              <a:buChar char="•"/>
            </a:pPr>
            <a:r>
              <a:rPr lang="en-US" sz="2599">
                <a:solidFill>
                  <a:srgbClr val="000000"/>
                </a:solidFill>
                <a:latin typeface="Neue Montreal"/>
                <a:ea typeface="Neue Montreal"/>
                <a:cs typeface="Neue Montreal"/>
                <a:sym typeface="Neue Montreal"/>
              </a:rPr>
              <a:t>Cột trung tâm là nước đi khởi đầu tối ưu theo cả thống kê và lý thuyết.</a:t>
            </a:r>
          </a:p>
          <a:p>
            <a:pPr algn="just">
              <a:lnSpc>
                <a:spcPts val="3717"/>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600867" y="5830190"/>
            <a:ext cx="5339080" cy="4875183"/>
          </a:xfrm>
          <a:custGeom>
            <a:avLst/>
            <a:gdLst/>
            <a:ahLst/>
            <a:cxnLst/>
            <a:rect r="r" b="b" t="t" l="l"/>
            <a:pathLst>
              <a:path h="4875183" w="5339080">
                <a:moveTo>
                  <a:pt x="0" y="0"/>
                </a:moveTo>
                <a:lnTo>
                  <a:pt x="5339079" y="0"/>
                </a:lnTo>
                <a:lnTo>
                  <a:pt x="5339079" y="4875183"/>
                </a:lnTo>
                <a:lnTo>
                  <a:pt x="0" y="4875183"/>
                </a:lnTo>
                <a:lnTo>
                  <a:pt x="0" y="0"/>
                </a:lnTo>
                <a:close/>
              </a:path>
            </a:pathLst>
          </a:custGeom>
          <a:blipFill>
            <a:blip r:embed="rId2">
              <a:extLst>
                <a:ext uri="{96DAC541-7B7A-43D3-8B79-37D633B846F1}">
                  <asvg:svgBlip xmlns:asvg="http://schemas.microsoft.com/office/drawing/2016/SVG/main" r:embed="rId3"/>
                </a:ext>
              </a:extLst>
            </a:blip>
            <a:stretch>
              <a:fillRect l="-101792" t="0" r="0" b="0"/>
            </a:stretch>
          </a:blipFill>
        </p:spPr>
      </p:sp>
      <p:sp>
        <p:nvSpPr>
          <p:cNvPr name="Freeform 3" id="3"/>
          <p:cNvSpPr/>
          <p:nvPr/>
        </p:nvSpPr>
        <p:spPr>
          <a:xfrm flipH="false" flipV="false" rot="-6537963">
            <a:off x="14229450" y="-441519"/>
            <a:ext cx="5804403" cy="4194634"/>
          </a:xfrm>
          <a:custGeom>
            <a:avLst/>
            <a:gdLst/>
            <a:ahLst/>
            <a:cxnLst/>
            <a:rect r="r" b="b" t="t" l="l"/>
            <a:pathLst>
              <a:path h="4194634" w="5804403">
                <a:moveTo>
                  <a:pt x="0" y="0"/>
                </a:moveTo>
                <a:lnTo>
                  <a:pt x="5804403" y="0"/>
                </a:lnTo>
                <a:lnTo>
                  <a:pt x="5804403" y="4194634"/>
                </a:lnTo>
                <a:lnTo>
                  <a:pt x="0" y="4194634"/>
                </a:lnTo>
                <a:lnTo>
                  <a:pt x="0" y="0"/>
                </a:lnTo>
                <a:close/>
              </a:path>
            </a:pathLst>
          </a:custGeom>
          <a:blipFill>
            <a:blip r:embed="rId2">
              <a:extLst>
                <a:ext uri="{96DAC541-7B7A-43D3-8B79-37D633B846F1}">
                  <asvg:svgBlip xmlns:asvg="http://schemas.microsoft.com/office/drawing/2016/SVG/main" r:embed="rId3"/>
                </a:ext>
              </a:extLst>
            </a:blip>
            <a:stretch>
              <a:fillRect l="-101792" t="-26353" r="0" b="0"/>
            </a:stretch>
          </a:blipFill>
        </p:spPr>
      </p:sp>
      <p:sp>
        <p:nvSpPr>
          <p:cNvPr name="Freeform 4" id="4"/>
          <p:cNvSpPr/>
          <p:nvPr/>
        </p:nvSpPr>
        <p:spPr>
          <a:xfrm flipH="false" flipV="false" rot="0">
            <a:off x="3450263" y="1301698"/>
            <a:ext cx="11698992" cy="6653801"/>
          </a:xfrm>
          <a:custGeom>
            <a:avLst/>
            <a:gdLst/>
            <a:ahLst/>
            <a:cxnLst/>
            <a:rect r="r" b="b" t="t" l="l"/>
            <a:pathLst>
              <a:path h="6653801" w="11698992">
                <a:moveTo>
                  <a:pt x="0" y="0"/>
                </a:moveTo>
                <a:lnTo>
                  <a:pt x="11698991" y="0"/>
                </a:lnTo>
                <a:lnTo>
                  <a:pt x="11698991" y="6653801"/>
                </a:lnTo>
                <a:lnTo>
                  <a:pt x="0" y="66538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951173" y="3182428"/>
            <a:ext cx="3095620" cy="3138778"/>
          </a:xfrm>
          <a:custGeom>
            <a:avLst/>
            <a:gdLst/>
            <a:ahLst/>
            <a:cxnLst/>
            <a:rect r="r" b="b" t="t" l="l"/>
            <a:pathLst>
              <a:path h="3138778" w="3095620">
                <a:moveTo>
                  <a:pt x="0" y="0"/>
                </a:moveTo>
                <a:lnTo>
                  <a:pt x="3095619" y="0"/>
                </a:lnTo>
                <a:lnTo>
                  <a:pt x="3095619" y="3138778"/>
                </a:lnTo>
                <a:lnTo>
                  <a:pt x="0" y="3138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274522" y="3892465"/>
            <a:ext cx="2375557" cy="1829166"/>
          </a:xfrm>
          <a:prstGeom prst="rect">
            <a:avLst/>
          </a:prstGeom>
        </p:spPr>
        <p:txBody>
          <a:bodyPr anchor="t" rtlCol="false" tIns="0" lIns="0" bIns="0" rIns="0">
            <a:spAutoFit/>
          </a:bodyPr>
          <a:lstStyle/>
          <a:p>
            <a:pPr algn="ctr">
              <a:lnSpc>
                <a:spcPts val="4799"/>
              </a:lnSpc>
            </a:pPr>
            <a:r>
              <a:rPr lang="en-US" b="true" sz="4752">
                <a:solidFill>
                  <a:srgbClr val="457800"/>
                </a:solidFill>
                <a:latin typeface="Neue Montreal Bold"/>
                <a:ea typeface="Neue Montreal Bold"/>
                <a:cs typeface="Neue Montreal Bold"/>
                <a:sym typeface="Neue Montreal Bold"/>
              </a:rPr>
              <a:t>Dots and Boxes</a:t>
            </a:r>
          </a:p>
        </p:txBody>
      </p:sp>
      <p:sp>
        <p:nvSpPr>
          <p:cNvPr name="TextBox 7" id="7"/>
          <p:cNvSpPr txBox="true"/>
          <p:nvPr/>
        </p:nvSpPr>
        <p:spPr>
          <a:xfrm rot="0">
            <a:off x="7274868" y="1675767"/>
            <a:ext cx="826963" cy="619292"/>
          </a:xfrm>
          <a:prstGeom prst="rect">
            <a:avLst/>
          </a:prstGeom>
        </p:spPr>
        <p:txBody>
          <a:bodyPr anchor="t" rtlCol="false" tIns="0" lIns="0" bIns="0" rIns="0">
            <a:spAutoFit/>
          </a:bodyPr>
          <a:lstStyle/>
          <a:p>
            <a:pPr algn="ctr">
              <a:lnSpc>
                <a:spcPts val="4691"/>
              </a:lnSpc>
            </a:pPr>
            <a:r>
              <a:rPr lang="en-US" b="true" sz="4645">
                <a:solidFill>
                  <a:srgbClr val="457800"/>
                </a:solidFill>
                <a:latin typeface="Neue Montreal Bold"/>
                <a:ea typeface="Neue Montreal Bold"/>
                <a:cs typeface="Neue Montreal Bold"/>
                <a:sym typeface="Neue Montreal Bold"/>
              </a:rPr>
              <a:t>1</a:t>
            </a:r>
          </a:p>
        </p:txBody>
      </p:sp>
      <p:sp>
        <p:nvSpPr>
          <p:cNvPr name="TextBox 8" id="8"/>
          <p:cNvSpPr txBox="true"/>
          <p:nvPr/>
        </p:nvSpPr>
        <p:spPr>
          <a:xfrm rot="0">
            <a:off x="8441325" y="3473451"/>
            <a:ext cx="826963" cy="619292"/>
          </a:xfrm>
          <a:prstGeom prst="rect">
            <a:avLst/>
          </a:prstGeom>
        </p:spPr>
        <p:txBody>
          <a:bodyPr anchor="t" rtlCol="false" tIns="0" lIns="0" bIns="0" rIns="0">
            <a:spAutoFit/>
          </a:bodyPr>
          <a:lstStyle/>
          <a:p>
            <a:pPr algn="ctr">
              <a:lnSpc>
                <a:spcPts val="4691"/>
              </a:lnSpc>
            </a:pPr>
            <a:r>
              <a:rPr lang="en-US" b="true" sz="4645">
                <a:solidFill>
                  <a:srgbClr val="457800"/>
                </a:solidFill>
                <a:latin typeface="Neue Montreal Bold"/>
                <a:ea typeface="Neue Montreal Bold"/>
                <a:cs typeface="Neue Montreal Bold"/>
                <a:sym typeface="Neue Montreal Bold"/>
              </a:rPr>
              <a:t>2</a:t>
            </a:r>
          </a:p>
        </p:txBody>
      </p:sp>
      <p:sp>
        <p:nvSpPr>
          <p:cNvPr name="TextBox 9" id="9"/>
          <p:cNvSpPr txBox="true"/>
          <p:nvPr/>
        </p:nvSpPr>
        <p:spPr>
          <a:xfrm rot="0">
            <a:off x="8465789" y="5267511"/>
            <a:ext cx="826963" cy="619292"/>
          </a:xfrm>
          <a:prstGeom prst="rect">
            <a:avLst/>
          </a:prstGeom>
        </p:spPr>
        <p:txBody>
          <a:bodyPr anchor="t" rtlCol="false" tIns="0" lIns="0" bIns="0" rIns="0">
            <a:spAutoFit/>
          </a:bodyPr>
          <a:lstStyle/>
          <a:p>
            <a:pPr algn="ctr">
              <a:lnSpc>
                <a:spcPts val="4691"/>
              </a:lnSpc>
            </a:pPr>
            <a:r>
              <a:rPr lang="en-US" b="true" sz="4645">
                <a:solidFill>
                  <a:srgbClr val="457800"/>
                </a:solidFill>
                <a:latin typeface="Neue Montreal Bold"/>
                <a:ea typeface="Neue Montreal Bold"/>
                <a:cs typeface="Neue Montreal Bold"/>
                <a:sym typeface="Neue Montreal Bold"/>
              </a:rPr>
              <a:t>3</a:t>
            </a:r>
          </a:p>
        </p:txBody>
      </p:sp>
      <p:sp>
        <p:nvSpPr>
          <p:cNvPr name="TextBox 10" id="10"/>
          <p:cNvSpPr txBox="true"/>
          <p:nvPr/>
        </p:nvSpPr>
        <p:spPr>
          <a:xfrm rot="0">
            <a:off x="7176024" y="7023066"/>
            <a:ext cx="826963" cy="619292"/>
          </a:xfrm>
          <a:prstGeom prst="rect">
            <a:avLst/>
          </a:prstGeom>
        </p:spPr>
        <p:txBody>
          <a:bodyPr anchor="t" rtlCol="false" tIns="0" lIns="0" bIns="0" rIns="0">
            <a:spAutoFit/>
          </a:bodyPr>
          <a:lstStyle/>
          <a:p>
            <a:pPr algn="ctr">
              <a:lnSpc>
                <a:spcPts val="4691"/>
              </a:lnSpc>
            </a:pPr>
            <a:r>
              <a:rPr lang="en-US" b="true" sz="4645">
                <a:solidFill>
                  <a:srgbClr val="457800"/>
                </a:solidFill>
                <a:latin typeface="Neue Montreal Bold"/>
                <a:ea typeface="Neue Montreal Bold"/>
                <a:cs typeface="Neue Montreal Bold"/>
                <a:sym typeface="Neue Montreal Bold"/>
              </a:rPr>
              <a:t>4</a:t>
            </a:r>
          </a:p>
        </p:txBody>
      </p:sp>
      <p:sp>
        <p:nvSpPr>
          <p:cNvPr name="TextBox 11" id="11"/>
          <p:cNvSpPr txBox="true"/>
          <p:nvPr/>
        </p:nvSpPr>
        <p:spPr>
          <a:xfrm rot="0">
            <a:off x="8441325" y="1572981"/>
            <a:ext cx="5207668" cy="786765"/>
          </a:xfrm>
          <a:prstGeom prst="rect">
            <a:avLst/>
          </a:prstGeom>
        </p:spPr>
        <p:txBody>
          <a:bodyPr anchor="t" rtlCol="false" tIns="0" lIns="0" bIns="0" rIns="0">
            <a:spAutoFit/>
          </a:bodyPr>
          <a:lstStyle/>
          <a:p>
            <a:pPr algn="l">
              <a:lnSpc>
                <a:spcPts val="3030"/>
              </a:lnSpc>
            </a:pPr>
            <a:r>
              <a:rPr lang="en-US" sz="3000" b="true">
                <a:solidFill>
                  <a:srgbClr val="FFFFFF"/>
                </a:solidFill>
                <a:latin typeface="Neue Montreal Medium"/>
                <a:ea typeface="Neue Montreal Medium"/>
                <a:cs typeface="Neue Montreal Medium"/>
                <a:sym typeface="Neue Montreal Medium"/>
              </a:rPr>
              <a:t>Task 1: Defining the Search Problem</a:t>
            </a:r>
          </a:p>
        </p:txBody>
      </p:sp>
      <p:sp>
        <p:nvSpPr>
          <p:cNvPr name="TextBox 12" id="12"/>
          <p:cNvSpPr txBox="true"/>
          <p:nvPr/>
        </p:nvSpPr>
        <p:spPr>
          <a:xfrm rot="0">
            <a:off x="9484369" y="3391570"/>
            <a:ext cx="5999482" cy="786765"/>
          </a:xfrm>
          <a:prstGeom prst="rect">
            <a:avLst/>
          </a:prstGeom>
        </p:spPr>
        <p:txBody>
          <a:bodyPr anchor="t" rtlCol="false" tIns="0" lIns="0" bIns="0" rIns="0">
            <a:spAutoFit/>
          </a:bodyPr>
          <a:lstStyle/>
          <a:p>
            <a:pPr algn="l">
              <a:lnSpc>
                <a:spcPts val="3030"/>
              </a:lnSpc>
            </a:pPr>
            <a:r>
              <a:rPr lang="en-US" sz="3000" b="true">
                <a:solidFill>
                  <a:srgbClr val="FFFFFF"/>
                </a:solidFill>
                <a:latin typeface="Neue Montreal Medium"/>
                <a:ea typeface="Neue Montreal Medium"/>
                <a:cs typeface="Neue Montreal Medium"/>
                <a:sym typeface="Neue Montreal Medium"/>
              </a:rPr>
              <a:t>Task 2: Game Environment and Random Agent</a:t>
            </a:r>
          </a:p>
        </p:txBody>
      </p:sp>
      <p:sp>
        <p:nvSpPr>
          <p:cNvPr name="TextBox 13" id="13"/>
          <p:cNvSpPr txBox="true"/>
          <p:nvPr/>
        </p:nvSpPr>
        <p:spPr>
          <a:xfrm rot="0">
            <a:off x="9484369" y="5164725"/>
            <a:ext cx="5297394" cy="786765"/>
          </a:xfrm>
          <a:prstGeom prst="rect">
            <a:avLst/>
          </a:prstGeom>
        </p:spPr>
        <p:txBody>
          <a:bodyPr anchor="t" rtlCol="false" tIns="0" lIns="0" bIns="0" rIns="0">
            <a:spAutoFit/>
          </a:bodyPr>
          <a:lstStyle/>
          <a:p>
            <a:pPr algn="l">
              <a:lnSpc>
                <a:spcPts val="3030"/>
              </a:lnSpc>
            </a:pPr>
            <a:r>
              <a:rPr lang="en-US" sz="3000" b="true">
                <a:solidFill>
                  <a:srgbClr val="FFFFFF"/>
                </a:solidFill>
                <a:latin typeface="Neue Montreal Medium"/>
                <a:ea typeface="Neue Montreal Medium"/>
                <a:cs typeface="Neue Montreal Medium"/>
                <a:sym typeface="Neue Montreal Medium"/>
              </a:rPr>
              <a:t>Task 3: Minimax Search with Alpha-Beta Pruning</a:t>
            </a:r>
          </a:p>
        </p:txBody>
      </p:sp>
      <p:sp>
        <p:nvSpPr>
          <p:cNvPr name="TextBox 14" id="14"/>
          <p:cNvSpPr txBox="true"/>
          <p:nvPr/>
        </p:nvSpPr>
        <p:spPr>
          <a:xfrm rot="0">
            <a:off x="8226122" y="6920279"/>
            <a:ext cx="5638074" cy="786765"/>
          </a:xfrm>
          <a:prstGeom prst="rect">
            <a:avLst/>
          </a:prstGeom>
        </p:spPr>
        <p:txBody>
          <a:bodyPr anchor="t" rtlCol="false" tIns="0" lIns="0" bIns="0" rIns="0">
            <a:spAutoFit/>
          </a:bodyPr>
          <a:lstStyle/>
          <a:p>
            <a:pPr algn="l">
              <a:lnSpc>
                <a:spcPts val="3030"/>
              </a:lnSpc>
            </a:pPr>
            <a:r>
              <a:rPr lang="en-US" sz="3000" b="true">
                <a:solidFill>
                  <a:srgbClr val="FFFFFF"/>
                </a:solidFill>
                <a:latin typeface="Neue Montreal Medium"/>
                <a:ea typeface="Neue Montreal Medium"/>
                <a:cs typeface="Neue Montreal Medium"/>
                <a:sym typeface="Neue Montreal Medium"/>
              </a:rPr>
              <a:t>Task 4: Heuristic Alpha-Beta Tree Search</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05446" y="9109962"/>
            <a:ext cx="653854" cy="282792"/>
          </a:xfrm>
          <a:custGeom>
            <a:avLst/>
            <a:gdLst/>
            <a:ahLst/>
            <a:cxnLst/>
            <a:rect r="r" b="b" t="t" l="l"/>
            <a:pathLst>
              <a:path h="282792" w="653854">
                <a:moveTo>
                  <a:pt x="0" y="0"/>
                </a:moveTo>
                <a:lnTo>
                  <a:pt x="653854" y="0"/>
                </a:lnTo>
                <a:lnTo>
                  <a:pt x="653854" y="282792"/>
                </a:lnTo>
                <a:lnTo>
                  <a:pt x="0" y="282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88307" y="8728447"/>
            <a:ext cx="156144" cy="227099"/>
          </a:xfrm>
          <a:custGeom>
            <a:avLst/>
            <a:gdLst/>
            <a:ahLst/>
            <a:cxnLst/>
            <a:rect r="r" b="b" t="t" l="l"/>
            <a:pathLst>
              <a:path h="227099" w="156144">
                <a:moveTo>
                  <a:pt x="0" y="0"/>
                </a:moveTo>
                <a:lnTo>
                  <a:pt x="156145" y="0"/>
                </a:lnTo>
                <a:lnTo>
                  <a:pt x="156145" y="227100"/>
                </a:lnTo>
                <a:lnTo>
                  <a:pt x="0" y="227100"/>
                </a:lnTo>
                <a:lnTo>
                  <a:pt x="0" y="0"/>
                </a:lnTo>
                <a:close/>
              </a:path>
            </a:pathLst>
          </a:custGeom>
          <a:blipFill>
            <a:blip r:embed="rId4">
              <a:extLst>
                <a:ext uri="{96DAC541-7B7A-43D3-8B79-37D633B846F1}">
                  <asvg:svgBlip xmlns:asvg="http://schemas.microsoft.com/office/drawing/2016/SVG/main" r:embed="rId5"/>
                </a:ext>
              </a:extLst>
            </a:blip>
            <a:stretch>
              <a:fillRect l="0" t="0" r="-388880" b="0"/>
            </a:stretch>
          </a:blipFill>
        </p:spPr>
      </p:sp>
      <p:sp>
        <p:nvSpPr>
          <p:cNvPr name="Freeform 4" id="4"/>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6">
              <a:extLst>
                <a:ext uri="{96DAC541-7B7A-43D3-8B79-37D633B846F1}">
                  <asvg:svgBlip xmlns:asvg="http://schemas.microsoft.com/office/drawing/2016/SVG/main" r:embed="rId7"/>
                </a:ext>
              </a:extLst>
            </a:blip>
            <a:stretch>
              <a:fillRect l="-182671" t="-20218" r="0" b="0"/>
            </a:stretch>
          </a:blipFill>
        </p:spPr>
      </p:sp>
      <p:graphicFrame>
        <p:nvGraphicFramePr>
          <p:cNvPr name="Object 5" id="5"/>
          <p:cNvGraphicFramePr/>
          <p:nvPr/>
        </p:nvGraphicFramePr>
        <p:xfrm>
          <a:off x="1307448" y="1624393"/>
          <a:ext cx="8458200" cy="3771900"/>
        </p:xfrm>
        <a:graphic>
          <a:graphicData uri="http://schemas.openxmlformats.org/presentationml/2006/ole">
            <p:oleObj imgW="10147300" imgH="5461000" r:id="rId9" progId="Excel.Sheet.12" name="Worksheet">
              <p:embed/>
              <p:pic>
                <p:nvPicPr>
                  <p:cNvPr name="" id="0"/>
                  <p:cNvPicPr/>
                  <p:nvPr/>
                </p:nvPicPr>
                <p:blipFill>
                  <a:blip r:embed="rId8"/>
                  <a:stretch>
                    <a:fillRect/>
                  </a:stretch>
                </p:blipFill>
                <p:spPr>
                  <a:xfrm>
                    <a:off x="1270000" y="1270000"/>
                    <a:ext cx="1270000" cy="1270000"/>
                  </a:xfrm>
                  <a:prstGeom prst="rect"/>
                </p:spPr>
              </p:pic>
            </p:oleObj>
          </a:graphicData>
        </a:graphic>
      </p:graphicFrame>
      <p:sp>
        <p:nvSpPr>
          <p:cNvPr name="TextBox 6" id="6"/>
          <p:cNvSpPr txBox="true"/>
          <p:nvPr/>
        </p:nvSpPr>
        <p:spPr>
          <a:xfrm rot="0">
            <a:off x="740776" y="201295"/>
            <a:ext cx="13099298"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Task 1: Defining the Search Problem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3198" y="3633510"/>
            <a:ext cx="4223227" cy="797134"/>
          </a:xfrm>
          <a:custGeom>
            <a:avLst/>
            <a:gdLst/>
            <a:ahLst/>
            <a:cxnLst/>
            <a:rect r="r" b="b" t="t" l="l"/>
            <a:pathLst>
              <a:path h="797134" w="4223227">
                <a:moveTo>
                  <a:pt x="0" y="0"/>
                </a:moveTo>
                <a:lnTo>
                  <a:pt x="4223227" y="0"/>
                </a:lnTo>
                <a:lnTo>
                  <a:pt x="4223227" y="797134"/>
                </a:lnTo>
                <a:lnTo>
                  <a:pt x="0" y="7971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356996" y="3633510"/>
            <a:ext cx="4223227" cy="797134"/>
          </a:xfrm>
          <a:custGeom>
            <a:avLst/>
            <a:gdLst/>
            <a:ahLst/>
            <a:cxnLst/>
            <a:rect r="r" b="b" t="t" l="l"/>
            <a:pathLst>
              <a:path h="797134" w="4223227">
                <a:moveTo>
                  <a:pt x="0" y="0"/>
                </a:moveTo>
                <a:lnTo>
                  <a:pt x="4223226" y="0"/>
                </a:lnTo>
                <a:lnTo>
                  <a:pt x="4223226" y="797134"/>
                </a:lnTo>
                <a:lnTo>
                  <a:pt x="0" y="7971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73198" y="5640055"/>
            <a:ext cx="4223227" cy="797134"/>
          </a:xfrm>
          <a:custGeom>
            <a:avLst/>
            <a:gdLst/>
            <a:ahLst/>
            <a:cxnLst/>
            <a:rect r="r" b="b" t="t" l="l"/>
            <a:pathLst>
              <a:path h="797134" w="4223227">
                <a:moveTo>
                  <a:pt x="0" y="0"/>
                </a:moveTo>
                <a:lnTo>
                  <a:pt x="4223227" y="0"/>
                </a:lnTo>
                <a:lnTo>
                  <a:pt x="4223227" y="797134"/>
                </a:lnTo>
                <a:lnTo>
                  <a:pt x="0" y="7971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356996" y="5640055"/>
            <a:ext cx="4223227" cy="797134"/>
          </a:xfrm>
          <a:custGeom>
            <a:avLst/>
            <a:gdLst/>
            <a:ahLst/>
            <a:cxnLst/>
            <a:rect r="r" b="b" t="t" l="l"/>
            <a:pathLst>
              <a:path h="797134" w="4223227">
                <a:moveTo>
                  <a:pt x="0" y="0"/>
                </a:moveTo>
                <a:lnTo>
                  <a:pt x="4223226" y="0"/>
                </a:lnTo>
                <a:lnTo>
                  <a:pt x="4223226" y="797134"/>
                </a:lnTo>
                <a:lnTo>
                  <a:pt x="0" y="7971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605446" y="7067171"/>
            <a:ext cx="653854" cy="282792"/>
          </a:xfrm>
          <a:custGeom>
            <a:avLst/>
            <a:gdLst/>
            <a:ahLst/>
            <a:cxnLst/>
            <a:rect r="r" b="b" t="t" l="l"/>
            <a:pathLst>
              <a:path h="282792" w="653854">
                <a:moveTo>
                  <a:pt x="0" y="0"/>
                </a:moveTo>
                <a:lnTo>
                  <a:pt x="653854" y="0"/>
                </a:lnTo>
                <a:lnTo>
                  <a:pt x="653854" y="282792"/>
                </a:lnTo>
                <a:lnTo>
                  <a:pt x="0" y="282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388307" y="8728447"/>
            <a:ext cx="156144" cy="227099"/>
          </a:xfrm>
          <a:custGeom>
            <a:avLst/>
            <a:gdLst/>
            <a:ahLst/>
            <a:cxnLst/>
            <a:rect r="r" b="b" t="t" l="l"/>
            <a:pathLst>
              <a:path h="227099" w="156144">
                <a:moveTo>
                  <a:pt x="0" y="0"/>
                </a:moveTo>
                <a:lnTo>
                  <a:pt x="156145" y="0"/>
                </a:lnTo>
                <a:lnTo>
                  <a:pt x="156145" y="227100"/>
                </a:lnTo>
                <a:lnTo>
                  <a:pt x="0" y="227100"/>
                </a:lnTo>
                <a:lnTo>
                  <a:pt x="0" y="0"/>
                </a:lnTo>
                <a:close/>
              </a:path>
            </a:pathLst>
          </a:custGeom>
          <a:blipFill>
            <a:blip r:embed="rId6">
              <a:extLst>
                <a:ext uri="{96DAC541-7B7A-43D3-8B79-37D633B846F1}">
                  <asvg:svgBlip xmlns:asvg="http://schemas.microsoft.com/office/drawing/2016/SVG/main" r:embed="rId7"/>
                </a:ext>
              </a:extLst>
            </a:blip>
            <a:stretch>
              <a:fillRect l="0" t="0" r="-388880" b="0"/>
            </a:stretch>
          </a:blipFill>
        </p:spPr>
      </p:sp>
      <p:sp>
        <p:nvSpPr>
          <p:cNvPr name="Freeform 8" id="8"/>
          <p:cNvSpPr/>
          <p:nvPr/>
        </p:nvSpPr>
        <p:spPr>
          <a:xfrm flipH="false" flipV="false" rot="-765971">
            <a:off x="11883764" y="-575154"/>
            <a:ext cx="10268064" cy="4219752"/>
          </a:xfrm>
          <a:custGeom>
            <a:avLst/>
            <a:gdLst/>
            <a:ahLst/>
            <a:cxnLst/>
            <a:rect r="r" b="b" t="t" l="l"/>
            <a:pathLst>
              <a:path h="4219752" w="10268064">
                <a:moveTo>
                  <a:pt x="0" y="0"/>
                </a:moveTo>
                <a:lnTo>
                  <a:pt x="10268063" y="0"/>
                </a:lnTo>
                <a:lnTo>
                  <a:pt x="10268063" y="4219752"/>
                </a:lnTo>
                <a:lnTo>
                  <a:pt x="0" y="4219752"/>
                </a:lnTo>
                <a:lnTo>
                  <a:pt x="0" y="0"/>
                </a:lnTo>
                <a:close/>
              </a:path>
            </a:pathLst>
          </a:custGeom>
          <a:blipFill>
            <a:blip r:embed="rId8">
              <a:alphaModFix amt="59000"/>
            </a:blip>
            <a:stretch>
              <a:fillRect l="0" t="0" r="0" b="0"/>
            </a:stretch>
          </a:blipFill>
        </p:spPr>
      </p:sp>
      <p:sp>
        <p:nvSpPr>
          <p:cNvPr name="Freeform 9" id="9"/>
          <p:cNvSpPr/>
          <p:nvPr/>
        </p:nvSpPr>
        <p:spPr>
          <a:xfrm flipH="false" flipV="false" rot="164947">
            <a:off x="12339977" y="4734176"/>
            <a:ext cx="7408102" cy="7019343"/>
          </a:xfrm>
          <a:custGeom>
            <a:avLst/>
            <a:gdLst/>
            <a:ahLst/>
            <a:cxnLst/>
            <a:rect r="r" b="b" t="t" l="l"/>
            <a:pathLst>
              <a:path h="7019343" w="7408102">
                <a:moveTo>
                  <a:pt x="2281750" y="0"/>
                </a:moveTo>
                <a:lnTo>
                  <a:pt x="7408102" y="2721802"/>
                </a:lnTo>
                <a:lnTo>
                  <a:pt x="5126352" y="7019343"/>
                </a:lnTo>
                <a:lnTo>
                  <a:pt x="0" y="4297541"/>
                </a:lnTo>
                <a:lnTo>
                  <a:pt x="2281750" y="0"/>
                </a:lnTo>
                <a:close/>
              </a:path>
            </a:pathLst>
          </a:custGeom>
          <a:blipFill>
            <a:blip r:embed="rId9">
              <a:alphaModFix amt="53000"/>
            </a:blip>
            <a:stretch>
              <a:fillRect l="-6512" t="0" r="-6512" b="0"/>
            </a:stretch>
          </a:blipFill>
        </p:spPr>
      </p:sp>
      <p:sp>
        <p:nvSpPr>
          <p:cNvPr name="TextBox 10" id="10"/>
          <p:cNvSpPr txBox="true"/>
          <p:nvPr/>
        </p:nvSpPr>
        <p:spPr>
          <a:xfrm rot="0">
            <a:off x="701773" y="1790874"/>
            <a:ext cx="8708195" cy="827431"/>
          </a:xfrm>
          <a:prstGeom prst="rect">
            <a:avLst/>
          </a:prstGeom>
        </p:spPr>
        <p:txBody>
          <a:bodyPr anchor="t" rtlCol="false" tIns="0" lIns="0" bIns="0" rIns="0">
            <a:spAutoFit/>
          </a:bodyPr>
          <a:lstStyle/>
          <a:p>
            <a:pPr algn="l">
              <a:lnSpc>
                <a:spcPts val="6788"/>
              </a:lnSpc>
            </a:pPr>
            <a:r>
              <a:rPr lang="en-US" sz="4848" b="true">
                <a:solidFill>
                  <a:srgbClr val="457800"/>
                </a:solidFill>
                <a:latin typeface="Neue Montreal Bold"/>
                <a:ea typeface="Neue Montreal Bold"/>
                <a:cs typeface="Neue Montreal Bold"/>
                <a:sym typeface="Neue Montreal Bold"/>
              </a:rPr>
              <a:t>2. Định nghĩa bài toán tìm kiếm</a:t>
            </a:r>
          </a:p>
        </p:txBody>
      </p:sp>
      <p:sp>
        <p:nvSpPr>
          <p:cNvPr name="TextBox 11" id="11"/>
          <p:cNvSpPr txBox="true"/>
          <p:nvPr/>
        </p:nvSpPr>
        <p:spPr>
          <a:xfrm rot="0">
            <a:off x="1921559" y="3812362"/>
            <a:ext cx="2795981" cy="351663"/>
          </a:xfrm>
          <a:prstGeom prst="rect">
            <a:avLst/>
          </a:prstGeom>
        </p:spPr>
        <p:txBody>
          <a:bodyPr anchor="t" rtlCol="false" tIns="0" lIns="0" bIns="0" rIns="0">
            <a:spAutoFit/>
          </a:bodyPr>
          <a:lstStyle/>
          <a:p>
            <a:pPr algn="l">
              <a:lnSpc>
                <a:spcPts val="2736"/>
              </a:lnSpc>
            </a:pPr>
            <a:r>
              <a:rPr lang="en-US" sz="2400" b="true">
                <a:solidFill>
                  <a:srgbClr val="FFFFFF"/>
                </a:solidFill>
                <a:latin typeface="Neue Montreal Bold"/>
                <a:ea typeface="Neue Montreal Bold"/>
                <a:cs typeface="Neue Montreal Bold"/>
                <a:sym typeface="Neue Montreal Bold"/>
              </a:rPr>
              <a:t>Trạng Thái Ban Đầu</a:t>
            </a:r>
          </a:p>
        </p:txBody>
      </p:sp>
      <p:sp>
        <p:nvSpPr>
          <p:cNvPr name="TextBox 12" id="12"/>
          <p:cNvSpPr txBox="true"/>
          <p:nvPr/>
        </p:nvSpPr>
        <p:spPr>
          <a:xfrm rot="0">
            <a:off x="782439" y="3821887"/>
            <a:ext cx="499663" cy="439430"/>
          </a:xfrm>
          <a:prstGeom prst="rect">
            <a:avLst/>
          </a:prstGeom>
        </p:spPr>
        <p:txBody>
          <a:bodyPr anchor="t" rtlCol="false" tIns="0" lIns="0" bIns="0" rIns="0">
            <a:spAutoFit/>
          </a:bodyPr>
          <a:lstStyle/>
          <a:p>
            <a:pPr algn="ctr">
              <a:lnSpc>
                <a:spcPts val="3492"/>
              </a:lnSpc>
            </a:pPr>
            <a:r>
              <a:rPr lang="en-US" sz="3063" b="true">
                <a:solidFill>
                  <a:srgbClr val="457800"/>
                </a:solidFill>
                <a:latin typeface="Neue Montreal Bold"/>
                <a:ea typeface="Neue Montreal Bold"/>
                <a:cs typeface="Neue Montreal Bold"/>
                <a:sym typeface="Neue Montreal Bold"/>
              </a:rPr>
              <a:t>1</a:t>
            </a:r>
          </a:p>
        </p:txBody>
      </p:sp>
      <p:sp>
        <p:nvSpPr>
          <p:cNvPr name="TextBox 13" id="13"/>
          <p:cNvSpPr txBox="true"/>
          <p:nvPr/>
        </p:nvSpPr>
        <p:spPr>
          <a:xfrm rot="0">
            <a:off x="5477534" y="3821887"/>
            <a:ext cx="499663" cy="439430"/>
          </a:xfrm>
          <a:prstGeom prst="rect">
            <a:avLst/>
          </a:prstGeom>
        </p:spPr>
        <p:txBody>
          <a:bodyPr anchor="t" rtlCol="false" tIns="0" lIns="0" bIns="0" rIns="0">
            <a:spAutoFit/>
          </a:bodyPr>
          <a:lstStyle/>
          <a:p>
            <a:pPr algn="ctr">
              <a:lnSpc>
                <a:spcPts val="3492"/>
              </a:lnSpc>
            </a:pPr>
            <a:r>
              <a:rPr lang="en-US" sz="3063" b="true">
                <a:solidFill>
                  <a:srgbClr val="457800"/>
                </a:solidFill>
                <a:latin typeface="Neue Montreal Bold"/>
                <a:ea typeface="Neue Montreal Bold"/>
                <a:cs typeface="Neue Montreal Bold"/>
                <a:sym typeface="Neue Montreal Bold"/>
              </a:rPr>
              <a:t>3</a:t>
            </a:r>
          </a:p>
        </p:txBody>
      </p:sp>
      <p:sp>
        <p:nvSpPr>
          <p:cNvPr name="TextBox 14" id="14"/>
          <p:cNvSpPr txBox="true"/>
          <p:nvPr/>
        </p:nvSpPr>
        <p:spPr>
          <a:xfrm rot="0">
            <a:off x="782439" y="5818906"/>
            <a:ext cx="499663" cy="439430"/>
          </a:xfrm>
          <a:prstGeom prst="rect">
            <a:avLst/>
          </a:prstGeom>
        </p:spPr>
        <p:txBody>
          <a:bodyPr anchor="t" rtlCol="false" tIns="0" lIns="0" bIns="0" rIns="0">
            <a:spAutoFit/>
          </a:bodyPr>
          <a:lstStyle/>
          <a:p>
            <a:pPr algn="ctr">
              <a:lnSpc>
                <a:spcPts val="3492"/>
              </a:lnSpc>
            </a:pPr>
            <a:r>
              <a:rPr lang="en-US" sz="3063" b="true">
                <a:solidFill>
                  <a:srgbClr val="457800"/>
                </a:solidFill>
                <a:latin typeface="Neue Montreal Bold"/>
                <a:ea typeface="Neue Montreal Bold"/>
                <a:cs typeface="Neue Montreal Bold"/>
                <a:sym typeface="Neue Montreal Bold"/>
              </a:rPr>
              <a:t>2</a:t>
            </a:r>
          </a:p>
        </p:txBody>
      </p:sp>
      <p:sp>
        <p:nvSpPr>
          <p:cNvPr name="TextBox 15" id="15"/>
          <p:cNvSpPr txBox="true"/>
          <p:nvPr/>
        </p:nvSpPr>
        <p:spPr>
          <a:xfrm rot="0">
            <a:off x="5477534" y="5818906"/>
            <a:ext cx="499663" cy="439430"/>
          </a:xfrm>
          <a:prstGeom prst="rect">
            <a:avLst/>
          </a:prstGeom>
        </p:spPr>
        <p:txBody>
          <a:bodyPr anchor="t" rtlCol="false" tIns="0" lIns="0" bIns="0" rIns="0">
            <a:spAutoFit/>
          </a:bodyPr>
          <a:lstStyle/>
          <a:p>
            <a:pPr algn="ctr">
              <a:lnSpc>
                <a:spcPts val="3492"/>
              </a:lnSpc>
            </a:pPr>
            <a:r>
              <a:rPr lang="en-US" sz="3063" b="true">
                <a:solidFill>
                  <a:srgbClr val="457800"/>
                </a:solidFill>
                <a:latin typeface="Neue Montreal Bold"/>
                <a:ea typeface="Neue Montreal Bold"/>
                <a:cs typeface="Neue Montreal Bold"/>
                <a:sym typeface="Neue Montreal Bold"/>
              </a:rPr>
              <a:t>4</a:t>
            </a:r>
          </a:p>
        </p:txBody>
      </p:sp>
      <p:sp>
        <p:nvSpPr>
          <p:cNvPr name="TextBox 16" id="16"/>
          <p:cNvSpPr txBox="true"/>
          <p:nvPr/>
        </p:nvSpPr>
        <p:spPr>
          <a:xfrm rot="0">
            <a:off x="6661886" y="3736081"/>
            <a:ext cx="2454266" cy="694563"/>
          </a:xfrm>
          <a:prstGeom prst="rect">
            <a:avLst/>
          </a:prstGeom>
        </p:spPr>
        <p:txBody>
          <a:bodyPr anchor="t" rtlCol="false" tIns="0" lIns="0" bIns="0" rIns="0">
            <a:spAutoFit/>
          </a:bodyPr>
          <a:lstStyle/>
          <a:p>
            <a:pPr algn="l">
              <a:lnSpc>
                <a:spcPts val="2736"/>
              </a:lnSpc>
            </a:pPr>
            <a:r>
              <a:rPr lang="en-US" sz="2400" b="true">
                <a:solidFill>
                  <a:srgbClr val="FFFFFF"/>
                </a:solidFill>
                <a:latin typeface="Neue Montreal Bold"/>
                <a:ea typeface="Neue Montreal Bold"/>
                <a:cs typeface="Neue Montreal Bold"/>
                <a:sym typeface="Neue Montreal Bold"/>
              </a:rPr>
              <a:t>Hàm Chuyển Trạng Thái</a:t>
            </a:r>
          </a:p>
        </p:txBody>
      </p:sp>
      <p:sp>
        <p:nvSpPr>
          <p:cNvPr name="TextBox 17" id="17"/>
          <p:cNvSpPr txBox="true"/>
          <p:nvPr/>
        </p:nvSpPr>
        <p:spPr>
          <a:xfrm rot="0">
            <a:off x="2088015" y="5830555"/>
            <a:ext cx="2454266" cy="351663"/>
          </a:xfrm>
          <a:prstGeom prst="rect">
            <a:avLst/>
          </a:prstGeom>
        </p:spPr>
        <p:txBody>
          <a:bodyPr anchor="t" rtlCol="false" tIns="0" lIns="0" bIns="0" rIns="0">
            <a:spAutoFit/>
          </a:bodyPr>
          <a:lstStyle/>
          <a:p>
            <a:pPr algn="l">
              <a:lnSpc>
                <a:spcPts val="2736"/>
              </a:lnSpc>
            </a:pPr>
            <a:r>
              <a:rPr lang="en-US" sz="2400" b="true">
                <a:solidFill>
                  <a:srgbClr val="FFFFFF"/>
                </a:solidFill>
                <a:latin typeface="Neue Montreal Bold"/>
                <a:ea typeface="Neue Montreal Bold"/>
                <a:cs typeface="Neue Montreal Bold"/>
                <a:sym typeface="Neue Montreal Bold"/>
              </a:rPr>
              <a:t>Hành Động</a:t>
            </a:r>
          </a:p>
        </p:txBody>
      </p:sp>
      <p:sp>
        <p:nvSpPr>
          <p:cNvPr name="TextBox 18" id="18"/>
          <p:cNvSpPr txBox="true"/>
          <p:nvPr/>
        </p:nvSpPr>
        <p:spPr>
          <a:xfrm rot="0">
            <a:off x="6661886" y="5852921"/>
            <a:ext cx="2982371" cy="351663"/>
          </a:xfrm>
          <a:prstGeom prst="rect">
            <a:avLst/>
          </a:prstGeom>
        </p:spPr>
        <p:txBody>
          <a:bodyPr anchor="t" rtlCol="false" tIns="0" lIns="0" bIns="0" rIns="0">
            <a:spAutoFit/>
          </a:bodyPr>
          <a:lstStyle/>
          <a:p>
            <a:pPr algn="l">
              <a:lnSpc>
                <a:spcPts val="2736"/>
              </a:lnSpc>
            </a:pPr>
            <a:r>
              <a:rPr lang="en-US" sz="2400" b="true">
                <a:solidFill>
                  <a:srgbClr val="FFFFFF"/>
                </a:solidFill>
                <a:latin typeface="Neue Montreal Bold"/>
                <a:ea typeface="Neue Montreal Bold"/>
                <a:cs typeface="Neue Montreal Bold"/>
                <a:sym typeface="Neue Montreal Bold"/>
              </a:rPr>
              <a:t>Trạng Thái Mục Tiêu</a:t>
            </a:r>
          </a:p>
        </p:txBody>
      </p:sp>
      <p:sp>
        <p:nvSpPr>
          <p:cNvPr name="TextBox 19" id="19"/>
          <p:cNvSpPr txBox="true"/>
          <p:nvPr/>
        </p:nvSpPr>
        <p:spPr>
          <a:xfrm rot="0">
            <a:off x="673198" y="4679300"/>
            <a:ext cx="4043448" cy="713105"/>
          </a:xfrm>
          <a:prstGeom prst="rect">
            <a:avLst/>
          </a:prstGeom>
        </p:spPr>
        <p:txBody>
          <a:bodyPr anchor="t" rtlCol="false" tIns="0" lIns="0" bIns="0" rIns="0">
            <a:spAutoFit/>
          </a:bodyPr>
          <a:lstStyle/>
          <a:p>
            <a:pPr algn="l">
              <a:lnSpc>
                <a:spcPts val="2860"/>
              </a:lnSpc>
            </a:pPr>
            <a:r>
              <a:rPr lang="en-US" sz="2000">
                <a:solidFill>
                  <a:srgbClr val="000000"/>
                </a:solidFill>
                <a:latin typeface="Neue Montreal"/>
                <a:ea typeface="Neue Montreal"/>
                <a:cs typeface="Neue Montreal"/>
                <a:sym typeface="Neue Montreal"/>
              </a:rPr>
              <a:t>Bàn cờ 3×3 trống, đến lượt người chơi X</a:t>
            </a:r>
          </a:p>
        </p:txBody>
      </p:sp>
      <p:sp>
        <p:nvSpPr>
          <p:cNvPr name="TextBox 20" id="20"/>
          <p:cNvSpPr txBox="true"/>
          <p:nvPr/>
        </p:nvSpPr>
        <p:spPr>
          <a:xfrm rot="0">
            <a:off x="5487724" y="4622373"/>
            <a:ext cx="4043448" cy="713105"/>
          </a:xfrm>
          <a:prstGeom prst="rect">
            <a:avLst/>
          </a:prstGeom>
        </p:spPr>
        <p:txBody>
          <a:bodyPr anchor="t" rtlCol="false" tIns="0" lIns="0" bIns="0" rIns="0">
            <a:spAutoFit/>
          </a:bodyPr>
          <a:lstStyle/>
          <a:p>
            <a:pPr algn="l">
              <a:lnSpc>
                <a:spcPts val="2860"/>
              </a:lnSpc>
            </a:pPr>
            <a:r>
              <a:rPr lang="en-US" sz="2000">
                <a:solidFill>
                  <a:srgbClr val="000000"/>
                </a:solidFill>
                <a:latin typeface="Neue Montreal"/>
                <a:ea typeface="Neue Montreal"/>
                <a:cs typeface="Neue Montreal"/>
                <a:sym typeface="Neue Montreal"/>
              </a:rPr>
              <a:t>Thay đổi bàn cờ khi người chơi đặt ký hiệu. Sau đó đến lượt đối thủ đi</a:t>
            </a:r>
          </a:p>
        </p:txBody>
      </p:sp>
      <p:sp>
        <p:nvSpPr>
          <p:cNvPr name="TextBox 21" id="21"/>
          <p:cNvSpPr txBox="true"/>
          <p:nvPr/>
        </p:nvSpPr>
        <p:spPr>
          <a:xfrm rot="0">
            <a:off x="673198" y="6662134"/>
            <a:ext cx="4043448" cy="713105"/>
          </a:xfrm>
          <a:prstGeom prst="rect">
            <a:avLst/>
          </a:prstGeom>
        </p:spPr>
        <p:txBody>
          <a:bodyPr anchor="t" rtlCol="false" tIns="0" lIns="0" bIns="0" rIns="0">
            <a:spAutoFit/>
          </a:bodyPr>
          <a:lstStyle/>
          <a:p>
            <a:pPr algn="l">
              <a:lnSpc>
                <a:spcPts val="2860"/>
              </a:lnSpc>
            </a:pPr>
            <a:r>
              <a:rPr lang="en-US" sz="2000">
                <a:solidFill>
                  <a:srgbClr val="000000"/>
                </a:solidFill>
                <a:latin typeface="Neue Montreal"/>
                <a:ea typeface="Neue Montreal"/>
                <a:cs typeface="Neue Montreal"/>
                <a:sym typeface="Neue Montreal"/>
              </a:rPr>
              <a:t>Đặt ký hiệu X hoặc O vào ô trống bất kỳ</a:t>
            </a:r>
          </a:p>
        </p:txBody>
      </p:sp>
      <p:sp>
        <p:nvSpPr>
          <p:cNvPr name="TextBox 22" id="22"/>
          <p:cNvSpPr txBox="true"/>
          <p:nvPr/>
        </p:nvSpPr>
        <p:spPr>
          <a:xfrm rot="0">
            <a:off x="5356996" y="6662134"/>
            <a:ext cx="4043448" cy="713105"/>
          </a:xfrm>
          <a:prstGeom prst="rect">
            <a:avLst/>
          </a:prstGeom>
        </p:spPr>
        <p:txBody>
          <a:bodyPr anchor="t" rtlCol="false" tIns="0" lIns="0" bIns="0" rIns="0">
            <a:spAutoFit/>
          </a:bodyPr>
          <a:lstStyle/>
          <a:p>
            <a:pPr algn="l">
              <a:lnSpc>
                <a:spcPts val="2860"/>
              </a:lnSpc>
            </a:pPr>
            <a:r>
              <a:rPr lang="en-US" sz="2000">
                <a:solidFill>
                  <a:srgbClr val="000000"/>
                </a:solidFill>
                <a:latin typeface="Neue Montreal"/>
                <a:ea typeface="Neue Montreal"/>
                <a:cs typeface="Neue Montreal"/>
                <a:sym typeface="Neue Montreal"/>
              </a:rPr>
              <a:t>Ba ký hiệu liên tiếp theo hàng, cột hoặc chéo</a:t>
            </a:r>
          </a:p>
        </p:txBody>
      </p:sp>
      <p:sp>
        <p:nvSpPr>
          <p:cNvPr name="TextBox 23" id="23"/>
          <p:cNvSpPr txBox="true"/>
          <p:nvPr/>
        </p:nvSpPr>
        <p:spPr>
          <a:xfrm rot="0">
            <a:off x="701773" y="2676467"/>
            <a:ext cx="8708195" cy="713105"/>
          </a:xfrm>
          <a:prstGeom prst="rect">
            <a:avLst/>
          </a:prstGeom>
        </p:spPr>
        <p:txBody>
          <a:bodyPr anchor="t" rtlCol="false" tIns="0" lIns="0" bIns="0" rIns="0">
            <a:spAutoFit/>
          </a:bodyPr>
          <a:lstStyle/>
          <a:p>
            <a:pPr algn="l">
              <a:lnSpc>
                <a:spcPts val="2860"/>
              </a:lnSpc>
            </a:pPr>
            <a:r>
              <a:rPr lang="en-US" sz="2000">
                <a:solidFill>
                  <a:srgbClr val="000000"/>
                </a:solidFill>
                <a:latin typeface="Neue Montreal"/>
                <a:ea typeface="Neue Montreal"/>
                <a:cs typeface="Neue Montreal"/>
                <a:sym typeface="Neue Montreal"/>
              </a:rPr>
              <a:t>Một bài toán tìm kiếm trong trí tuệ nhân tạo được xác định thông qua các thành phần chính:</a:t>
            </a:r>
          </a:p>
        </p:txBody>
      </p:sp>
      <p:sp>
        <p:nvSpPr>
          <p:cNvPr name="TextBox 24" id="24"/>
          <p:cNvSpPr txBox="true"/>
          <p:nvPr/>
        </p:nvSpPr>
        <p:spPr>
          <a:xfrm rot="0">
            <a:off x="701773" y="7697296"/>
            <a:ext cx="10842678" cy="1075055"/>
          </a:xfrm>
          <a:prstGeom prst="rect">
            <a:avLst/>
          </a:prstGeom>
        </p:spPr>
        <p:txBody>
          <a:bodyPr anchor="t" rtlCol="false" tIns="0" lIns="0" bIns="0" rIns="0">
            <a:spAutoFit/>
          </a:bodyPr>
          <a:lstStyle/>
          <a:p>
            <a:pPr algn="l">
              <a:lnSpc>
                <a:spcPts val="2860"/>
              </a:lnSpc>
            </a:pPr>
            <a:r>
              <a:rPr lang="en-US" sz="2000">
                <a:solidFill>
                  <a:srgbClr val="000000"/>
                </a:solidFill>
                <a:latin typeface="Neue Montreal"/>
                <a:ea typeface="Neue Montreal"/>
                <a:cs typeface="Neue Montreal"/>
                <a:sym typeface="Neue Montreal"/>
              </a:rPr>
              <a:t>Vì Tic-Tac-Toe là trò chơi hai người có đối kháng, môi trường được xem là phi xác định. Các hàm chính bao gồm: Actions(s) – nước đi hợp lệ, Result(s, a) – trạng thái mới, Terminal(s) – kiểm tra kết thúc, và Utility(s) – giá trị tiện ích (+1 nếu X thắng, -1 nếu O thắng, 0 nếu hòa).</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05446" y="9109962"/>
            <a:ext cx="653854" cy="282792"/>
          </a:xfrm>
          <a:custGeom>
            <a:avLst/>
            <a:gdLst/>
            <a:ahLst/>
            <a:cxnLst/>
            <a:rect r="r" b="b" t="t" l="l"/>
            <a:pathLst>
              <a:path h="282792" w="653854">
                <a:moveTo>
                  <a:pt x="0" y="0"/>
                </a:moveTo>
                <a:lnTo>
                  <a:pt x="653854" y="0"/>
                </a:lnTo>
                <a:lnTo>
                  <a:pt x="653854" y="282792"/>
                </a:lnTo>
                <a:lnTo>
                  <a:pt x="0" y="282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88307" y="8728447"/>
            <a:ext cx="156144" cy="227099"/>
          </a:xfrm>
          <a:custGeom>
            <a:avLst/>
            <a:gdLst/>
            <a:ahLst/>
            <a:cxnLst/>
            <a:rect r="r" b="b" t="t" l="l"/>
            <a:pathLst>
              <a:path h="227099" w="156144">
                <a:moveTo>
                  <a:pt x="0" y="0"/>
                </a:moveTo>
                <a:lnTo>
                  <a:pt x="156145" y="0"/>
                </a:lnTo>
                <a:lnTo>
                  <a:pt x="156145" y="227100"/>
                </a:lnTo>
                <a:lnTo>
                  <a:pt x="0" y="227100"/>
                </a:lnTo>
                <a:lnTo>
                  <a:pt x="0" y="0"/>
                </a:lnTo>
                <a:close/>
              </a:path>
            </a:pathLst>
          </a:custGeom>
          <a:blipFill>
            <a:blip r:embed="rId4">
              <a:extLst>
                <a:ext uri="{96DAC541-7B7A-43D3-8B79-37D633B846F1}">
                  <asvg:svgBlip xmlns:asvg="http://schemas.microsoft.com/office/drawing/2016/SVG/main" r:embed="rId5"/>
                </a:ext>
              </a:extLst>
            </a:blip>
            <a:stretch>
              <a:fillRect l="0" t="0" r="-388880" b="0"/>
            </a:stretch>
          </a:blipFill>
        </p:spPr>
      </p:sp>
      <p:sp>
        <p:nvSpPr>
          <p:cNvPr name="Freeform 4" id="4"/>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6">
              <a:extLst>
                <a:ext uri="{96DAC541-7B7A-43D3-8B79-37D633B846F1}">
                  <asvg:svgBlip xmlns:asvg="http://schemas.microsoft.com/office/drawing/2016/SVG/main" r:embed="rId7"/>
                </a:ext>
              </a:extLst>
            </a:blip>
            <a:stretch>
              <a:fillRect l="-182671" t="-20218" r="0" b="0"/>
            </a:stretch>
          </a:blipFill>
        </p:spPr>
      </p:sp>
      <p:sp>
        <p:nvSpPr>
          <p:cNvPr name="TextBox 5" id="5"/>
          <p:cNvSpPr txBox="true"/>
          <p:nvPr/>
        </p:nvSpPr>
        <p:spPr>
          <a:xfrm rot="0">
            <a:off x="740776" y="201295"/>
            <a:ext cx="13099298"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Task 1: Defining the Search Problem</a:t>
            </a:r>
          </a:p>
        </p:txBody>
      </p:sp>
      <p:sp>
        <p:nvSpPr>
          <p:cNvPr name="TextBox 6" id="6"/>
          <p:cNvSpPr txBox="true"/>
          <p:nvPr/>
        </p:nvSpPr>
        <p:spPr>
          <a:xfrm rot="0">
            <a:off x="1028700" y="1304925"/>
            <a:ext cx="14525604" cy="606425"/>
          </a:xfrm>
          <a:prstGeom prst="rect">
            <a:avLst/>
          </a:prstGeom>
        </p:spPr>
        <p:txBody>
          <a:bodyPr anchor="t" rtlCol="false" tIns="0" lIns="0" bIns="0" rIns="0">
            <a:spAutoFit/>
          </a:bodyPr>
          <a:lstStyle/>
          <a:p>
            <a:pPr algn="l">
              <a:lnSpc>
                <a:spcPts val="4900"/>
              </a:lnSpc>
            </a:pPr>
            <a:r>
              <a:rPr lang="en-US" sz="3500" b="true">
                <a:solidFill>
                  <a:srgbClr val="457800"/>
                </a:solidFill>
                <a:latin typeface="Neue Montreal Bold"/>
                <a:ea typeface="Neue Montreal Bold"/>
                <a:cs typeface="Neue Montreal Bold"/>
                <a:sym typeface="Neue Montreal Bold"/>
              </a:rPr>
              <a:t>How big is the state space? Give an estimate and explain it.</a:t>
            </a:r>
          </a:p>
        </p:txBody>
      </p:sp>
      <p:sp>
        <p:nvSpPr>
          <p:cNvPr name="TextBox 7" id="7"/>
          <p:cNvSpPr txBox="true"/>
          <p:nvPr/>
        </p:nvSpPr>
        <p:spPr>
          <a:xfrm rot="0">
            <a:off x="1028700" y="2006600"/>
            <a:ext cx="14525604" cy="3136900"/>
          </a:xfrm>
          <a:prstGeom prst="rect">
            <a:avLst/>
          </a:prstGeom>
        </p:spPr>
        <p:txBody>
          <a:bodyPr anchor="t" rtlCol="false" tIns="0" lIns="0" bIns="0" rIns="0">
            <a:spAutoFit/>
          </a:bodyPr>
          <a:lstStyle/>
          <a:p>
            <a:pPr algn="just">
              <a:lnSpc>
                <a:spcPts val="3574"/>
              </a:lnSpc>
            </a:pPr>
            <a:r>
              <a:rPr lang="en-US" sz="2499">
                <a:solidFill>
                  <a:srgbClr val="000000"/>
                </a:solidFill>
                <a:latin typeface="Poppins"/>
                <a:ea typeface="Poppins"/>
                <a:cs typeface="Poppins"/>
                <a:sym typeface="Poppins"/>
              </a:rPr>
              <a:t>Với bàn có kích thước R×C, số lượng cạnh có thể có là E=2RC+R+C.</a:t>
            </a:r>
          </a:p>
          <a:p>
            <a:pPr algn="just">
              <a:lnSpc>
                <a:spcPts val="3574"/>
              </a:lnSpc>
            </a:pPr>
            <a:r>
              <a:rPr lang="en-US" sz="2499">
                <a:solidFill>
                  <a:srgbClr val="000000"/>
                </a:solidFill>
                <a:latin typeface="Poppins"/>
                <a:ea typeface="Poppins"/>
                <a:cs typeface="Poppins"/>
                <a:sym typeface="Poppins"/>
              </a:rPr>
              <a:t>Mỗi trạng thái của trò chơi tương ứng với một tập con các cạnh đó (đã được nối hay chưa), vì</a:t>
            </a:r>
            <a:r>
              <a:rPr lang="en-US" sz="2499">
                <a:solidFill>
                  <a:srgbClr val="000000"/>
                </a:solidFill>
                <a:latin typeface="Poppins"/>
                <a:ea typeface="Poppins"/>
                <a:cs typeface="Poppins"/>
                <a:sym typeface="Poppins"/>
              </a:rPr>
              <a:t> vậy tổng số trạng thái có thể có là 2^E</a:t>
            </a:r>
          </a:p>
          <a:p>
            <a:pPr algn="just">
              <a:lnSpc>
                <a:spcPts val="3574"/>
              </a:lnSpc>
            </a:pPr>
            <a:r>
              <a:rPr lang="en-US" sz="2499">
                <a:solidFill>
                  <a:srgbClr val="000000"/>
                </a:solidFill>
                <a:latin typeface="Poppins"/>
                <a:ea typeface="Poppins"/>
                <a:cs typeface="Poppins"/>
                <a:sym typeface="Poppins"/>
              </a:rPr>
              <a:t>N</a:t>
            </a:r>
            <a:r>
              <a:rPr lang="en-US" sz="2499">
                <a:solidFill>
                  <a:srgbClr val="000000"/>
                </a:solidFill>
                <a:latin typeface="Poppins"/>
                <a:ea typeface="Poppins"/>
                <a:cs typeface="Poppins"/>
                <a:sym typeface="Poppins"/>
              </a:rPr>
              <a:t>ếu tính thêm lượt của người chơi hiện tại (X hoặc O), ta có tối đa 2^E+1 trạng thái.</a:t>
            </a:r>
          </a:p>
          <a:p>
            <a:pPr algn="just">
              <a:lnSpc>
                <a:spcPts val="3574"/>
              </a:lnSpc>
            </a:pPr>
            <a:r>
              <a:rPr lang="en-US" sz="2499">
                <a:solidFill>
                  <a:srgbClr val="000000"/>
                </a:solidFill>
                <a:latin typeface="Poppins"/>
                <a:ea typeface="Poppins"/>
                <a:cs typeface="Poppins"/>
                <a:sym typeface="Poppins"/>
              </a:rPr>
              <a:t> Ví dụ, với bàn 2×2:</a:t>
            </a:r>
          </a:p>
          <a:p>
            <a:pPr algn="just">
              <a:lnSpc>
                <a:spcPts val="3574"/>
              </a:lnSpc>
            </a:pPr>
            <a:r>
              <a:rPr lang="en-US" sz="2499">
                <a:solidFill>
                  <a:srgbClr val="000000"/>
                </a:solidFill>
                <a:latin typeface="Poppins"/>
                <a:ea typeface="Poppins"/>
                <a:cs typeface="Poppins"/>
                <a:sym typeface="Poppins"/>
              </a:rPr>
              <a:t> → E=12 cạnh, nên không gian trạng thái có khoảng 2^13=8192 trạng thái.</a:t>
            </a:r>
          </a:p>
          <a:p>
            <a:pPr algn="just">
              <a:lnSpc>
                <a:spcPts val="3574"/>
              </a:lnSpc>
            </a:pPr>
          </a:p>
        </p:txBody>
      </p:sp>
      <p:sp>
        <p:nvSpPr>
          <p:cNvPr name="TextBox 8" id="8"/>
          <p:cNvSpPr txBox="true"/>
          <p:nvPr/>
        </p:nvSpPr>
        <p:spPr>
          <a:xfrm rot="0">
            <a:off x="1028700" y="5218216"/>
            <a:ext cx="16834539" cy="1844675"/>
          </a:xfrm>
          <a:prstGeom prst="rect">
            <a:avLst/>
          </a:prstGeom>
        </p:spPr>
        <p:txBody>
          <a:bodyPr anchor="t" rtlCol="false" tIns="0" lIns="0" bIns="0" rIns="0">
            <a:spAutoFit/>
          </a:bodyPr>
          <a:lstStyle/>
          <a:p>
            <a:pPr algn="l">
              <a:lnSpc>
                <a:spcPts val="4900"/>
              </a:lnSpc>
            </a:pPr>
            <a:r>
              <a:rPr lang="en-US" sz="3500" b="true">
                <a:solidFill>
                  <a:srgbClr val="457800"/>
                </a:solidFill>
                <a:latin typeface="Neue Montreal Bold"/>
                <a:ea typeface="Neue Montreal Bold"/>
                <a:cs typeface="Neue Montreal Bold"/>
                <a:sym typeface="Neue Montreal Bold"/>
              </a:rPr>
              <a:t>How big is the game tree that minimax search will go through? Give an estimate and explain it.</a:t>
            </a:r>
          </a:p>
          <a:p>
            <a:pPr algn="l">
              <a:lnSpc>
                <a:spcPts val="4900"/>
              </a:lnSpc>
            </a:pPr>
          </a:p>
        </p:txBody>
      </p:sp>
      <p:sp>
        <p:nvSpPr>
          <p:cNvPr name="TextBox 9" id="9"/>
          <p:cNvSpPr txBox="true"/>
          <p:nvPr/>
        </p:nvSpPr>
        <p:spPr>
          <a:xfrm rot="0">
            <a:off x="1028700" y="6608456"/>
            <a:ext cx="14525604" cy="3136900"/>
          </a:xfrm>
          <a:prstGeom prst="rect">
            <a:avLst/>
          </a:prstGeom>
        </p:spPr>
        <p:txBody>
          <a:bodyPr anchor="t" rtlCol="false" tIns="0" lIns="0" bIns="0" rIns="0">
            <a:spAutoFit/>
          </a:bodyPr>
          <a:lstStyle/>
          <a:p>
            <a:pPr algn="just">
              <a:lnSpc>
                <a:spcPts val="3574"/>
              </a:lnSpc>
            </a:pPr>
            <a:r>
              <a:rPr lang="en-US" sz="2499">
                <a:solidFill>
                  <a:srgbClr val="000000"/>
                </a:solidFill>
                <a:latin typeface="Poppins"/>
                <a:ea typeface="Poppins"/>
                <a:cs typeface="Poppins"/>
                <a:sym typeface="Poppins"/>
              </a:rPr>
              <a:t>Cây trò chơi mô tả toàn bộ các chuỗi hành động có thể từ đầu đến khi kết thúc.</a:t>
            </a:r>
          </a:p>
          <a:p>
            <a:pPr algn="just">
              <a:lnSpc>
                <a:spcPts val="3574"/>
              </a:lnSpc>
            </a:pPr>
            <a:r>
              <a:rPr lang="en-US" sz="2499">
                <a:solidFill>
                  <a:srgbClr val="000000"/>
                </a:solidFill>
                <a:latin typeface="Poppins"/>
                <a:ea typeface="Poppins"/>
                <a:cs typeface="Poppins"/>
                <a:sym typeface="Poppins"/>
              </a:rPr>
              <a:t>Với E cạnh, số cách sắp xếp thứ tự nối các cạnh là E!</a:t>
            </a:r>
          </a:p>
          <a:p>
            <a:pPr algn="just">
              <a:lnSpc>
                <a:spcPts val="3574"/>
              </a:lnSpc>
            </a:pPr>
            <a:r>
              <a:rPr lang="en-US" sz="2499">
                <a:solidFill>
                  <a:srgbClr val="000000"/>
                </a:solidFill>
                <a:latin typeface="Poppins"/>
                <a:ea typeface="Poppins"/>
                <a:cs typeface="Poppins"/>
                <a:sym typeface="Poppins"/>
              </a:rPr>
              <a:t> Ví dụ, với bàn 2×2:</a:t>
            </a:r>
          </a:p>
          <a:p>
            <a:pPr algn="just">
              <a:lnSpc>
                <a:spcPts val="3574"/>
              </a:lnSpc>
            </a:pPr>
            <a:r>
              <a:rPr lang="en-US" sz="2499">
                <a:solidFill>
                  <a:srgbClr val="000000"/>
                </a:solidFill>
                <a:latin typeface="Poppins"/>
                <a:ea typeface="Poppins"/>
                <a:cs typeface="Poppins"/>
                <a:sym typeface="Poppins"/>
              </a:rPr>
              <a:t> →</a:t>
            </a:r>
            <a:r>
              <a:rPr lang="en-US" sz="2499">
                <a:solidFill>
                  <a:srgbClr val="000000"/>
                </a:solidFill>
                <a:latin typeface="Poppins"/>
                <a:ea typeface="Poppins"/>
                <a:cs typeface="Poppins"/>
                <a:sym typeface="Poppins"/>
              </a:rPr>
              <a:t> E=12, nên số đường đi có thể trong cây trò chơi là 12!≈4.8×10^8.</a:t>
            </a:r>
          </a:p>
          <a:p>
            <a:pPr algn="just">
              <a:lnSpc>
                <a:spcPts val="3574"/>
              </a:lnSpc>
            </a:pPr>
            <a:r>
              <a:rPr lang="en-US" sz="2499">
                <a:solidFill>
                  <a:srgbClr val="000000"/>
                </a:solidFill>
                <a:latin typeface="Poppins"/>
                <a:ea typeface="Poppins"/>
                <a:cs typeface="Poppins"/>
                <a:sym typeface="Poppins"/>
              </a:rPr>
              <a:t>Điề</a:t>
            </a:r>
            <a:r>
              <a:rPr lang="en-US" sz="2499">
                <a:solidFill>
                  <a:srgbClr val="000000"/>
                </a:solidFill>
                <a:latin typeface="Poppins"/>
                <a:ea typeface="Poppins"/>
                <a:cs typeface="Poppins"/>
                <a:sym typeface="Poppins"/>
              </a:rPr>
              <a:t>u này cho thấy việc duyệt toàn bộ cây bằng Minimax là không khả thi cho bàn lớn, do đó cần dùng Alpha–Beta pruning hoặc giới hạn độ sâu để giảm độ phức tạp tìm kiếm.</a:t>
            </a:r>
          </a:p>
          <a:p>
            <a:pPr algn="just">
              <a:lnSpc>
                <a:spcPts val="3574"/>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88307" y="8728447"/>
            <a:ext cx="156144" cy="227099"/>
          </a:xfrm>
          <a:custGeom>
            <a:avLst/>
            <a:gdLst/>
            <a:ahLst/>
            <a:cxnLst/>
            <a:rect r="r" b="b" t="t" l="l"/>
            <a:pathLst>
              <a:path h="227099" w="156144">
                <a:moveTo>
                  <a:pt x="0" y="0"/>
                </a:moveTo>
                <a:lnTo>
                  <a:pt x="156145" y="0"/>
                </a:lnTo>
                <a:lnTo>
                  <a:pt x="156145" y="227100"/>
                </a:lnTo>
                <a:lnTo>
                  <a:pt x="0" y="227100"/>
                </a:lnTo>
                <a:lnTo>
                  <a:pt x="0" y="0"/>
                </a:lnTo>
                <a:close/>
              </a:path>
            </a:pathLst>
          </a:custGeom>
          <a:blipFill>
            <a:blip r:embed="rId2">
              <a:extLst>
                <a:ext uri="{96DAC541-7B7A-43D3-8B79-37D633B846F1}">
                  <asvg:svgBlip xmlns:asvg="http://schemas.microsoft.com/office/drawing/2016/SVG/main" r:embed="rId3"/>
                </a:ext>
              </a:extLst>
            </a:blip>
            <a:stretch>
              <a:fillRect l="0" t="0" r="-388880" b="0"/>
            </a:stretch>
          </a:blipFill>
        </p:spPr>
      </p:sp>
      <p:sp>
        <p:nvSpPr>
          <p:cNvPr name="Freeform 3" id="3"/>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TextBox 4" id="4"/>
          <p:cNvSpPr txBox="true"/>
          <p:nvPr/>
        </p:nvSpPr>
        <p:spPr>
          <a:xfrm rot="0">
            <a:off x="740776" y="201295"/>
            <a:ext cx="13099298"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Task 2: Game Environment and Random Agent</a:t>
            </a:r>
          </a:p>
        </p:txBody>
      </p:sp>
      <p:sp>
        <p:nvSpPr>
          <p:cNvPr name="TextBox 5" id="5"/>
          <p:cNvSpPr txBox="true"/>
          <p:nvPr/>
        </p:nvSpPr>
        <p:spPr>
          <a:xfrm rot="0">
            <a:off x="1028700" y="1304925"/>
            <a:ext cx="2568621" cy="606425"/>
          </a:xfrm>
          <a:prstGeom prst="rect">
            <a:avLst/>
          </a:prstGeom>
        </p:spPr>
        <p:txBody>
          <a:bodyPr anchor="t" rtlCol="false" tIns="0" lIns="0" bIns="0" rIns="0">
            <a:spAutoFit/>
          </a:bodyPr>
          <a:lstStyle/>
          <a:p>
            <a:pPr algn="l">
              <a:lnSpc>
                <a:spcPts val="4900"/>
              </a:lnSpc>
            </a:pPr>
            <a:r>
              <a:rPr lang="en-US" sz="3500" b="true">
                <a:solidFill>
                  <a:srgbClr val="457800"/>
                </a:solidFill>
                <a:latin typeface="Neue Montreal Bold"/>
                <a:ea typeface="Neue Montreal Bold"/>
                <a:cs typeface="Neue Montreal Bold"/>
                <a:sym typeface="Neue Montreal Bold"/>
              </a:rPr>
              <a:t>Giải thích :</a:t>
            </a:r>
          </a:p>
        </p:txBody>
      </p:sp>
      <p:sp>
        <p:nvSpPr>
          <p:cNvPr name="TextBox 6" id="6"/>
          <p:cNvSpPr txBox="true"/>
          <p:nvPr/>
        </p:nvSpPr>
        <p:spPr>
          <a:xfrm rot="0">
            <a:off x="1028700" y="1985984"/>
            <a:ext cx="11041587" cy="2241550"/>
          </a:xfrm>
          <a:prstGeom prst="rect">
            <a:avLst/>
          </a:prstGeom>
        </p:spPr>
        <p:txBody>
          <a:bodyPr anchor="t" rtlCol="false" tIns="0" lIns="0" bIns="0" rIns="0">
            <a:spAutoFit/>
          </a:bodyPr>
          <a:lstStyle/>
          <a:p>
            <a:pPr algn="just" marL="539749" indent="-269875" lvl="1">
              <a:lnSpc>
                <a:spcPts val="3574"/>
              </a:lnSpc>
              <a:buFont typeface="Arial"/>
              <a:buChar char="•"/>
            </a:pPr>
            <a:r>
              <a:rPr lang="en-US" sz="2499">
                <a:solidFill>
                  <a:srgbClr val="000000"/>
                </a:solidFill>
                <a:latin typeface="Poppins"/>
                <a:ea typeface="Poppins"/>
                <a:cs typeface="Poppins"/>
                <a:sym typeface="Poppins"/>
              </a:rPr>
              <a:t>create_board() → khởi tạo bàn cờ rỗng.</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all_edges() → sinh toàn bộ các cạnh có thể.</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get_available_actions() → liệt kê các cạnh chưa được nối.</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draw_line() →</a:t>
            </a:r>
            <a:r>
              <a:rPr lang="en-US" sz="2499">
                <a:solidFill>
                  <a:srgbClr val="000000"/>
                </a:solidFill>
                <a:latin typeface="Poppins"/>
                <a:ea typeface="Poppins"/>
                <a:cs typeface="Poppins"/>
                <a:sym typeface="Poppins"/>
              </a:rPr>
              <a:t> thực hiện 1 hành động, cập nhật điểm và lượt chơi.</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ran</a:t>
            </a:r>
            <a:r>
              <a:rPr lang="en-US" sz="2499">
                <a:solidFill>
                  <a:srgbClr val="000000"/>
                </a:solidFill>
                <a:latin typeface="Poppins"/>
                <a:ea typeface="Poppins"/>
                <a:cs typeface="Poppins"/>
                <a:sym typeface="Poppins"/>
              </a:rPr>
              <a:t>dom_agent() → chọn ngẫu nhiên 1 hành động hợp lệ.</a:t>
            </a:r>
          </a:p>
        </p:txBody>
      </p:sp>
      <p:sp>
        <p:nvSpPr>
          <p:cNvPr name="TextBox 7" id="7"/>
          <p:cNvSpPr txBox="true"/>
          <p:nvPr/>
        </p:nvSpPr>
        <p:spPr>
          <a:xfrm rot="0">
            <a:off x="1028700" y="4537261"/>
            <a:ext cx="7392645" cy="606425"/>
          </a:xfrm>
          <a:prstGeom prst="rect">
            <a:avLst/>
          </a:prstGeom>
        </p:spPr>
        <p:txBody>
          <a:bodyPr anchor="t" rtlCol="false" tIns="0" lIns="0" bIns="0" rIns="0">
            <a:spAutoFit/>
          </a:bodyPr>
          <a:lstStyle/>
          <a:p>
            <a:pPr algn="l">
              <a:lnSpc>
                <a:spcPts val="4900"/>
              </a:lnSpc>
            </a:pPr>
            <a:r>
              <a:rPr lang="en-US" sz="3500" b="true">
                <a:solidFill>
                  <a:srgbClr val="457800"/>
                </a:solidFill>
                <a:latin typeface="Neue Montreal Bold"/>
                <a:ea typeface="Neue Montreal Bold"/>
                <a:cs typeface="Neue Montreal Bold"/>
                <a:sym typeface="Neue Montreal Bold"/>
              </a:rPr>
              <a:t>Write code to display the board</a:t>
            </a:r>
          </a:p>
        </p:txBody>
      </p:sp>
      <p:sp>
        <p:nvSpPr>
          <p:cNvPr name="TextBox 8" id="8"/>
          <p:cNvSpPr txBox="true"/>
          <p:nvPr/>
        </p:nvSpPr>
        <p:spPr>
          <a:xfrm rot="0">
            <a:off x="1234855" y="5229411"/>
            <a:ext cx="5520793" cy="2736088"/>
          </a:xfrm>
          <a:prstGeom prst="rect">
            <a:avLst/>
          </a:prstGeom>
        </p:spPr>
        <p:txBody>
          <a:bodyPr anchor="t" rtlCol="false" tIns="0" lIns="0" bIns="0" rIns="0">
            <a:spAutoFit/>
          </a:bodyPr>
          <a:lstStyle/>
          <a:p>
            <a:pPr algn="just">
              <a:lnSpc>
                <a:spcPts val="3146"/>
              </a:lnSpc>
            </a:pPr>
            <a:r>
              <a:rPr lang="en-US" sz="2200">
                <a:solidFill>
                  <a:srgbClr val="000000"/>
                </a:solidFill>
                <a:latin typeface="Poppins"/>
                <a:ea typeface="Poppins"/>
                <a:cs typeface="Poppins"/>
                <a:sym typeface="Poppins"/>
              </a:rPr>
              <a:t>Hiển thị trạng thái hiện tại của bàn chơi Dots and Boxes dưới dạng ký tự ASCII trong console. Mục đích là giúp người </a:t>
            </a:r>
            <a:r>
              <a:rPr lang="en-US" sz="2200">
                <a:solidFill>
                  <a:srgbClr val="000000"/>
                </a:solidFill>
                <a:latin typeface="Poppins"/>
                <a:ea typeface="Poppins"/>
                <a:cs typeface="Poppins"/>
                <a:sym typeface="Poppins"/>
              </a:rPr>
              <a:t>chơi và người lập trình dễ dàng quan sát các đườ</a:t>
            </a:r>
            <a:r>
              <a:rPr lang="en-US" sz="2200">
                <a:solidFill>
                  <a:srgbClr val="000000"/>
                </a:solidFill>
                <a:latin typeface="Poppins"/>
                <a:ea typeface="Poppins"/>
                <a:cs typeface="Poppins"/>
                <a:sym typeface="Poppins"/>
              </a:rPr>
              <a:t>n</a:t>
            </a:r>
            <a:r>
              <a:rPr lang="en-US" sz="2200">
                <a:solidFill>
                  <a:srgbClr val="000000"/>
                </a:solidFill>
                <a:latin typeface="Poppins"/>
                <a:ea typeface="Poppins"/>
                <a:cs typeface="Poppins"/>
                <a:sym typeface="Poppins"/>
              </a:rPr>
              <a:t>g đã vẽ và các ô đã được hoàn thành.</a:t>
            </a:r>
          </a:p>
          <a:p>
            <a:pPr algn="just">
              <a:lnSpc>
                <a:spcPts val="3146"/>
              </a:lnSpc>
            </a:pPr>
          </a:p>
        </p:txBody>
      </p:sp>
      <p:sp>
        <p:nvSpPr>
          <p:cNvPr name="TextBox 9" id="9"/>
          <p:cNvSpPr txBox="true"/>
          <p:nvPr/>
        </p:nvSpPr>
        <p:spPr>
          <a:xfrm rot="0">
            <a:off x="7977689" y="5229411"/>
            <a:ext cx="10310311" cy="3907663"/>
          </a:xfrm>
          <a:prstGeom prst="rect">
            <a:avLst/>
          </a:prstGeom>
        </p:spPr>
        <p:txBody>
          <a:bodyPr anchor="t" rtlCol="false" tIns="0" lIns="0" bIns="0" rIns="0">
            <a:spAutoFit/>
          </a:bodyPr>
          <a:lstStyle/>
          <a:p>
            <a:pPr algn="just">
              <a:lnSpc>
                <a:spcPts val="3146"/>
              </a:lnSpc>
            </a:pPr>
            <a:r>
              <a:rPr lang="en-US" sz="2200">
                <a:solidFill>
                  <a:srgbClr val="000000"/>
                </a:solidFill>
                <a:latin typeface="Poppins"/>
                <a:ea typeface="Poppins"/>
                <a:cs typeface="Poppins"/>
                <a:sym typeface="Poppins"/>
              </a:rPr>
              <a:t>Cách hoạt động:</a:t>
            </a:r>
          </a:p>
          <a:p>
            <a:pPr algn="just" marL="474981" indent="-237491" lvl="1">
              <a:lnSpc>
                <a:spcPts val="3146"/>
              </a:lnSpc>
              <a:buFont typeface="Arial"/>
              <a:buChar char="•"/>
            </a:pPr>
            <a:r>
              <a:rPr lang="en-US" sz="2200">
                <a:solidFill>
                  <a:srgbClr val="000000"/>
                </a:solidFill>
                <a:latin typeface="Poppins"/>
                <a:ea typeface="Poppins"/>
                <a:cs typeface="Poppins"/>
                <a:sym typeface="Poppins"/>
              </a:rPr>
              <a:t>Mỗ</a:t>
            </a:r>
            <a:r>
              <a:rPr lang="en-US" sz="2200">
                <a:solidFill>
                  <a:srgbClr val="000000"/>
                </a:solidFill>
                <a:latin typeface="Poppins"/>
                <a:ea typeface="Poppins"/>
                <a:cs typeface="Poppins"/>
                <a:sym typeface="Poppins"/>
              </a:rPr>
              <a:t>i cạnh nằm ngang được kiểm tra trong board["lines"].</a:t>
            </a:r>
          </a:p>
          <a:p>
            <a:pPr algn="just" marL="474981" indent="-237491" lvl="1">
              <a:lnSpc>
                <a:spcPts val="3146"/>
              </a:lnSpc>
              <a:buFont typeface="Arial"/>
              <a:buChar char="•"/>
            </a:pPr>
            <a:r>
              <a:rPr lang="en-US" sz="2200">
                <a:solidFill>
                  <a:srgbClr val="000000"/>
                </a:solidFill>
                <a:latin typeface="Poppins"/>
                <a:ea typeface="Poppins"/>
                <a:cs typeface="Poppins"/>
                <a:sym typeface="Poppins"/>
              </a:rPr>
              <a:t> Nếu đường đó đã được vẽ, chương trình in ra "---", ngược lại để trống.</a:t>
            </a:r>
          </a:p>
          <a:p>
            <a:pPr algn="just" marL="474981" indent="-237491" lvl="1">
              <a:lnSpc>
                <a:spcPts val="3146"/>
              </a:lnSpc>
              <a:buFont typeface="Arial"/>
              <a:buChar char="•"/>
            </a:pPr>
            <a:r>
              <a:rPr lang="en-US" sz="2200">
                <a:solidFill>
                  <a:srgbClr val="000000"/>
                </a:solidFill>
                <a:latin typeface="Poppins"/>
                <a:ea typeface="Poppins"/>
                <a:cs typeface="Poppins"/>
                <a:sym typeface="Poppins"/>
              </a:rPr>
              <a:t>Tương tự, mỗi cạnh thẳng đứng được kiểm tra và in ra "|" nếu tồn tại.</a:t>
            </a:r>
          </a:p>
          <a:p>
            <a:pPr algn="just" marL="474981" indent="-237491" lvl="1">
              <a:lnSpc>
                <a:spcPts val="3146"/>
              </a:lnSpc>
              <a:buFont typeface="Arial"/>
              <a:buChar char="•"/>
            </a:pPr>
            <a:r>
              <a:rPr lang="en-US" sz="2200">
                <a:solidFill>
                  <a:srgbClr val="000000"/>
                </a:solidFill>
                <a:latin typeface="Poppins"/>
                <a:ea typeface="Poppins"/>
                <a:cs typeface="Poppins"/>
                <a:sym typeface="Poppins"/>
              </a:rPr>
              <a:t>Với mỗi ô nằm giữa các cạnh, nếu ô đó đã được hoàn thành, mã người </a:t>
            </a:r>
            <a:r>
              <a:rPr lang="en-US" sz="2200">
                <a:solidFill>
                  <a:srgbClr val="000000"/>
                </a:solidFill>
                <a:latin typeface="Poppins"/>
                <a:ea typeface="Poppins"/>
                <a:cs typeface="Poppins"/>
                <a:sym typeface="Poppins"/>
              </a:rPr>
              <a:t>chơi sở hữu được hiển thị:</a:t>
            </a:r>
          </a:p>
          <a:p>
            <a:pPr algn="just" marL="949962" indent="-316654" lvl="2">
              <a:lnSpc>
                <a:spcPts val="3146"/>
              </a:lnSpc>
              <a:buFont typeface="Arial"/>
              <a:buChar char="⚬"/>
            </a:pPr>
            <a:r>
              <a:rPr lang="en-US" sz="2200">
                <a:solidFill>
                  <a:srgbClr val="000000"/>
                </a:solidFill>
                <a:latin typeface="Poppins"/>
                <a:ea typeface="Poppins"/>
                <a:cs typeface="Poppins"/>
                <a:sym typeface="Poppins"/>
              </a:rPr>
              <a:t>+1 thường được hiển thị là "X"</a:t>
            </a:r>
          </a:p>
          <a:p>
            <a:pPr algn="just" marL="949962" indent="-316654" lvl="2">
              <a:lnSpc>
                <a:spcPts val="3146"/>
              </a:lnSpc>
              <a:buFont typeface="Arial"/>
              <a:buChar char="⚬"/>
            </a:pPr>
            <a:r>
              <a:rPr lang="en-US" sz="2200">
                <a:solidFill>
                  <a:srgbClr val="000000"/>
                </a:solidFill>
                <a:latin typeface="Poppins"/>
                <a:ea typeface="Poppins"/>
                <a:cs typeface="Poppins"/>
                <a:sym typeface="Poppins"/>
              </a:rPr>
              <a:t>-1 thườ</a:t>
            </a:r>
            <a:r>
              <a:rPr lang="en-US" sz="2200">
                <a:solidFill>
                  <a:srgbClr val="000000"/>
                </a:solidFill>
                <a:latin typeface="Poppins"/>
                <a:ea typeface="Poppins"/>
                <a:cs typeface="Poppins"/>
                <a:sym typeface="Poppins"/>
              </a:rPr>
              <a:t>n</a:t>
            </a:r>
            <a:r>
              <a:rPr lang="en-US" sz="2200">
                <a:solidFill>
                  <a:srgbClr val="000000"/>
                </a:solidFill>
                <a:latin typeface="Poppins"/>
                <a:ea typeface="Poppins"/>
                <a:cs typeface="Poppins"/>
                <a:sym typeface="Poppins"/>
              </a:rPr>
              <a:t>g hiển thị là "O"</a:t>
            </a:r>
          </a:p>
          <a:p>
            <a:pPr algn="just" marL="474981" indent="-237491" lvl="1">
              <a:lnSpc>
                <a:spcPts val="3146"/>
              </a:lnSpc>
              <a:buFont typeface="Arial"/>
              <a:buChar char="•"/>
            </a:pPr>
            <a:r>
              <a:rPr lang="en-US" sz="2200">
                <a:solidFill>
                  <a:srgbClr val="000000"/>
                </a:solidFill>
                <a:latin typeface="Poppins"/>
                <a:ea typeface="Poppins"/>
                <a:cs typeface="Poppins"/>
                <a:sym typeface="Poppins"/>
              </a:rPr>
              <a:t>Các ô chưa hoàn thành sẽ để trống.</a:t>
            </a:r>
          </a:p>
          <a:p>
            <a:pPr algn="just">
              <a:lnSpc>
                <a:spcPts val="3146"/>
              </a:lnSpc>
            </a:pPr>
          </a:p>
        </p:txBody>
      </p:sp>
      <p:sp>
        <p:nvSpPr>
          <p:cNvPr name="TextBox 10" id="10"/>
          <p:cNvSpPr txBox="true"/>
          <p:nvPr/>
        </p:nvSpPr>
        <p:spPr>
          <a:xfrm rot="0">
            <a:off x="1386550" y="9070399"/>
            <a:ext cx="15514900" cy="1173988"/>
          </a:xfrm>
          <a:prstGeom prst="rect">
            <a:avLst/>
          </a:prstGeom>
        </p:spPr>
        <p:txBody>
          <a:bodyPr anchor="t" rtlCol="false" tIns="0" lIns="0" bIns="0" rIns="0">
            <a:spAutoFit/>
          </a:bodyPr>
          <a:lstStyle/>
          <a:p>
            <a:pPr algn="just">
              <a:lnSpc>
                <a:spcPts val="3146"/>
              </a:lnSpc>
            </a:pPr>
            <a:r>
              <a:rPr lang="en-US" sz="2200">
                <a:solidFill>
                  <a:srgbClr val="000000"/>
                </a:solidFill>
                <a:latin typeface="Poppins"/>
                <a:ea typeface="Poppins"/>
                <a:cs typeface="Poppins"/>
                <a:sym typeface="Poppins"/>
              </a:rPr>
              <a:t>Toàn bộ quá trình được thực hiện bằng cách duyệt theo từng dòng và từng cột, từ đó ghép t</a:t>
            </a:r>
            <a:r>
              <a:rPr lang="en-US" sz="2200">
                <a:solidFill>
                  <a:srgbClr val="000000"/>
                </a:solidFill>
                <a:latin typeface="Poppins"/>
                <a:ea typeface="Poppins"/>
                <a:cs typeface="Poppins"/>
                <a:sym typeface="Poppins"/>
              </a:rPr>
              <a:t>hành một hình dạng lưới hoàn chỉnh phản ánh chính xác trạ</a:t>
            </a:r>
            <a:r>
              <a:rPr lang="en-US" sz="2200">
                <a:solidFill>
                  <a:srgbClr val="000000"/>
                </a:solidFill>
                <a:latin typeface="Poppins"/>
                <a:ea typeface="Poppins"/>
                <a:cs typeface="Poppins"/>
                <a:sym typeface="Poppins"/>
              </a:rPr>
              <a:t>n</a:t>
            </a:r>
            <a:r>
              <a:rPr lang="en-US" sz="2200">
                <a:solidFill>
                  <a:srgbClr val="000000"/>
                </a:solidFill>
                <a:latin typeface="Poppins"/>
                <a:ea typeface="Poppins"/>
                <a:cs typeface="Poppins"/>
                <a:sym typeface="Poppins"/>
              </a:rPr>
              <a:t>g thái của bàn chơi tại thời điểm gọi hàm.</a:t>
            </a:r>
          </a:p>
          <a:p>
            <a:pPr algn="just">
              <a:lnSpc>
                <a:spcPts val="3146"/>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88307" y="8728447"/>
            <a:ext cx="156144" cy="227099"/>
          </a:xfrm>
          <a:custGeom>
            <a:avLst/>
            <a:gdLst/>
            <a:ahLst/>
            <a:cxnLst/>
            <a:rect r="r" b="b" t="t" l="l"/>
            <a:pathLst>
              <a:path h="227099" w="156144">
                <a:moveTo>
                  <a:pt x="0" y="0"/>
                </a:moveTo>
                <a:lnTo>
                  <a:pt x="156145" y="0"/>
                </a:lnTo>
                <a:lnTo>
                  <a:pt x="156145" y="227100"/>
                </a:lnTo>
                <a:lnTo>
                  <a:pt x="0" y="227100"/>
                </a:lnTo>
                <a:lnTo>
                  <a:pt x="0" y="0"/>
                </a:lnTo>
                <a:close/>
              </a:path>
            </a:pathLst>
          </a:custGeom>
          <a:blipFill>
            <a:blip r:embed="rId2">
              <a:extLst>
                <a:ext uri="{96DAC541-7B7A-43D3-8B79-37D633B846F1}">
                  <asvg:svgBlip xmlns:asvg="http://schemas.microsoft.com/office/drawing/2016/SVG/main" r:embed="rId3"/>
                </a:ext>
              </a:extLst>
            </a:blip>
            <a:stretch>
              <a:fillRect l="0" t="0" r="-388880" b="0"/>
            </a:stretch>
          </a:blipFill>
        </p:spPr>
      </p:sp>
      <p:sp>
        <p:nvSpPr>
          <p:cNvPr name="Freeform 3" id="3"/>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graphicFrame>
        <p:nvGraphicFramePr>
          <p:cNvPr name="Object 4" id="4"/>
          <p:cNvGraphicFramePr/>
          <p:nvPr/>
        </p:nvGraphicFramePr>
        <p:xfrm>
          <a:off x="1101751" y="4261542"/>
          <a:ext cx="8601075" cy="3619310"/>
        </p:xfrm>
        <a:graphic>
          <a:graphicData uri="http://schemas.openxmlformats.org/presentationml/2006/ole">
            <p:oleObj imgW="10325100" imgH="53340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
        <p:nvSpPr>
          <p:cNvPr name="TextBox 5" id="5"/>
          <p:cNvSpPr txBox="true"/>
          <p:nvPr/>
        </p:nvSpPr>
        <p:spPr>
          <a:xfrm rot="0">
            <a:off x="740776" y="201295"/>
            <a:ext cx="13099298"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Task 2: Game Environment and Random Agent</a:t>
            </a:r>
          </a:p>
        </p:txBody>
      </p:sp>
      <p:sp>
        <p:nvSpPr>
          <p:cNvPr name="TextBox 6" id="6"/>
          <p:cNvSpPr txBox="true"/>
          <p:nvPr/>
        </p:nvSpPr>
        <p:spPr>
          <a:xfrm rot="0">
            <a:off x="1028700" y="1304925"/>
            <a:ext cx="8876960" cy="606425"/>
          </a:xfrm>
          <a:prstGeom prst="rect">
            <a:avLst/>
          </a:prstGeom>
        </p:spPr>
        <p:txBody>
          <a:bodyPr anchor="t" rtlCol="false" tIns="0" lIns="0" bIns="0" rIns="0">
            <a:spAutoFit/>
          </a:bodyPr>
          <a:lstStyle/>
          <a:p>
            <a:pPr algn="l">
              <a:lnSpc>
                <a:spcPts val="4900"/>
              </a:lnSpc>
            </a:pPr>
            <a:r>
              <a:rPr lang="en-US" sz="3500" b="true">
                <a:solidFill>
                  <a:srgbClr val="457800"/>
                </a:solidFill>
                <a:latin typeface="Neue Montreal Bold"/>
                <a:ea typeface="Neue Montreal Bold"/>
                <a:cs typeface="Neue Montreal Bold"/>
                <a:sym typeface="Neue Montreal Bold"/>
              </a:rPr>
              <a:t>Implement helper functions for: </a:t>
            </a:r>
          </a:p>
        </p:txBody>
      </p:sp>
      <p:sp>
        <p:nvSpPr>
          <p:cNvPr name="TextBox 7" id="7"/>
          <p:cNvSpPr txBox="true"/>
          <p:nvPr/>
        </p:nvSpPr>
        <p:spPr>
          <a:xfrm rot="0">
            <a:off x="1028700" y="1985984"/>
            <a:ext cx="11041587" cy="1793875"/>
          </a:xfrm>
          <a:prstGeom prst="rect">
            <a:avLst/>
          </a:prstGeom>
        </p:spPr>
        <p:txBody>
          <a:bodyPr anchor="t" rtlCol="false" tIns="0" lIns="0" bIns="0" rIns="0">
            <a:spAutoFit/>
          </a:bodyPr>
          <a:lstStyle/>
          <a:p>
            <a:pPr algn="just" marL="539749" indent="-269875" lvl="1">
              <a:lnSpc>
                <a:spcPts val="3574"/>
              </a:lnSpc>
              <a:buFont typeface="Arial"/>
              <a:buChar char="•"/>
            </a:pPr>
            <a:r>
              <a:rPr lang="en-US" sz="2499">
                <a:solidFill>
                  <a:srgbClr val="000000"/>
                </a:solidFill>
                <a:latin typeface="Poppins"/>
                <a:ea typeface="Poppins"/>
                <a:cs typeface="Poppins"/>
                <a:sym typeface="Poppins"/>
              </a:rPr>
              <a:t>The transition model result(s,a) . </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The utility function utility(s) . </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Check for terminal states terminal(s) . </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A check for available actions in ea</a:t>
            </a:r>
            <a:r>
              <a:rPr lang="en-US" sz="2499">
                <a:solidFill>
                  <a:srgbClr val="000000"/>
                </a:solidFill>
                <a:latin typeface="Poppins"/>
                <a:ea typeface="Poppins"/>
                <a:cs typeface="Poppins"/>
                <a:sym typeface="Poppins"/>
              </a:rPr>
              <a:t>ch state actions(s)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2">
              <a:extLst>
                <a:ext uri="{96DAC541-7B7A-43D3-8B79-37D633B846F1}">
                  <asvg:svgBlip xmlns:asvg="http://schemas.microsoft.com/office/drawing/2016/SVG/main" r:embed="rId3"/>
                </a:ext>
              </a:extLst>
            </a:blip>
            <a:stretch>
              <a:fillRect l="-182671" t="-20218" r="0" b="0"/>
            </a:stretch>
          </a:blipFill>
        </p:spPr>
      </p:sp>
      <p:sp>
        <p:nvSpPr>
          <p:cNvPr name="TextBox 3" id="3"/>
          <p:cNvSpPr txBox="true"/>
          <p:nvPr/>
        </p:nvSpPr>
        <p:spPr>
          <a:xfrm rot="0">
            <a:off x="740776" y="201295"/>
            <a:ext cx="13099298"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Task 2: Game Environment and Random Agent</a:t>
            </a:r>
          </a:p>
        </p:txBody>
      </p:sp>
      <p:sp>
        <p:nvSpPr>
          <p:cNvPr name="TextBox 4" id="4"/>
          <p:cNvSpPr txBox="true"/>
          <p:nvPr/>
        </p:nvSpPr>
        <p:spPr>
          <a:xfrm rot="0">
            <a:off x="1028700" y="1609595"/>
            <a:ext cx="8876960" cy="606425"/>
          </a:xfrm>
          <a:prstGeom prst="rect">
            <a:avLst/>
          </a:prstGeom>
        </p:spPr>
        <p:txBody>
          <a:bodyPr anchor="t" rtlCol="false" tIns="0" lIns="0" bIns="0" rIns="0">
            <a:spAutoFit/>
          </a:bodyPr>
          <a:lstStyle/>
          <a:p>
            <a:pPr algn="l">
              <a:lnSpc>
                <a:spcPts val="4900"/>
              </a:lnSpc>
            </a:pPr>
            <a:r>
              <a:rPr lang="en-US" sz="3500" b="true">
                <a:solidFill>
                  <a:srgbClr val="457800"/>
                </a:solidFill>
                <a:latin typeface="Neue Montreal Bold"/>
                <a:ea typeface="Neue Montreal Bold"/>
                <a:cs typeface="Neue Montreal Bold"/>
                <a:sym typeface="Neue Montreal Bold"/>
              </a:rPr>
              <a:t>Implement an agent that plays randomly.</a:t>
            </a:r>
          </a:p>
        </p:txBody>
      </p:sp>
      <p:sp>
        <p:nvSpPr>
          <p:cNvPr name="TextBox 5" id="5"/>
          <p:cNvSpPr txBox="true"/>
          <p:nvPr/>
        </p:nvSpPr>
        <p:spPr>
          <a:xfrm rot="0">
            <a:off x="2728252" y="2796914"/>
            <a:ext cx="9124346" cy="3584575"/>
          </a:xfrm>
          <a:prstGeom prst="rect">
            <a:avLst/>
          </a:prstGeom>
        </p:spPr>
        <p:txBody>
          <a:bodyPr anchor="t" rtlCol="false" tIns="0" lIns="0" bIns="0" rIns="0">
            <a:spAutoFit/>
          </a:bodyPr>
          <a:lstStyle/>
          <a:p>
            <a:pPr algn="just">
              <a:lnSpc>
                <a:spcPts val="3574"/>
              </a:lnSpc>
            </a:pPr>
            <a:r>
              <a:rPr lang="en-US" sz="2499" b="true">
                <a:solidFill>
                  <a:srgbClr val="000000"/>
                </a:solidFill>
                <a:latin typeface="Poppins Bold"/>
                <a:ea typeface="Poppins Bold"/>
                <a:cs typeface="Poppins Bold"/>
                <a:sym typeface="Poppins Bold"/>
              </a:rPr>
              <a:t>Giải thích :</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Hàm random_player() là agent đơn giản nhất:</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 Nó k</a:t>
            </a:r>
            <a:r>
              <a:rPr lang="en-US" sz="2499">
                <a:solidFill>
                  <a:srgbClr val="000000"/>
                </a:solidFill>
                <a:latin typeface="Poppins"/>
                <a:ea typeface="Poppins"/>
                <a:cs typeface="Poppins"/>
                <a:sym typeface="Poppins"/>
              </a:rPr>
              <a:t>hông tính toán điểm số hay chiến lược, mà chọn ngẫu nhiên một cạnh hợp lệ trong danh sách actions(board).</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Biến player nhận giá trị +1 (người chơi đỏ) hoặc -1 (người chơi vàng), nhưng với agent ngẫu nhiên t</a:t>
            </a:r>
            <a:r>
              <a:rPr lang="en-US" sz="2499">
                <a:solidFill>
                  <a:srgbClr val="000000"/>
                </a:solidFill>
                <a:latin typeface="Poppins"/>
                <a:ea typeface="Poppins"/>
                <a:cs typeface="Poppins"/>
                <a:sym typeface="Poppins"/>
              </a:rPr>
              <a:t>hì không cần dùng đến.</a:t>
            </a:r>
          </a:p>
        </p:txBody>
      </p:sp>
      <p:sp>
        <p:nvSpPr>
          <p:cNvPr name="Freeform 6" id="6"/>
          <p:cNvSpPr/>
          <p:nvPr/>
        </p:nvSpPr>
        <p:spPr>
          <a:xfrm flipH="false" flipV="false" rot="5400000">
            <a:off x="-600867" y="5830190"/>
            <a:ext cx="5339080" cy="4875183"/>
          </a:xfrm>
          <a:custGeom>
            <a:avLst/>
            <a:gdLst/>
            <a:ahLst/>
            <a:cxnLst/>
            <a:rect r="r" b="b" t="t" l="l"/>
            <a:pathLst>
              <a:path h="4875183" w="5339080">
                <a:moveTo>
                  <a:pt x="0" y="0"/>
                </a:moveTo>
                <a:lnTo>
                  <a:pt x="5339079" y="0"/>
                </a:lnTo>
                <a:lnTo>
                  <a:pt x="5339079" y="4875183"/>
                </a:lnTo>
                <a:lnTo>
                  <a:pt x="0" y="4875183"/>
                </a:lnTo>
                <a:lnTo>
                  <a:pt x="0" y="0"/>
                </a:lnTo>
                <a:close/>
              </a:path>
            </a:pathLst>
          </a:custGeom>
          <a:blipFill>
            <a:blip r:embed="rId4">
              <a:extLst>
                <a:ext uri="{96DAC541-7B7A-43D3-8B79-37D633B846F1}">
                  <asvg:svgBlip xmlns:asvg="http://schemas.microsoft.com/office/drawing/2016/SVG/main" r:embed="rId5"/>
                </a:ext>
              </a:extLst>
            </a:blip>
            <a:stretch>
              <a:fillRect l="-101792"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2">
              <a:extLst>
                <a:ext uri="{96DAC541-7B7A-43D3-8B79-37D633B846F1}">
                  <asvg:svgBlip xmlns:asvg="http://schemas.microsoft.com/office/drawing/2016/SVG/main" r:embed="rId3"/>
                </a:ext>
              </a:extLst>
            </a:blip>
            <a:stretch>
              <a:fillRect l="-182671" t="-20218" r="0" b="0"/>
            </a:stretch>
          </a:blipFill>
        </p:spPr>
      </p:sp>
      <p:sp>
        <p:nvSpPr>
          <p:cNvPr name="TextBox 3" id="3"/>
          <p:cNvSpPr txBox="true"/>
          <p:nvPr/>
        </p:nvSpPr>
        <p:spPr>
          <a:xfrm rot="0">
            <a:off x="740776" y="201295"/>
            <a:ext cx="13099298"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Task 2: Game Environment and Random Agent</a:t>
            </a:r>
          </a:p>
        </p:txBody>
      </p:sp>
      <p:sp>
        <p:nvSpPr>
          <p:cNvPr name="TextBox 4" id="4"/>
          <p:cNvSpPr txBox="true"/>
          <p:nvPr/>
        </p:nvSpPr>
        <p:spPr>
          <a:xfrm rot="0">
            <a:off x="2068673" y="1156054"/>
            <a:ext cx="13680369" cy="606425"/>
          </a:xfrm>
          <a:prstGeom prst="rect">
            <a:avLst/>
          </a:prstGeom>
        </p:spPr>
        <p:txBody>
          <a:bodyPr anchor="t" rtlCol="false" tIns="0" lIns="0" bIns="0" rIns="0">
            <a:spAutoFit/>
          </a:bodyPr>
          <a:lstStyle/>
          <a:p>
            <a:pPr algn="l">
              <a:lnSpc>
                <a:spcPts val="4900"/>
              </a:lnSpc>
            </a:pPr>
            <a:r>
              <a:rPr lang="en-US" sz="3500" b="true">
                <a:solidFill>
                  <a:srgbClr val="457800"/>
                </a:solidFill>
                <a:latin typeface="Neue Montreal Bold"/>
                <a:ea typeface="Neue Montreal Bold"/>
                <a:cs typeface="Neue Montreal Bold"/>
                <a:sym typeface="Neue Montreal Bold"/>
              </a:rPr>
              <a:t>Let two random agents play against each other 1000 times.</a:t>
            </a:r>
          </a:p>
        </p:txBody>
      </p:sp>
      <p:sp>
        <p:nvSpPr>
          <p:cNvPr name="TextBox 5" id="5"/>
          <p:cNvSpPr txBox="true"/>
          <p:nvPr/>
        </p:nvSpPr>
        <p:spPr>
          <a:xfrm rot="0">
            <a:off x="3128038" y="2200365"/>
            <a:ext cx="9124346" cy="4479925"/>
          </a:xfrm>
          <a:prstGeom prst="rect">
            <a:avLst/>
          </a:prstGeom>
        </p:spPr>
        <p:txBody>
          <a:bodyPr anchor="t" rtlCol="false" tIns="0" lIns="0" bIns="0" rIns="0">
            <a:spAutoFit/>
          </a:bodyPr>
          <a:lstStyle/>
          <a:p>
            <a:pPr algn="just">
              <a:lnSpc>
                <a:spcPts val="3574"/>
              </a:lnSpc>
            </a:pPr>
            <a:r>
              <a:rPr lang="en-US" sz="2499" b="true">
                <a:solidFill>
                  <a:srgbClr val="000000"/>
                </a:solidFill>
                <a:latin typeface="Poppins Bold"/>
                <a:ea typeface="Poppins Bold"/>
                <a:cs typeface="Poppins Bold"/>
                <a:sym typeface="Poppins Bold"/>
              </a:rPr>
              <a:t>Cách hoạt động:</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Hàm play_random_vs_random() tạo bàn mới cho mỗi ván.</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Hai người chơi (+1 và -1) lần lượt chọn cạnh ngẫu nhiên (random_player).</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Khi trò chơi kết thúc (terminal(board)), tính điểm bằng utility(board):</a:t>
            </a:r>
          </a:p>
          <a:p>
            <a:pPr algn="just" marL="1079499" indent="-359833" lvl="2">
              <a:lnSpc>
                <a:spcPts val="3574"/>
              </a:lnSpc>
              <a:buFont typeface="Arial"/>
              <a:buChar char="⚬"/>
            </a:pPr>
            <a:r>
              <a:rPr lang="en-US" sz="2499">
                <a:solidFill>
                  <a:srgbClr val="000000"/>
                </a:solidFill>
                <a:latin typeface="Poppins"/>
                <a:ea typeface="Poppins"/>
                <a:cs typeface="Poppins"/>
                <a:sym typeface="Poppins"/>
              </a:rPr>
              <a:t>&gt;0: người chơi +1 thắng,</a:t>
            </a:r>
          </a:p>
          <a:p>
            <a:pPr algn="just" marL="1079499" indent="-359833" lvl="2">
              <a:lnSpc>
                <a:spcPts val="3574"/>
              </a:lnSpc>
              <a:buFont typeface="Arial"/>
              <a:buChar char="⚬"/>
            </a:pPr>
            <a:r>
              <a:rPr lang="en-US" sz="2499">
                <a:solidFill>
                  <a:srgbClr val="000000"/>
                </a:solidFill>
                <a:latin typeface="Poppins"/>
                <a:ea typeface="Poppins"/>
                <a:cs typeface="Poppins"/>
                <a:sym typeface="Poppins"/>
              </a:rPr>
              <a:t>&lt;0: người chơi -1 t</a:t>
            </a:r>
            <a:r>
              <a:rPr lang="en-US" sz="2499">
                <a:solidFill>
                  <a:srgbClr val="000000"/>
                </a:solidFill>
                <a:latin typeface="Poppins"/>
                <a:ea typeface="Poppins"/>
                <a:cs typeface="Poppins"/>
                <a:sym typeface="Poppins"/>
              </a:rPr>
              <a:t>hắng,</a:t>
            </a:r>
          </a:p>
          <a:p>
            <a:pPr algn="just" marL="1079499" indent="-359833" lvl="2">
              <a:lnSpc>
                <a:spcPts val="3574"/>
              </a:lnSpc>
              <a:buFont typeface="Arial"/>
              <a:buChar char="⚬"/>
            </a:pPr>
            <a:r>
              <a:rPr lang="en-US" sz="2499">
                <a:solidFill>
                  <a:srgbClr val="000000"/>
                </a:solidFill>
                <a:latin typeface="Poppins"/>
                <a:ea typeface="Poppins"/>
                <a:cs typeface="Poppins"/>
                <a:sym typeface="Poppins"/>
              </a:rPr>
              <a:t>=0: hòa.</a:t>
            </a:r>
          </a:p>
        </p:txBody>
      </p:sp>
      <p:sp>
        <p:nvSpPr>
          <p:cNvPr name="Freeform 6" id="6"/>
          <p:cNvSpPr/>
          <p:nvPr/>
        </p:nvSpPr>
        <p:spPr>
          <a:xfrm flipH="false" flipV="false" rot="5400000">
            <a:off x="-661472" y="4495762"/>
            <a:ext cx="6734113" cy="6149006"/>
          </a:xfrm>
          <a:custGeom>
            <a:avLst/>
            <a:gdLst/>
            <a:ahLst/>
            <a:cxnLst/>
            <a:rect r="r" b="b" t="t" l="l"/>
            <a:pathLst>
              <a:path h="6149006" w="6734113">
                <a:moveTo>
                  <a:pt x="0" y="0"/>
                </a:moveTo>
                <a:lnTo>
                  <a:pt x="6734113" y="0"/>
                </a:lnTo>
                <a:lnTo>
                  <a:pt x="6734113" y="6149006"/>
                </a:lnTo>
                <a:lnTo>
                  <a:pt x="0" y="6149006"/>
                </a:lnTo>
                <a:lnTo>
                  <a:pt x="0" y="0"/>
                </a:lnTo>
                <a:close/>
              </a:path>
            </a:pathLst>
          </a:custGeom>
          <a:blipFill>
            <a:blip r:embed="rId4">
              <a:extLst>
                <a:ext uri="{96DAC541-7B7A-43D3-8B79-37D633B846F1}">
                  <asvg:svgBlip xmlns:asvg="http://schemas.microsoft.com/office/drawing/2016/SVG/main" r:embed="rId5"/>
                </a:ext>
              </a:extLst>
            </a:blip>
            <a:stretch>
              <a:fillRect l="-101792" t="0" r="0" b="0"/>
            </a:stretch>
          </a:blipFill>
        </p:spPr>
      </p:sp>
      <p:sp>
        <p:nvSpPr>
          <p:cNvPr name="TextBox 7" id="7"/>
          <p:cNvSpPr txBox="true"/>
          <p:nvPr/>
        </p:nvSpPr>
        <p:spPr>
          <a:xfrm rot="0">
            <a:off x="3128038" y="7332744"/>
            <a:ext cx="13000058" cy="1793875"/>
          </a:xfrm>
          <a:prstGeom prst="rect">
            <a:avLst/>
          </a:prstGeom>
        </p:spPr>
        <p:txBody>
          <a:bodyPr anchor="t" rtlCol="false" tIns="0" lIns="0" bIns="0" rIns="0">
            <a:spAutoFit/>
          </a:bodyPr>
          <a:lstStyle/>
          <a:p>
            <a:pPr algn="just">
              <a:lnSpc>
                <a:spcPts val="3574"/>
              </a:lnSpc>
            </a:pPr>
            <a:r>
              <a:rPr lang="en-US" sz="2499">
                <a:solidFill>
                  <a:srgbClr val="000000"/>
                </a:solidFill>
                <a:latin typeface="Poppins"/>
                <a:ea typeface="Poppins"/>
                <a:cs typeface="Poppins"/>
                <a:sym typeface="Poppins"/>
              </a:rPr>
              <a:t>Kết quả cho thấy tỉ lệ thắng giữa hai người chơi gần như cân bằng,điều này phù hợp với kỳ vọng, vì cả hai đều chọn nước đi hoàn toàn ngẫu nhiên. Một chút chênh lệch nhỏ là do ngẫu nhiên và việc người chơi +1 luôn đi trước. Khi số lượng ván tăng, kết quả trung bình của hai bên sẽ tiế</a:t>
            </a:r>
            <a:r>
              <a:rPr lang="en-US" sz="2499">
                <a:solidFill>
                  <a:srgbClr val="000000"/>
                </a:solidFill>
                <a:latin typeface="Poppins"/>
                <a:ea typeface="Poppins"/>
                <a:cs typeface="Poppins"/>
                <a:sym typeface="Poppins"/>
              </a:rPr>
              <a:t>n gần nhau hơn.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2">
              <a:extLst>
                <a:ext uri="{96DAC541-7B7A-43D3-8B79-37D633B846F1}">
                  <asvg:svgBlip xmlns:asvg="http://schemas.microsoft.com/office/drawing/2016/SVG/main" r:embed="rId3"/>
                </a:ext>
              </a:extLst>
            </a:blip>
            <a:stretch>
              <a:fillRect l="-182671" t="-20218" r="0" b="0"/>
            </a:stretch>
          </a:blipFill>
        </p:spPr>
      </p:sp>
      <p:sp>
        <p:nvSpPr>
          <p:cNvPr name="Freeform 3" id="3"/>
          <p:cNvSpPr/>
          <p:nvPr/>
        </p:nvSpPr>
        <p:spPr>
          <a:xfrm flipH="false" flipV="false" rot="5400000">
            <a:off x="-661472" y="4495762"/>
            <a:ext cx="6734113" cy="6149006"/>
          </a:xfrm>
          <a:custGeom>
            <a:avLst/>
            <a:gdLst/>
            <a:ahLst/>
            <a:cxnLst/>
            <a:rect r="r" b="b" t="t" l="l"/>
            <a:pathLst>
              <a:path h="6149006" w="6734113">
                <a:moveTo>
                  <a:pt x="0" y="0"/>
                </a:moveTo>
                <a:lnTo>
                  <a:pt x="6734113" y="0"/>
                </a:lnTo>
                <a:lnTo>
                  <a:pt x="6734113" y="6149006"/>
                </a:lnTo>
                <a:lnTo>
                  <a:pt x="0" y="6149006"/>
                </a:lnTo>
                <a:lnTo>
                  <a:pt x="0" y="0"/>
                </a:lnTo>
                <a:close/>
              </a:path>
            </a:pathLst>
          </a:custGeom>
          <a:blipFill>
            <a:blip r:embed="rId4">
              <a:extLst>
                <a:ext uri="{96DAC541-7B7A-43D3-8B79-37D633B846F1}">
                  <asvg:svgBlip xmlns:asvg="http://schemas.microsoft.com/office/drawing/2016/SVG/main" r:embed="rId5"/>
                </a:ext>
              </a:extLst>
            </a:blip>
            <a:stretch>
              <a:fillRect l="-101792" t="0" r="0" b="0"/>
            </a:stretch>
          </a:blipFill>
        </p:spPr>
      </p:sp>
      <p:graphicFrame>
        <p:nvGraphicFramePr>
          <p:cNvPr name="Object 4" id="4"/>
          <p:cNvGraphicFramePr/>
          <p:nvPr/>
        </p:nvGraphicFramePr>
        <p:xfrm>
          <a:off x="3201367" y="1317317"/>
          <a:ext cx="8586788" cy="2871645"/>
        </p:xfrm>
        <a:graphic>
          <a:graphicData uri="http://schemas.openxmlformats.org/presentationml/2006/ole">
            <p:oleObj imgW="10299700" imgH="45847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
        <p:nvSpPr>
          <p:cNvPr name="TextBox 5" id="5"/>
          <p:cNvSpPr txBox="true"/>
          <p:nvPr/>
        </p:nvSpPr>
        <p:spPr>
          <a:xfrm rot="0">
            <a:off x="740776" y="201295"/>
            <a:ext cx="15387320"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Task 3: Minimax Search with Alpha-Beta Pruning</a:t>
            </a:r>
          </a:p>
        </p:txBody>
      </p:sp>
      <p:sp>
        <p:nvSpPr>
          <p:cNvPr name="TextBox 6" id="6"/>
          <p:cNvSpPr txBox="true"/>
          <p:nvPr/>
        </p:nvSpPr>
        <p:spPr>
          <a:xfrm rot="0">
            <a:off x="2705584" y="6411390"/>
            <a:ext cx="15061607" cy="2241550"/>
          </a:xfrm>
          <a:prstGeom prst="rect">
            <a:avLst/>
          </a:prstGeom>
        </p:spPr>
        <p:txBody>
          <a:bodyPr anchor="t" rtlCol="false" tIns="0" lIns="0" bIns="0" rIns="0">
            <a:spAutoFit/>
          </a:bodyPr>
          <a:lstStyle/>
          <a:p>
            <a:pPr algn="just">
              <a:lnSpc>
                <a:spcPts val="3574"/>
              </a:lnSpc>
            </a:pPr>
            <a:r>
              <a:rPr lang="en-US" sz="2499" b="true">
                <a:solidFill>
                  <a:srgbClr val="000000"/>
                </a:solidFill>
                <a:latin typeface="Poppins Bold"/>
                <a:ea typeface="Poppins Bold"/>
                <a:cs typeface="Poppins Bold"/>
                <a:sym typeface="Poppins Bold"/>
              </a:rPr>
              <a:t>Nhận xét:</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Thuật toán Minimax với Alpha–Beta pruning giúp giảm mạnh số lượng trạng thái cần duyệt.</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Với bàn nhỏ (2×2), agent có thể tìm nước đi tối ưu nhanh chóng.</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Nếu dùng bàn lớn hơn, cần giới hạn độ sâu (depth_limit) để tránh duyệt quá lâu.</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Khi cho đấu với agent ngẫu nhiên, Minimax thường thắng nhiều hơn.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2">
              <a:extLst>
                <a:ext uri="{96DAC541-7B7A-43D3-8B79-37D633B846F1}">
                  <asvg:svgBlip xmlns:asvg="http://schemas.microsoft.com/office/drawing/2016/SVG/main" r:embed="rId3"/>
                </a:ext>
              </a:extLst>
            </a:blip>
            <a:stretch>
              <a:fillRect l="-182671" t="-20218" r="0" b="0"/>
            </a:stretch>
          </a:blipFill>
        </p:spPr>
      </p:sp>
      <p:sp>
        <p:nvSpPr>
          <p:cNvPr name="TextBox 3" id="3"/>
          <p:cNvSpPr txBox="true"/>
          <p:nvPr/>
        </p:nvSpPr>
        <p:spPr>
          <a:xfrm rot="0">
            <a:off x="740776" y="201295"/>
            <a:ext cx="15387320"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Task 3: Minimax Search with Alpha-Beta Pruning</a:t>
            </a:r>
          </a:p>
        </p:txBody>
      </p:sp>
      <p:sp>
        <p:nvSpPr>
          <p:cNvPr name="TextBox 4" id="4"/>
          <p:cNvSpPr txBox="true"/>
          <p:nvPr/>
        </p:nvSpPr>
        <p:spPr>
          <a:xfrm rot="0">
            <a:off x="740776" y="7464425"/>
            <a:ext cx="15061607" cy="1793875"/>
          </a:xfrm>
          <a:prstGeom prst="rect">
            <a:avLst/>
          </a:prstGeom>
        </p:spPr>
        <p:txBody>
          <a:bodyPr anchor="t" rtlCol="false" tIns="0" lIns="0" bIns="0" rIns="0">
            <a:spAutoFit/>
          </a:bodyPr>
          <a:lstStyle/>
          <a:p>
            <a:pPr algn="just">
              <a:lnSpc>
                <a:spcPts val="3574"/>
              </a:lnSpc>
            </a:pPr>
            <a:r>
              <a:rPr lang="en-US" sz="2499" b="true">
                <a:solidFill>
                  <a:srgbClr val="000000"/>
                </a:solidFill>
                <a:latin typeface="Poppins Bold"/>
                <a:ea typeface="Poppins Bold"/>
                <a:cs typeface="Poppins Bold"/>
                <a:sym typeface="Poppins Bold"/>
              </a:rPr>
              <a:t>Nhận xét:</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Thuật toán Minimax với Alpha–Beta pruning có thể xác định các nước đi thắng rõ ràng.</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Khi bàn nhỏ (2×2), Minimax hoạt động rất tốt và tìm được nước đi chính xác.</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Với bàn lớn hơn, cần giới hạn độ sâu tìm kiếm để tránh thời gian chạy quá lâu.</a:t>
            </a:r>
          </a:p>
        </p:txBody>
      </p:sp>
      <p:sp>
        <p:nvSpPr>
          <p:cNvPr name="TextBox 5" id="5"/>
          <p:cNvSpPr txBox="true"/>
          <p:nvPr/>
        </p:nvSpPr>
        <p:spPr>
          <a:xfrm rot="0">
            <a:off x="740776" y="1094207"/>
            <a:ext cx="15020376" cy="1225550"/>
          </a:xfrm>
          <a:prstGeom prst="rect">
            <a:avLst/>
          </a:prstGeom>
        </p:spPr>
        <p:txBody>
          <a:bodyPr anchor="t" rtlCol="false" tIns="0" lIns="0" bIns="0" rIns="0">
            <a:spAutoFit/>
          </a:bodyPr>
          <a:lstStyle/>
          <a:p>
            <a:pPr algn="l">
              <a:lnSpc>
                <a:spcPts val="4900"/>
              </a:lnSpc>
            </a:pPr>
            <a:r>
              <a:rPr lang="en-US" sz="3500" b="true">
                <a:solidFill>
                  <a:srgbClr val="457800"/>
                </a:solidFill>
                <a:latin typeface="Neue Montreal Bold"/>
                <a:ea typeface="Neue Montreal Bold"/>
                <a:cs typeface="Neue Montreal Bold"/>
                <a:sym typeface="Neue Montreal Bold"/>
              </a:rPr>
              <a:t>Experiment with some manually created boards (at least 3) to check if the agent spots winning opportunities. Discuss the results.</a:t>
            </a:r>
          </a:p>
        </p:txBody>
      </p:sp>
      <p:sp>
        <p:nvSpPr>
          <p:cNvPr name="TextBox 6" id="6"/>
          <p:cNvSpPr txBox="true"/>
          <p:nvPr/>
        </p:nvSpPr>
        <p:spPr>
          <a:xfrm rot="0">
            <a:off x="720161" y="2652129"/>
            <a:ext cx="15061607" cy="4479925"/>
          </a:xfrm>
          <a:prstGeom prst="rect">
            <a:avLst/>
          </a:prstGeom>
        </p:spPr>
        <p:txBody>
          <a:bodyPr anchor="t" rtlCol="false" tIns="0" lIns="0" bIns="0" rIns="0">
            <a:spAutoFit/>
          </a:bodyPr>
          <a:lstStyle/>
          <a:p>
            <a:pPr algn="just">
              <a:lnSpc>
                <a:spcPts val="3574"/>
              </a:lnSpc>
            </a:pPr>
            <a:r>
              <a:rPr lang="en-US" sz="2499" b="true">
                <a:solidFill>
                  <a:srgbClr val="000000"/>
                </a:solidFill>
                <a:latin typeface="Poppins Bold"/>
                <a:ea typeface="Poppins Bold"/>
                <a:cs typeface="Poppins Bold"/>
                <a:sym typeface="Poppins Bold"/>
              </a:rPr>
              <a:t>Mô tả thí nghiệm</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T</a:t>
            </a:r>
            <a:r>
              <a:rPr lang="en-US" sz="2499">
                <a:solidFill>
                  <a:srgbClr val="000000"/>
                </a:solidFill>
                <a:latin typeface="Poppins"/>
                <a:ea typeface="Poppins"/>
                <a:cs typeface="Poppins"/>
                <a:sym typeface="Poppins"/>
              </a:rPr>
              <a:t>hí nghiệm 1:</a:t>
            </a:r>
          </a:p>
          <a:p>
            <a:pPr algn="just">
              <a:lnSpc>
                <a:spcPts val="3574"/>
              </a:lnSpc>
            </a:pPr>
            <a:r>
              <a:rPr lang="en-US" sz="2499">
                <a:solidFill>
                  <a:srgbClr val="000000"/>
                </a:solidFill>
                <a:latin typeface="Poppins"/>
                <a:ea typeface="Poppins"/>
                <a:cs typeface="Poppins"/>
                <a:sym typeface="Poppins"/>
              </a:rPr>
              <a:t> Người c</a:t>
            </a:r>
            <a:r>
              <a:rPr lang="en-US" sz="2499">
                <a:solidFill>
                  <a:srgbClr val="000000"/>
                </a:solidFill>
                <a:latin typeface="Poppins"/>
                <a:ea typeface="Poppins"/>
                <a:cs typeface="Poppins"/>
                <a:sym typeface="Poppins"/>
              </a:rPr>
              <a:t>hơi +1 có thể hoàn thành ô bên trái trên cùng nếu chọn đúng cạnh.</a:t>
            </a:r>
          </a:p>
          <a:p>
            <a:pPr algn="just">
              <a:lnSpc>
                <a:spcPts val="3574"/>
              </a:lnSpc>
            </a:pPr>
            <a:r>
              <a:rPr lang="en-US" sz="2499">
                <a:solidFill>
                  <a:srgbClr val="000000"/>
                </a:solidFill>
                <a:latin typeface="Poppins"/>
                <a:ea typeface="Poppins"/>
                <a:cs typeface="Poppins"/>
                <a:sym typeface="Poppins"/>
              </a:rPr>
              <a:t> → Minimax nên chọn nước giúp hoàn thành ô (và được đi tiếp).</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Thí nghiệm 2:</a:t>
            </a:r>
          </a:p>
          <a:p>
            <a:pPr algn="just">
              <a:lnSpc>
                <a:spcPts val="3574"/>
              </a:lnSpc>
            </a:pPr>
            <a:r>
              <a:rPr lang="en-US" sz="2499">
                <a:solidFill>
                  <a:srgbClr val="000000"/>
                </a:solidFill>
                <a:latin typeface="Poppins"/>
                <a:ea typeface="Poppins"/>
                <a:cs typeface="Poppins"/>
                <a:sym typeface="Poppins"/>
              </a:rPr>
              <a:t> Người chơi -1 có thể giành được 1 ô sắp hoàn thiện.</a:t>
            </a:r>
          </a:p>
          <a:p>
            <a:pPr algn="just">
              <a:lnSpc>
                <a:spcPts val="3574"/>
              </a:lnSpc>
            </a:pPr>
            <a:r>
              <a:rPr lang="en-US" sz="2499">
                <a:solidFill>
                  <a:srgbClr val="000000"/>
                </a:solidFill>
                <a:latin typeface="Poppins"/>
                <a:ea typeface="Poppins"/>
                <a:cs typeface="Poppins"/>
                <a:sym typeface="Poppins"/>
              </a:rPr>
              <a:t> → Minimax phải chọn nước đó để tối đa điểm.</a:t>
            </a:r>
          </a:p>
          <a:p>
            <a:pPr algn="just">
              <a:lnSpc>
                <a:spcPts val="3574"/>
              </a:lnSpc>
            </a:pPr>
            <a:r>
              <a:rPr lang="en-US" sz="2499">
                <a:solidFill>
                  <a:srgbClr val="000000"/>
                </a:solidFill>
                <a:latin typeface="Poppins"/>
                <a:ea typeface="Poppins"/>
                <a:cs typeface="Poppins"/>
                <a:sym typeface="Poppins"/>
              </a:rPr>
              <a:t>Thí nghiệm 3:</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 Tình huống có nhiều ô gần xong, Minimax cần chọn nước tối ưu toàn cục, tránh tạo cơ hội để đối thủ giành nhiều ô hơn sau đó.</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2">
              <a:extLst>
                <a:ext uri="{96DAC541-7B7A-43D3-8B79-37D633B846F1}">
                  <asvg:svgBlip xmlns:asvg="http://schemas.microsoft.com/office/drawing/2016/SVG/main" r:embed="rId3"/>
                </a:ext>
              </a:extLst>
            </a:blip>
            <a:stretch>
              <a:fillRect l="-182671" t="-20218" r="0" b="0"/>
            </a:stretch>
          </a:blipFill>
        </p:spPr>
      </p:sp>
      <p:sp>
        <p:nvSpPr>
          <p:cNvPr name="Freeform 3" id="3"/>
          <p:cNvSpPr/>
          <p:nvPr/>
        </p:nvSpPr>
        <p:spPr>
          <a:xfrm flipH="false" flipV="false" rot="0">
            <a:off x="740776" y="4200051"/>
            <a:ext cx="6790168" cy="937017"/>
          </a:xfrm>
          <a:custGeom>
            <a:avLst/>
            <a:gdLst/>
            <a:ahLst/>
            <a:cxnLst/>
            <a:rect r="r" b="b" t="t" l="l"/>
            <a:pathLst>
              <a:path h="937017" w="6790168">
                <a:moveTo>
                  <a:pt x="0" y="0"/>
                </a:moveTo>
                <a:lnTo>
                  <a:pt x="6790168" y="0"/>
                </a:lnTo>
                <a:lnTo>
                  <a:pt x="6790168" y="937018"/>
                </a:lnTo>
                <a:lnTo>
                  <a:pt x="0" y="937018"/>
                </a:lnTo>
                <a:lnTo>
                  <a:pt x="0" y="0"/>
                </a:lnTo>
                <a:close/>
              </a:path>
            </a:pathLst>
          </a:custGeom>
          <a:blipFill>
            <a:blip r:embed="rId4"/>
            <a:stretch>
              <a:fillRect l="0" t="0" r="0" b="0"/>
            </a:stretch>
          </a:blipFill>
        </p:spPr>
      </p:sp>
      <p:sp>
        <p:nvSpPr>
          <p:cNvPr name="TextBox 4" id="4"/>
          <p:cNvSpPr txBox="true"/>
          <p:nvPr/>
        </p:nvSpPr>
        <p:spPr>
          <a:xfrm rot="0">
            <a:off x="740776" y="201295"/>
            <a:ext cx="15387320"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Task 3: Minimax Search with Alpha-Beta Pruning</a:t>
            </a:r>
          </a:p>
        </p:txBody>
      </p:sp>
      <p:sp>
        <p:nvSpPr>
          <p:cNvPr name="TextBox 5" id="5"/>
          <p:cNvSpPr txBox="true"/>
          <p:nvPr/>
        </p:nvSpPr>
        <p:spPr>
          <a:xfrm rot="0">
            <a:off x="740776" y="5673725"/>
            <a:ext cx="15061607" cy="4032250"/>
          </a:xfrm>
          <a:prstGeom prst="rect">
            <a:avLst/>
          </a:prstGeom>
        </p:spPr>
        <p:txBody>
          <a:bodyPr anchor="t" rtlCol="false" tIns="0" lIns="0" bIns="0" rIns="0">
            <a:spAutoFit/>
          </a:bodyPr>
          <a:lstStyle/>
          <a:p>
            <a:pPr algn="just">
              <a:lnSpc>
                <a:spcPts val="3574"/>
              </a:lnSpc>
            </a:pPr>
            <a:r>
              <a:rPr lang="en-US" sz="2499" b="true">
                <a:solidFill>
                  <a:srgbClr val="000000"/>
                </a:solidFill>
                <a:latin typeface="Poppins Bold"/>
                <a:ea typeface="Poppins Bold"/>
                <a:cs typeface="Poppins Bold"/>
                <a:sym typeface="Poppins Bold"/>
              </a:rPr>
              <a:t>Nhận xét:</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Kết quả cho thấy thời gian chọn nước đi tăng nhanh theo kích thước bàn.</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Với bàn 2×2, Minimax chạy tức thời.</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Bàn 3×3 vẫn còn khả thi (~1–2 giây).</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Nhưng bàn 4×4 trở lên, thời gian tăng rất mạnh (hàng chục giây trở lên).</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Do không gian tìm kiếm của Dots and Boxes tăng theo số đường có thể vẽ, nên độ phức tạp tăng cấp số mũ.</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Vì vậy, trong thực tế, cần giới hạn độ sâu tìm kiếm (depth_limit)</a:t>
            </a:r>
          </a:p>
          <a:p>
            <a:pPr algn="just">
              <a:lnSpc>
                <a:spcPts val="3574"/>
              </a:lnSpc>
            </a:pPr>
          </a:p>
        </p:txBody>
      </p:sp>
      <p:sp>
        <p:nvSpPr>
          <p:cNvPr name="TextBox 6" id="6"/>
          <p:cNvSpPr txBox="true"/>
          <p:nvPr/>
        </p:nvSpPr>
        <p:spPr>
          <a:xfrm rot="0">
            <a:off x="740776" y="1094207"/>
            <a:ext cx="15020376" cy="1225550"/>
          </a:xfrm>
          <a:prstGeom prst="rect">
            <a:avLst/>
          </a:prstGeom>
        </p:spPr>
        <p:txBody>
          <a:bodyPr anchor="t" rtlCol="false" tIns="0" lIns="0" bIns="0" rIns="0">
            <a:spAutoFit/>
          </a:bodyPr>
          <a:lstStyle/>
          <a:p>
            <a:pPr algn="l">
              <a:lnSpc>
                <a:spcPts val="4900"/>
              </a:lnSpc>
            </a:pPr>
            <a:r>
              <a:rPr lang="en-US" sz="3500" b="true">
                <a:solidFill>
                  <a:srgbClr val="457800"/>
                </a:solidFill>
                <a:latin typeface="Neue Montreal Bold"/>
                <a:ea typeface="Neue Montreal Bold"/>
                <a:cs typeface="Neue Montreal Bold"/>
                <a:sym typeface="Neue Montreal Bold"/>
              </a:rPr>
              <a:t>How long does it take to make a move? Start with a smaller board make the board larger. What is the largest board you can solve?</a:t>
            </a:r>
          </a:p>
        </p:txBody>
      </p:sp>
      <p:sp>
        <p:nvSpPr>
          <p:cNvPr name="TextBox 7" id="7"/>
          <p:cNvSpPr txBox="true"/>
          <p:nvPr/>
        </p:nvSpPr>
        <p:spPr>
          <a:xfrm rot="0">
            <a:off x="737038" y="2549051"/>
            <a:ext cx="16813923" cy="1346200"/>
          </a:xfrm>
          <a:prstGeom prst="rect">
            <a:avLst/>
          </a:prstGeom>
        </p:spPr>
        <p:txBody>
          <a:bodyPr anchor="t" rtlCol="false" tIns="0" lIns="0" bIns="0" rIns="0">
            <a:spAutoFit/>
          </a:bodyPr>
          <a:lstStyle/>
          <a:p>
            <a:pPr algn="just">
              <a:lnSpc>
                <a:spcPts val="3574"/>
              </a:lnSpc>
            </a:pPr>
            <a:r>
              <a:rPr lang="en-US" sz="2499" b="true">
                <a:solidFill>
                  <a:srgbClr val="000000"/>
                </a:solidFill>
                <a:latin typeface="Poppins Bold"/>
                <a:ea typeface="Poppins Bold"/>
                <a:cs typeface="Poppins Bold"/>
                <a:sym typeface="Poppins Bold"/>
              </a:rPr>
              <a:t>Mục đích:</a:t>
            </a:r>
          </a:p>
          <a:p>
            <a:pPr algn="just">
              <a:lnSpc>
                <a:spcPts val="3574"/>
              </a:lnSpc>
            </a:pPr>
            <a:r>
              <a:rPr lang="en-US" sz="2499">
                <a:solidFill>
                  <a:srgbClr val="000000"/>
                </a:solidFill>
                <a:latin typeface="Poppins"/>
                <a:ea typeface="Poppins"/>
                <a:cs typeface="Poppins"/>
                <a:sym typeface="Poppins"/>
              </a:rPr>
              <a:t>Đo thời gian xử lý của agent Minimax khi độ phức tạp bàn tăng.</a:t>
            </a:r>
          </a:p>
          <a:p>
            <a:pPr algn="just">
              <a:lnSpc>
                <a:spcPts val="3574"/>
              </a:lnSpc>
            </a:pPr>
            <a:r>
              <a:rPr lang="en-US" sz="2499">
                <a:solidFill>
                  <a:srgbClr val="000000"/>
                </a:solidFill>
                <a:latin typeface="Poppins"/>
                <a:ea typeface="Poppins"/>
                <a:cs typeface="Poppins"/>
                <a:sym typeface="Poppins"/>
              </a:rPr>
              <a:t>Bàn càng lớn → số cạnh càng nhiều → cây tìm kiếm càng rộng→ thời gian xử lý tăng theo cấp số mũ.</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2">
              <a:extLst>
                <a:ext uri="{96DAC541-7B7A-43D3-8B79-37D633B846F1}">
                  <asvg:svgBlip xmlns:asvg="http://schemas.microsoft.com/office/drawing/2016/SVG/main" r:embed="rId3"/>
                </a:ext>
              </a:extLst>
            </a:blip>
            <a:stretch>
              <a:fillRect l="-182671" t="-20218" r="0" b="0"/>
            </a:stretch>
          </a:blipFill>
        </p:spPr>
      </p:sp>
      <p:sp>
        <p:nvSpPr>
          <p:cNvPr name="TextBox 3" id="3"/>
          <p:cNvSpPr txBox="true"/>
          <p:nvPr/>
        </p:nvSpPr>
        <p:spPr>
          <a:xfrm rot="0">
            <a:off x="740776" y="201295"/>
            <a:ext cx="15387320"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Task 3: Minimax Search with Alpha-Beta Pruning</a:t>
            </a:r>
          </a:p>
        </p:txBody>
      </p:sp>
      <p:sp>
        <p:nvSpPr>
          <p:cNvPr name="TextBox 4" id="4"/>
          <p:cNvSpPr txBox="true"/>
          <p:nvPr/>
        </p:nvSpPr>
        <p:spPr>
          <a:xfrm rot="0">
            <a:off x="903633" y="4890336"/>
            <a:ext cx="15061607" cy="2689225"/>
          </a:xfrm>
          <a:prstGeom prst="rect">
            <a:avLst/>
          </a:prstGeom>
        </p:spPr>
        <p:txBody>
          <a:bodyPr anchor="t" rtlCol="false" tIns="0" lIns="0" bIns="0" rIns="0">
            <a:spAutoFit/>
          </a:bodyPr>
          <a:lstStyle/>
          <a:p>
            <a:pPr algn="just">
              <a:lnSpc>
                <a:spcPts val="3574"/>
              </a:lnSpc>
            </a:pPr>
            <a:r>
              <a:rPr lang="en-US" sz="2499" b="true">
                <a:solidFill>
                  <a:srgbClr val="000000"/>
                </a:solidFill>
                <a:latin typeface="Poppins Bold"/>
                <a:ea typeface="Poppins Bold"/>
                <a:cs typeface="Poppins Bold"/>
                <a:sym typeface="Poppins Bold"/>
              </a:rPr>
              <a:t>Kết luận:</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Kỹ thuật move ordering rất hiệu quả khi kết hợp với Alpha–Beta pruning.</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Với bàn nhỏ (2×2) đã giảm gần 50% số nút duyệt.</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Khi bàn lớn hơn (3×3, 4×4), lợi ích càng rõ rệt.</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Chiến lược sắp xếp càng chính xác (ví dụ: heuristic phức tạp hơn), thì việc cắt tỉa càng hiệu quả, giúp Minimax nhanh hơn đáng kể.</a:t>
            </a:r>
          </a:p>
        </p:txBody>
      </p:sp>
      <p:sp>
        <p:nvSpPr>
          <p:cNvPr name="TextBox 5" id="5"/>
          <p:cNvSpPr txBox="true"/>
          <p:nvPr/>
        </p:nvSpPr>
        <p:spPr>
          <a:xfrm rot="0">
            <a:off x="740776" y="1094207"/>
            <a:ext cx="6279409" cy="606425"/>
          </a:xfrm>
          <a:prstGeom prst="rect">
            <a:avLst/>
          </a:prstGeom>
        </p:spPr>
        <p:txBody>
          <a:bodyPr anchor="t" rtlCol="false" tIns="0" lIns="0" bIns="0" rIns="0">
            <a:spAutoFit/>
          </a:bodyPr>
          <a:lstStyle/>
          <a:p>
            <a:pPr algn="l">
              <a:lnSpc>
                <a:spcPts val="4900"/>
              </a:lnSpc>
            </a:pPr>
            <a:r>
              <a:rPr lang="en-US" sz="3500" b="true">
                <a:solidFill>
                  <a:srgbClr val="457800"/>
                </a:solidFill>
                <a:latin typeface="Neue Montreal Bold"/>
                <a:ea typeface="Neue Montreal Bold"/>
                <a:cs typeface="Neue Montreal Bold"/>
                <a:sym typeface="Neue Montreal Bold"/>
              </a:rPr>
              <a:t>Move ordering</a:t>
            </a:r>
          </a:p>
        </p:txBody>
      </p:sp>
      <p:sp>
        <p:nvSpPr>
          <p:cNvPr name="TextBox 6" id="6"/>
          <p:cNvSpPr txBox="true"/>
          <p:nvPr/>
        </p:nvSpPr>
        <p:spPr>
          <a:xfrm rot="0">
            <a:off x="740776" y="2062581"/>
            <a:ext cx="16813923" cy="1793875"/>
          </a:xfrm>
          <a:prstGeom prst="rect">
            <a:avLst/>
          </a:prstGeom>
        </p:spPr>
        <p:txBody>
          <a:bodyPr anchor="t" rtlCol="false" tIns="0" lIns="0" bIns="0" rIns="0">
            <a:spAutoFit/>
          </a:bodyPr>
          <a:lstStyle/>
          <a:p>
            <a:pPr algn="just">
              <a:lnSpc>
                <a:spcPts val="3574"/>
              </a:lnSpc>
            </a:pPr>
            <a:r>
              <a:rPr lang="en-US" sz="2499" b="true">
                <a:solidFill>
                  <a:srgbClr val="000000"/>
                </a:solidFill>
                <a:latin typeface="Poppins Bold"/>
                <a:ea typeface="Poppins Bold"/>
                <a:cs typeface="Poppins Bold"/>
                <a:sym typeface="Poppins Bold"/>
              </a:rPr>
              <a:t>Ý tưởng:</a:t>
            </a:r>
          </a:p>
          <a:p>
            <a:pPr algn="just">
              <a:lnSpc>
                <a:spcPts val="3574"/>
              </a:lnSpc>
            </a:pPr>
            <a:r>
              <a:rPr lang="en-US" sz="2499">
                <a:solidFill>
                  <a:srgbClr val="000000"/>
                </a:solidFill>
                <a:latin typeface="Poppins"/>
                <a:ea typeface="Poppins"/>
                <a:cs typeface="Poppins"/>
                <a:sym typeface="Poppins"/>
              </a:rPr>
              <a:t>M</a:t>
            </a:r>
            <a:r>
              <a:rPr lang="en-US" sz="2499">
                <a:solidFill>
                  <a:srgbClr val="000000"/>
                </a:solidFill>
                <a:latin typeface="Poppins"/>
                <a:ea typeface="Poppins"/>
                <a:cs typeface="Poppins"/>
                <a:sym typeface="Poppins"/>
              </a:rPr>
              <a:t>ove ordering giúp Minimax duyệt các nước “hứa hẹn” trước,</a:t>
            </a:r>
          </a:p>
          <a:p>
            <a:pPr algn="just">
              <a:lnSpc>
                <a:spcPts val="3574"/>
              </a:lnSpc>
            </a:pPr>
            <a:r>
              <a:rPr lang="en-US" sz="2499">
                <a:solidFill>
                  <a:srgbClr val="000000"/>
                </a:solidFill>
                <a:latin typeface="Poppins"/>
                <a:ea typeface="Poppins"/>
                <a:cs typeface="Poppins"/>
                <a:sym typeface="Poppins"/>
              </a:rPr>
              <a:t> → khiến Alpha–Beta pruning cắt được sớm hơn,</a:t>
            </a:r>
          </a:p>
          <a:p>
            <a:pPr algn="just">
              <a:lnSpc>
                <a:spcPts val="3574"/>
              </a:lnSpc>
            </a:pPr>
            <a:r>
              <a:rPr lang="en-US" sz="2499">
                <a:solidFill>
                  <a:srgbClr val="000000"/>
                </a:solidFill>
                <a:latin typeface="Poppins"/>
                <a:ea typeface="Poppins"/>
                <a:cs typeface="Poppins"/>
                <a:sym typeface="Poppins"/>
              </a:rPr>
              <a:t> → giảm số nút duyệt và thời gian chạy</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2">
              <a:extLst>
                <a:ext uri="{96DAC541-7B7A-43D3-8B79-37D633B846F1}">
                  <asvg:svgBlip xmlns:asvg="http://schemas.microsoft.com/office/drawing/2016/SVG/main" r:embed="rId3"/>
                </a:ext>
              </a:extLst>
            </a:blip>
            <a:stretch>
              <a:fillRect l="-182671" t="-20218" r="0" b="0"/>
            </a:stretch>
          </a:blipFill>
        </p:spPr>
      </p:sp>
      <p:sp>
        <p:nvSpPr>
          <p:cNvPr name="TextBox 3" id="3"/>
          <p:cNvSpPr txBox="true"/>
          <p:nvPr/>
        </p:nvSpPr>
        <p:spPr>
          <a:xfrm rot="0">
            <a:off x="740776" y="201295"/>
            <a:ext cx="15387320"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Task 3: Minimax Search with Alpha-Beta Pruning</a:t>
            </a:r>
          </a:p>
        </p:txBody>
      </p:sp>
      <p:sp>
        <p:nvSpPr>
          <p:cNvPr name="TextBox 4" id="4"/>
          <p:cNvSpPr txBox="true"/>
          <p:nvPr/>
        </p:nvSpPr>
        <p:spPr>
          <a:xfrm rot="0">
            <a:off x="737038" y="3179251"/>
            <a:ext cx="15061607" cy="1793875"/>
          </a:xfrm>
          <a:prstGeom prst="rect">
            <a:avLst/>
          </a:prstGeom>
        </p:spPr>
        <p:txBody>
          <a:bodyPr anchor="t" rtlCol="false" tIns="0" lIns="0" bIns="0" rIns="0">
            <a:spAutoFit/>
          </a:bodyPr>
          <a:lstStyle/>
          <a:p>
            <a:pPr algn="just">
              <a:lnSpc>
                <a:spcPts val="3574"/>
              </a:lnSpc>
            </a:pPr>
            <a:r>
              <a:rPr lang="en-US" sz="2499" b="true">
                <a:solidFill>
                  <a:srgbClr val="000000"/>
                </a:solidFill>
                <a:latin typeface="Poppins Bold"/>
                <a:ea typeface="Poppins Bold"/>
                <a:cs typeface="Poppins Bold"/>
                <a:sym typeface="Poppins Bold"/>
              </a:rPr>
              <a:t>Nguyên nhân:</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Số</a:t>
            </a:r>
            <a:r>
              <a:rPr lang="en-US" sz="2499">
                <a:solidFill>
                  <a:srgbClr val="000000"/>
                </a:solidFill>
                <a:latin typeface="Poppins"/>
                <a:ea typeface="Poppins"/>
                <a:cs typeface="Poppins"/>
                <a:sym typeface="Poppins"/>
              </a:rPr>
              <a:t> lượng hành động hợp lệ ban đầu rất lớn.</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Alpha–Beta pruning chỉ hiệu quả khi biết thứ tự tốt xấu của các nước đi,trong khi ở nước đầu tiên chưa có thông tin heuristic.</a:t>
            </a:r>
          </a:p>
        </p:txBody>
      </p:sp>
      <p:sp>
        <p:nvSpPr>
          <p:cNvPr name="TextBox 5" id="5"/>
          <p:cNvSpPr txBox="true"/>
          <p:nvPr/>
        </p:nvSpPr>
        <p:spPr>
          <a:xfrm rot="0">
            <a:off x="740776" y="1094207"/>
            <a:ext cx="8406962" cy="606425"/>
          </a:xfrm>
          <a:prstGeom prst="rect">
            <a:avLst/>
          </a:prstGeom>
        </p:spPr>
        <p:txBody>
          <a:bodyPr anchor="t" rtlCol="false" tIns="0" lIns="0" bIns="0" rIns="0">
            <a:spAutoFit/>
          </a:bodyPr>
          <a:lstStyle/>
          <a:p>
            <a:pPr algn="l">
              <a:lnSpc>
                <a:spcPts val="4900"/>
              </a:lnSpc>
            </a:pPr>
            <a:r>
              <a:rPr lang="en-US" sz="3500" b="true">
                <a:solidFill>
                  <a:srgbClr val="457800"/>
                </a:solidFill>
                <a:latin typeface="Neue Montreal Bold"/>
                <a:ea typeface="Neue Montreal Bold"/>
                <a:cs typeface="Neue Montreal Bold"/>
                <a:sym typeface="Neue Montreal Bold"/>
              </a:rPr>
              <a:t>The first few moves</a:t>
            </a:r>
          </a:p>
        </p:txBody>
      </p:sp>
      <p:sp>
        <p:nvSpPr>
          <p:cNvPr name="TextBox 6" id="6"/>
          <p:cNvSpPr txBox="true"/>
          <p:nvPr/>
        </p:nvSpPr>
        <p:spPr>
          <a:xfrm rot="0">
            <a:off x="737038" y="1767307"/>
            <a:ext cx="16813923" cy="898525"/>
          </a:xfrm>
          <a:prstGeom prst="rect">
            <a:avLst/>
          </a:prstGeom>
        </p:spPr>
        <p:txBody>
          <a:bodyPr anchor="t" rtlCol="false" tIns="0" lIns="0" bIns="0" rIns="0">
            <a:spAutoFit/>
          </a:bodyPr>
          <a:lstStyle/>
          <a:p>
            <a:pPr algn="just">
              <a:lnSpc>
                <a:spcPts val="3574"/>
              </a:lnSpc>
            </a:pPr>
            <a:r>
              <a:rPr lang="en-US" sz="2499">
                <a:solidFill>
                  <a:srgbClr val="000000"/>
                </a:solidFill>
                <a:latin typeface="Poppins"/>
                <a:ea typeface="Poppins"/>
                <a:cs typeface="Poppins"/>
                <a:sym typeface="Poppins"/>
              </a:rPr>
              <a:t>Ở trạng</a:t>
            </a:r>
            <a:r>
              <a:rPr lang="en-US" sz="2499">
                <a:solidFill>
                  <a:srgbClr val="000000"/>
                </a:solidFill>
                <a:latin typeface="Poppins"/>
                <a:ea typeface="Poppins"/>
                <a:cs typeface="Poppins"/>
                <a:sym typeface="Poppins"/>
              </a:rPr>
              <a:t> thái bàn trống, Minimax + Alpha–Beta pruning là trường hợp tệ nhất vì thuật toán phải duyệt gần như toàn bộ cây trạng thái trước khi có thể cắt tỉa.</a:t>
            </a:r>
          </a:p>
        </p:txBody>
      </p:sp>
      <p:sp>
        <p:nvSpPr>
          <p:cNvPr name="TextBox 7" id="7"/>
          <p:cNvSpPr txBox="true"/>
          <p:nvPr/>
        </p:nvSpPr>
        <p:spPr>
          <a:xfrm rot="0">
            <a:off x="737038" y="5359400"/>
            <a:ext cx="16813923" cy="4479925"/>
          </a:xfrm>
          <a:prstGeom prst="rect">
            <a:avLst/>
          </a:prstGeom>
        </p:spPr>
        <p:txBody>
          <a:bodyPr anchor="t" rtlCol="false" tIns="0" lIns="0" bIns="0" rIns="0">
            <a:spAutoFit/>
          </a:bodyPr>
          <a:lstStyle/>
          <a:p>
            <a:pPr algn="just">
              <a:lnSpc>
                <a:spcPts val="3574"/>
              </a:lnSpc>
            </a:pPr>
            <a:r>
              <a:rPr lang="en-US" sz="2499" b="true">
                <a:solidFill>
                  <a:srgbClr val="000000"/>
                </a:solidFill>
                <a:latin typeface="Poppins Bold"/>
                <a:ea typeface="Poppins Bold"/>
                <a:cs typeface="Poppins Bold"/>
                <a:sym typeface="Poppins Bold"/>
              </a:rPr>
              <a:t>Giải pháp:</a:t>
            </a:r>
          </a:p>
          <a:p>
            <a:pPr algn="just" marL="539749" indent="-269875" lvl="1">
              <a:lnSpc>
                <a:spcPts val="3574"/>
              </a:lnSpc>
              <a:buAutoNum type="arabicPeriod" startAt="1"/>
            </a:pPr>
            <a:r>
              <a:rPr lang="en-US" sz="2499">
                <a:solidFill>
                  <a:srgbClr val="000000"/>
                </a:solidFill>
                <a:latin typeface="Poppins"/>
                <a:ea typeface="Poppins"/>
                <a:cs typeface="Poppins"/>
                <a:sym typeface="Poppins"/>
              </a:rPr>
              <a:t>Giới hạn độ</a:t>
            </a:r>
            <a:r>
              <a:rPr lang="en-US" sz="2499">
                <a:solidFill>
                  <a:srgbClr val="000000"/>
                </a:solidFill>
                <a:latin typeface="Poppins"/>
                <a:ea typeface="Poppins"/>
                <a:cs typeface="Poppins"/>
                <a:sym typeface="Poppins"/>
              </a:rPr>
              <a:t> sâu tìm kiếm (depth_limit) và dùng hàm heuristic để ước lượng giá trị trung gian.</a:t>
            </a:r>
          </a:p>
          <a:p>
            <a:pPr algn="just" marL="539749" indent="-269875" lvl="1">
              <a:lnSpc>
                <a:spcPts val="3574"/>
              </a:lnSpc>
              <a:buAutoNum type="arabicPeriod" startAt="1"/>
            </a:pPr>
            <a:r>
              <a:rPr lang="en-US" sz="2499">
                <a:solidFill>
                  <a:srgbClr val="000000"/>
                </a:solidFill>
                <a:latin typeface="Poppins"/>
                <a:ea typeface="Poppins"/>
                <a:cs typeface="Poppins"/>
                <a:sym typeface="Poppins"/>
              </a:rPr>
              <a:t>Dùng move ordering để thử các nước “tốt” trước, giúp cắt tỉa sớm.</a:t>
            </a:r>
          </a:p>
          <a:p>
            <a:pPr algn="just" marL="539749" indent="-269875" lvl="1">
              <a:lnSpc>
                <a:spcPts val="3574"/>
              </a:lnSpc>
              <a:buAutoNum type="arabicPeriod" startAt="1"/>
            </a:pPr>
            <a:r>
              <a:rPr lang="en-US" sz="2499">
                <a:solidFill>
                  <a:srgbClr val="000000"/>
                </a:solidFill>
                <a:latin typeface="Poppins"/>
                <a:ea typeface="Poppins"/>
                <a:cs typeface="Poppins"/>
                <a:sym typeface="Poppins"/>
              </a:rPr>
              <a:t>Kết hợp chiến lược ngẫu nhiên/heuristic cho vài nước đầu để tiết kiệm thời gian.</a:t>
            </a:r>
          </a:p>
          <a:p>
            <a:pPr algn="just" marL="539749" indent="-269875" lvl="1">
              <a:lnSpc>
                <a:spcPts val="3574"/>
              </a:lnSpc>
              <a:buAutoNum type="arabicPeriod" startAt="1"/>
            </a:pPr>
            <a:r>
              <a:rPr lang="en-US" sz="2499">
                <a:solidFill>
                  <a:srgbClr val="000000"/>
                </a:solidFill>
                <a:latin typeface="Poppins"/>
                <a:ea typeface="Poppins"/>
                <a:cs typeface="Poppins"/>
                <a:sym typeface="Poppins"/>
              </a:rPr>
              <a:t>Dùng Monte Carlo Tree Search (MCTS) cho bài toán lớn hơn.</a:t>
            </a:r>
          </a:p>
          <a:p>
            <a:pPr algn="just" marL="539749" indent="-269875" lvl="1">
              <a:lnSpc>
                <a:spcPts val="3574"/>
              </a:lnSpc>
              <a:buAutoNum type="arabicPeriod" startAt="1"/>
            </a:pPr>
            <a:r>
              <a:rPr lang="en-US" sz="2499">
                <a:solidFill>
                  <a:srgbClr val="000000"/>
                </a:solidFill>
                <a:latin typeface="Poppins"/>
                <a:ea typeface="Poppins"/>
                <a:cs typeface="Poppins"/>
                <a:sym typeface="Poppins"/>
              </a:rPr>
              <a:t>Lưu lại các trạng thái đã duyệt để tránh tính lại.</a:t>
            </a:r>
          </a:p>
          <a:p>
            <a:pPr algn="just">
              <a:lnSpc>
                <a:spcPts val="3574"/>
              </a:lnSpc>
            </a:pPr>
          </a:p>
          <a:p>
            <a:pPr algn="just">
              <a:lnSpc>
                <a:spcPts val="3574"/>
              </a:lnSpc>
            </a:pPr>
            <a:r>
              <a:rPr lang="en-US" sz="2499">
                <a:solidFill>
                  <a:srgbClr val="000000"/>
                </a:solidFill>
                <a:latin typeface="Poppins"/>
                <a:ea typeface="Poppins"/>
                <a:cs typeface="Poppins"/>
                <a:sym typeface="Poppins"/>
              </a:rPr>
              <a:t>Trong thực tế, giới hạn độ sâu và move ordering là hai cách đơn giản nhất giúp Minimax có thể chơi được với tốc độ hợp lý ở đầu ván</a:t>
            </a:r>
          </a:p>
          <a:p>
            <a:pPr algn="just">
              <a:lnSpc>
                <a:spcPts val="3574"/>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27929" y="-820064"/>
            <a:ext cx="3086100" cy="2277511"/>
            <a:chOff x="0" y="0"/>
            <a:chExt cx="812800" cy="599838"/>
          </a:xfrm>
        </p:grpSpPr>
        <p:sp>
          <p:nvSpPr>
            <p:cNvPr name="Freeform 3" id="3"/>
            <p:cNvSpPr/>
            <p:nvPr/>
          </p:nvSpPr>
          <p:spPr>
            <a:xfrm flipH="false" flipV="false" rot="0">
              <a:off x="0" y="0"/>
              <a:ext cx="812800" cy="599838"/>
            </a:xfrm>
            <a:custGeom>
              <a:avLst/>
              <a:gdLst/>
              <a:ahLst/>
              <a:cxnLst/>
              <a:rect r="r" b="b" t="t" l="l"/>
              <a:pathLst>
                <a:path h="599838" w="812800">
                  <a:moveTo>
                    <a:pt x="0" y="0"/>
                  </a:moveTo>
                  <a:lnTo>
                    <a:pt x="812800" y="0"/>
                  </a:lnTo>
                  <a:lnTo>
                    <a:pt x="812800" y="599838"/>
                  </a:lnTo>
                  <a:lnTo>
                    <a:pt x="0" y="599838"/>
                  </a:lnTo>
                  <a:close/>
                </a:path>
              </a:pathLst>
            </a:custGeom>
            <a:solidFill>
              <a:srgbClr val="457800"/>
            </a:solidFill>
          </p:spPr>
        </p:sp>
        <p:sp>
          <p:nvSpPr>
            <p:cNvPr name="TextBox 4" id="4"/>
            <p:cNvSpPr txBox="true"/>
            <p:nvPr/>
          </p:nvSpPr>
          <p:spPr>
            <a:xfrm>
              <a:off x="0" y="-38100"/>
              <a:ext cx="812800" cy="63793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66987">
            <a:off x="14068011" y="-196799"/>
            <a:ext cx="4958455" cy="3026664"/>
          </a:xfrm>
          <a:custGeom>
            <a:avLst/>
            <a:gdLst/>
            <a:ahLst/>
            <a:cxnLst/>
            <a:rect r="r" b="b" t="t" l="l"/>
            <a:pathLst>
              <a:path h="3026664" w="4958455">
                <a:moveTo>
                  <a:pt x="0" y="0"/>
                </a:moveTo>
                <a:lnTo>
                  <a:pt x="4958456" y="0"/>
                </a:lnTo>
                <a:lnTo>
                  <a:pt x="4958456" y="3026664"/>
                </a:lnTo>
                <a:lnTo>
                  <a:pt x="0" y="3026664"/>
                </a:lnTo>
                <a:lnTo>
                  <a:pt x="0" y="0"/>
                </a:lnTo>
                <a:close/>
              </a:path>
            </a:pathLst>
          </a:custGeom>
          <a:blipFill>
            <a:blip r:embed="rId2">
              <a:extLst>
                <a:ext uri="{96DAC541-7B7A-43D3-8B79-37D633B846F1}">
                  <asvg:svgBlip xmlns:asvg="http://schemas.microsoft.com/office/drawing/2016/SVG/main" r:embed="rId3"/>
                </a:ext>
              </a:extLst>
            </a:blip>
            <a:stretch>
              <a:fillRect l="-39832" t="0" r="-7697" b="0"/>
            </a:stretch>
          </a:blipFill>
        </p:spPr>
      </p:sp>
      <p:sp>
        <p:nvSpPr>
          <p:cNvPr name="Freeform 6" id="6"/>
          <p:cNvSpPr/>
          <p:nvPr/>
        </p:nvSpPr>
        <p:spPr>
          <a:xfrm flipH="false" flipV="false" rot="0">
            <a:off x="750346" y="9391643"/>
            <a:ext cx="705875" cy="162584"/>
          </a:xfrm>
          <a:custGeom>
            <a:avLst/>
            <a:gdLst/>
            <a:ahLst/>
            <a:cxnLst/>
            <a:rect r="r" b="b" t="t" l="l"/>
            <a:pathLst>
              <a:path h="162584" w="705875">
                <a:moveTo>
                  <a:pt x="0" y="0"/>
                </a:moveTo>
                <a:lnTo>
                  <a:pt x="705875" y="0"/>
                </a:lnTo>
                <a:lnTo>
                  <a:pt x="705875" y="162585"/>
                </a:lnTo>
                <a:lnTo>
                  <a:pt x="0" y="162585"/>
                </a:lnTo>
                <a:lnTo>
                  <a:pt x="0" y="0"/>
                </a:lnTo>
                <a:close/>
              </a:path>
            </a:pathLst>
          </a:custGeom>
          <a:blipFill>
            <a:blip r:embed="rId4">
              <a:extLst>
                <a:ext uri="{96DAC541-7B7A-43D3-8B79-37D633B846F1}">
                  <asvg:svgBlip xmlns:asvg="http://schemas.microsoft.com/office/drawing/2016/SVG/main" r:embed="rId5"/>
                </a:ext>
              </a:extLst>
            </a:blip>
            <a:stretch>
              <a:fillRect l="0" t="0" r="-37962" b="-323776"/>
            </a:stretch>
          </a:blipFill>
        </p:spPr>
      </p:sp>
      <p:sp>
        <p:nvSpPr>
          <p:cNvPr name="Freeform 7" id="7"/>
          <p:cNvSpPr/>
          <p:nvPr/>
        </p:nvSpPr>
        <p:spPr>
          <a:xfrm flipH="false" flipV="false" rot="0">
            <a:off x="17074939" y="627045"/>
            <a:ext cx="705875" cy="162584"/>
          </a:xfrm>
          <a:custGeom>
            <a:avLst/>
            <a:gdLst/>
            <a:ahLst/>
            <a:cxnLst/>
            <a:rect r="r" b="b" t="t" l="l"/>
            <a:pathLst>
              <a:path h="162584" w="705875">
                <a:moveTo>
                  <a:pt x="0" y="0"/>
                </a:moveTo>
                <a:lnTo>
                  <a:pt x="705874" y="0"/>
                </a:lnTo>
                <a:lnTo>
                  <a:pt x="705874" y="162584"/>
                </a:lnTo>
                <a:lnTo>
                  <a:pt x="0" y="162584"/>
                </a:lnTo>
                <a:lnTo>
                  <a:pt x="0" y="0"/>
                </a:lnTo>
                <a:close/>
              </a:path>
            </a:pathLst>
          </a:custGeom>
          <a:blipFill>
            <a:blip r:embed="rId4">
              <a:extLst>
                <a:ext uri="{96DAC541-7B7A-43D3-8B79-37D633B846F1}">
                  <asvg:svgBlip xmlns:asvg="http://schemas.microsoft.com/office/drawing/2016/SVG/main" r:embed="rId5"/>
                </a:ext>
              </a:extLst>
            </a:blip>
            <a:stretch>
              <a:fillRect l="0" t="0" r="-37962" b="-323776"/>
            </a:stretch>
          </a:blipFill>
        </p:spPr>
      </p:sp>
      <p:sp>
        <p:nvSpPr>
          <p:cNvPr name="Freeform 8" id="8"/>
          <p:cNvSpPr/>
          <p:nvPr/>
        </p:nvSpPr>
        <p:spPr>
          <a:xfrm flipH="false" flipV="false" rot="2700000">
            <a:off x="-1214195" y="5231705"/>
            <a:ext cx="5340832" cy="4931964"/>
          </a:xfrm>
          <a:custGeom>
            <a:avLst/>
            <a:gdLst/>
            <a:ahLst/>
            <a:cxnLst/>
            <a:rect r="r" b="b" t="t" l="l"/>
            <a:pathLst>
              <a:path h="4931964" w="5340832">
                <a:moveTo>
                  <a:pt x="0" y="0"/>
                </a:moveTo>
                <a:lnTo>
                  <a:pt x="5340832" y="0"/>
                </a:lnTo>
                <a:lnTo>
                  <a:pt x="5340832" y="4931964"/>
                </a:lnTo>
                <a:lnTo>
                  <a:pt x="0" y="4931964"/>
                </a:lnTo>
                <a:lnTo>
                  <a:pt x="0" y="0"/>
                </a:lnTo>
                <a:close/>
              </a:path>
            </a:pathLst>
          </a:custGeom>
          <a:blipFill>
            <a:blip r:embed="rId6">
              <a:alphaModFix amt="60000"/>
            </a:blip>
            <a:stretch>
              <a:fillRect l="0" t="0" r="0" b="0"/>
            </a:stretch>
          </a:blipFill>
        </p:spPr>
      </p:sp>
      <p:sp>
        <p:nvSpPr>
          <p:cNvPr name="TextBox 9" id="9"/>
          <p:cNvSpPr txBox="true"/>
          <p:nvPr/>
        </p:nvSpPr>
        <p:spPr>
          <a:xfrm rot="0">
            <a:off x="1484246" y="1230808"/>
            <a:ext cx="9553423"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3. Kích thước không gian bài toán</a:t>
            </a:r>
          </a:p>
        </p:txBody>
      </p:sp>
      <p:sp>
        <p:nvSpPr>
          <p:cNvPr name="TextBox 10" id="10"/>
          <p:cNvSpPr txBox="true"/>
          <p:nvPr/>
        </p:nvSpPr>
        <p:spPr>
          <a:xfrm rot="0">
            <a:off x="5536322" y="3772210"/>
            <a:ext cx="4676298" cy="606040"/>
          </a:xfrm>
          <a:prstGeom prst="rect">
            <a:avLst/>
          </a:prstGeom>
        </p:spPr>
        <p:txBody>
          <a:bodyPr anchor="t" rtlCol="false" tIns="0" lIns="0" bIns="0" rIns="0">
            <a:spAutoFit/>
          </a:bodyPr>
          <a:lstStyle/>
          <a:p>
            <a:pPr algn="l">
              <a:lnSpc>
                <a:spcPts val="4740"/>
              </a:lnSpc>
            </a:pPr>
            <a:r>
              <a:rPr lang="en-US" sz="4158" b="true">
                <a:solidFill>
                  <a:srgbClr val="357529"/>
                </a:solidFill>
                <a:latin typeface="Neue Montreal Bold"/>
                <a:ea typeface="Neue Montreal Bold"/>
                <a:cs typeface="Neue Montreal Bold"/>
                <a:sym typeface="Neue Montreal Bold"/>
              </a:rPr>
              <a:t>19,683</a:t>
            </a:r>
          </a:p>
        </p:txBody>
      </p:sp>
      <p:sp>
        <p:nvSpPr>
          <p:cNvPr name="TextBox 11" id="11"/>
          <p:cNvSpPr txBox="true"/>
          <p:nvPr/>
        </p:nvSpPr>
        <p:spPr>
          <a:xfrm rot="0">
            <a:off x="9907327" y="3772210"/>
            <a:ext cx="4291903" cy="606040"/>
          </a:xfrm>
          <a:prstGeom prst="rect">
            <a:avLst/>
          </a:prstGeom>
        </p:spPr>
        <p:txBody>
          <a:bodyPr anchor="t" rtlCol="false" tIns="0" lIns="0" bIns="0" rIns="0">
            <a:spAutoFit/>
          </a:bodyPr>
          <a:lstStyle/>
          <a:p>
            <a:pPr algn="l">
              <a:lnSpc>
                <a:spcPts val="4740"/>
              </a:lnSpc>
            </a:pPr>
            <a:r>
              <a:rPr lang="en-US" sz="4158" b="true">
                <a:solidFill>
                  <a:srgbClr val="357529"/>
                </a:solidFill>
                <a:latin typeface="Neue Montreal Bold"/>
                <a:ea typeface="Neue Montreal Bold"/>
                <a:cs typeface="Neue Montreal Bold"/>
                <a:sym typeface="Neue Montreal Bold"/>
              </a:rPr>
              <a:t>591,909</a:t>
            </a:r>
          </a:p>
        </p:txBody>
      </p:sp>
      <p:sp>
        <p:nvSpPr>
          <p:cNvPr name="TextBox 12" id="12"/>
          <p:cNvSpPr txBox="true"/>
          <p:nvPr/>
        </p:nvSpPr>
        <p:spPr>
          <a:xfrm rot="0">
            <a:off x="5580533" y="4500261"/>
            <a:ext cx="2767109" cy="394367"/>
          </a:xfrm>
          <a:prstGeom prst="rect">
            <a:avLst/>
          </a:prstGeom>
        </p:spPr>
        <p:txBody>
          <a:bodyPr anchor="t" rtlCol="false" tIns="0" lIns="0" bIns="0" rIns="0">
            <a:spAutoFit/>
          </a:bodyPr>
          <a:lstStyle/>
          <a:p>
            <a:pPr algn="l">
              <a:lnSpc>
                <a:spcPts val="3047"/>
              </a:lnSpc>
            </a:pPr>
            <a:r>
              <a:rPr lang="en-US" sz="2672" b="true">
                <a:solidFill>
                  <a:srgbClr val="000000"/>
                </a:solidFill>
                <a:latin typeface="Neue Montreal Medium"/>
                <a:ea typeface="Neue Montreal Medium"/>
                <a:cs typeface="Neue Montreal Medium"/>
                <a:sym typeface="Neue Montreal Medium"/>
              </a:rPr>
              <a:t>Tổ Hợp Lý Thuyết</a:t>
            </a:r>
          </a:p>
        </p:txBody>
      </p:sp>
      <p:sp>
        <p:nvSpPr>
          <p:cNvPr name="TextBox 13" id="13"/>
          <p:cNvSpPr txBox="true"/>
          <p:nvPr/>
        </p:nvSpPr>
        <p:spPr>
          <a:xfrm rot="0">
            <a:off x="10006709" y="4541165"/>
            <a:ext cx="3388074" cy="394367"/>
          </a:xfrm>
          <a:prstGeom prst="rect">
            <a:avLst/>
          </a:prstGeom>
        </p:spPr>
        <p:txBody>
          <a:bodyPr anchor="t" rtlCol="false" tIns="0" lIns="0" bIns="0" rIns="0">
            <a:spAutoFit/>
          </a:bodyPr>
          <a:lstStyle/>
          <a:p>
            <a:pPr algn="l">
              <a:lnSpc>
                <a:spcPts val="3047"/>
              </a:lnSpc>
            </a:pPr>
            <a:r>
              <a:rPr lang="en-US" sz="2672" b="true">
                <a:solidFill>
                  <a:srgbClr val="000000"/>
                </a:solidFill>
                <a:latin typeface="Neue Montreal Medium"/>
                <a:ea typeface="Neue Montreal Medium"/>
                <a:cs typeface="Neue Montreal Medium"/>
                <a:sym typeface="Neue Montreal Medium"/>
              </a:rPr>
              <a:t>Trạng Thái Hợp Lệ</a:t>
            </a:r>
          </a:p>
        </p:txBody>
      </p:sp>
      <p:sp>
        <p:nvSpPr>
          <p:cNvPr name="TextBox 14" id="14"/>
          <p:cNvSpPr txBox="true"/>
          <p:nvPr/>
        </p:nvSpPr>
        <p:spPr>
          <a:xfrm rot="0">
            <a:off x="5536322" y="4989878"/>
            <a:ext cx="5534217" cy="457454"/>
          </a:xfrm>
          <a:prstGeom prst="rect">
            <a:avLst/>
          </a:prstGeom>
        </p:spPr>
        <p:txBody>
          <a:bodyPr anchor="t" rtlCol="false" tIns="0" lIns="0" bIns="0" rIns="0">
            <a:spAutoFit/>
          </a:bodyPr>
          <a:lstStyle/>
          <a:p>
            <a:pPr algn="just">
              <a:lnSpc>
                <a:spcPts val="3717"/>
              </a:lnSpc>
            </a:pPr>
            <a:r>
              <a:rPr lang="en-US" sz="2599">
                <a:solidFill>
                  <a:srgbClr val="000000"/>
                </a:solidFill>
                <a:latin typeface="Neue Montreal"/>
                <a:ea typeface="Neue Montreal"/>
                <a:cs typeface="Neue Montreal"/>
                <a:sym typeface="Neue Montreal"/>
              </a:rPr>
              <a:t>3⁹ = 19,683 (tối đa)</a:t>
            </a:r>
          </a:p>
        </p:txBody>
      </p:sp>
      <p:sp>
        <p:nvSpPr>
          <p:cNvPr name="TextBox 15" id="15"/>
          <p:cNvSpPr txBox="true"/>
          <p:nvPr/>
        </p:nvSpPr>
        <p:spPr>
          <a:xfrm rot="0">
            <a:off x="10006709" y="5030782"/>
            <a:ext cx="6220178" cy="924179"/>
          </a:xfrm>
          <a:prstGeom prst="rect">
            <a:avLst/>
          </a:prstGeom>
        </p:spPr>
        <p:txBody>
          <a:bodyPr anchor="t" rtlCol="false" tIns="0" lIns="0" bIns="0" rIns="0">
            <a:spAutoFit/>
          </a:bodyPr>
          <a:lstStyle/>
          <a:p>
            <a:pPr algn="just">
              <a:lnSpc>
                <a:spcPts val="3717"/>
              </a:lnSpc>
            </a:pPr>
            <a:r>
              <a:rPr lang="en-US" sz="2599">
                <a:solidFill>
                  <a:srgbClr val="000000"/>
                </a:solidFill>
                <a:latin typeface="Neue Montreal"/>
                <a:ea typeface="Neue Montreal"/>
                <a:cs typeface="Neue Montreal"/>
                <a:sym typeface="Neue Montreal"/>
              </a:rPr>
              <a:t>Ước lượng chính xác hơn sau khi loại bỏ trạng thái không thể xảy ra</a:t>
            </a:r>
          </a:p>
        </p:txBody>
      </p:sp>
      <p:sp>
        <p:nvSpPr>
          <p:cNvPr name="TextBox 16" id="16"/>
          <p:cNvSpPr txBox="true"/>
          <p:nvPr/>
        </p:nvSpPr>
        <p:spPr>
          <a:xfrm rot="0">
            <a:off x="1409662" y="2169597"/>
            <a:ext cx="10917758" cy="764413"/>
          </a:xfrm>
          <a:prstGeom prst="rect">
            <a:avLst/>
          </a:prstGeom>
        </p:spPr>
        <p:txBody>
          <a:bodyPr anchor="t" rtlCol="false" tIns="0" lIns="0" bIns="0" rIns="0">
            <a:spAutoFit/>
          </a:bodyPr>
          <a:lstStyle/>
          <a:p>
            <a:pPr algn="l">
              <a:lnSpc>
                <a:spcPts val="3146"/>
              </a:lnSpc>
            </a:pPr>
            <a:r>
              <a:rPr lang="en-US" sz="2200">
                <a:solidFill>
                  <a:srgbClr val="000000"/>
                </a:solidFill>
                <a:latin typeface="Neue Montreal"/>
                <a:ea typeface="Neue Montreal"/>
                <a:cs typeface="Neue Montreal"/>
                <a:sym typeface="Neue Montreal"/>
              </a:rPr>
              <a:t>Trước khi giải quyết, ta cần ước lượng số lượng trạng thái khả dĩ của trò chơi. Mỗi ô trên bàn cờ có thể ở trong một trong ba trạng thái: rỗng, có ký hiệu X, hoặc có ký hiệu O</a:t>
            </a:r>
          </a:p>
        </p:txBody>
      </p:sp>
      <p:sp>
        <p:nvSpPr>
          <p:cNvPr name="TextBox 17" id="17"/>
          <p:cNvSpPr txBox="true"/>
          <p:nvPr/>
        </p:nvSpPr>
        <p:spPr>
          <a:xfrm rot="0">
            <a:off x="5237552" y="6707436"/>
            <a:ext cx="11309687" cy="1390904"/>
          </a:xfrm>
          <a:prstGeom prst="rect">
            <a:avLst/>
          </a:prstGeom>
        </p:spPr>
        <p:txBody>
          <a:bodyPr anchor="t" rtlCol="false" tIns="0" lIns="0" bIns="0" rIns="0">
            <a:spAutoFit/>
          </a:bodyPr>
          <a:lstStyle/>
          <a:p>
            <a:pPr algn="just">
              <a:lnSpc>
                <a:spcPts val="3717"/>
              </a:lnSpc>
            </a:pPr>
            <a:r>
              <a:rPr lang="en-US" sz="2599">
                <a:solidFill>
                  <a:srgbClr val="000000"/>
                </a:solidFill>
                <a:latin typeface="Neue Montreal"/>
                <a:ea typeface="Neue Montreal"/>
                <a:cs typeface="Neue Montreal"/>
                <a:sym typeface="Neue Montreal"/>
              </a:rPr>
              <a:t>Ước lượng tối đa là 3⁹ = 19,683 vì có 9 ô. Tuy nhiên, đây chỉ là ước lượng lý thuyết. Một số trạng thái không thể xảy ra trong thực tế, chẳng hạn cả hai người cùng thắng tại cùng một thời điểm.</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2">
              <a:extLst>
                <a:ext uri="{96DAC541-7B7A-43D3-8B79-37D633B846F1}">
                  <asvg:svgBlip xmlns:asvg="http://schemas.microsoft.com/office/drawing/2016/SVG/main" r:embed="rId3"/>
                </a:ext>
              </a:extLst>
            </a:blip>
            <a:stretch>
              <a:fillRect l="-182671" t="-20218" r="0" b="0"/>
            </a:stretch>
          </a:blipFill>
        </p:spPr>
      </p:sp>
      <p:sp>
        <p:nvSpPr>
          <p:cNvPr name="TextBox 3" id="3"/>
          <p:cNvSpPr txBox="true"/>
          <p:nvPr/>
        </p:nvSpPr>
        <p:spPr>
          <a:xfrm rot="0">
            <a:off x="740776" y="201295"/>
            <a:ext cx="15387320"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Task 3: Minimax Search with Alpha-Beta Pruning</a:t>
            </a:r>
          </a:p>
        </p:txBody>
      </p:sp>
      <p:sp>
        <p:nvSpPr>
          <p:cNvPr name="TextBox 4" id="4"/>
          <p:cNvSpPr txBox="true"/>
          <p:nvPr/>
        </p:nvSpPr>
        <p:spPr>
          <a:xfrm rot="0">
            <a:off x="740776" y="1547748"/>
            <a:ext cx="8406962" cy="606425"/>
          </a:xfrm>
          <a:prstGeom prst="rect">
            <a:avLst/>
          </a:prstGeom>
        </p:spPr>
        <p:txBody>
          <a:bodyPr anchor="t" rtlCol="false" tIns="0" lIns="0" bIns="0" rIns="0">
            <a:spAutoFit/>
          </a:bodyPr>
          <a:lstStyle/>
          <a:p>
            <a:pPr algn="l">
              <a:lnSpc>
                <a:spcPts val="4900"/>
              </a:lnSpc>
            </a:pPr>
            <a:r>
              <a:rPr lang="en-US" sz="3500" b="true">
                <a:solidFill>
                  <a:srgbClr val="457800"/>
                </a:solidFill>
                <a:latin typeface="Neue Montreal Bold"/>
                <a:ea typeface="Neue Montreal Bold"/>
                <a:cs typeface="Neue Montreal Bold"/>
                <a:sym typeface="Neue Montreal Bold"/>
              </a:rPr>
              <a:t>Playtime</a:t>
            </a:r>
          </a:p>
        </p:txBody>
      </p:sp>
      <p:sp>
        <p:nvSpPr>
          <p:cNvPr name="TextBox 5" id="5"/>
          <p:cNvSpPr txBox="true"/>
          <p:nvPr/>
        </p:nvSpPr>
        <p:spPr>
          <a:xfrm rot="0">
            <a:off x="740776" y="2796914"/>
            <a:ext cx="11392050" cy="4927600"/>
          </a:xfrm>
          <a:prstGeom prst="rect">
            <a:avLst/>
          </a:prstGeom>
        </p:spPr>
        <p:txBody>
          <a:bodyPr anchor="t" rtlCol="false" tIns="0" lIns="0" bIns="0" rIns="0">
            <a:spAutoFit/>
          </a:bodyPr>
          <a:lstStyle/>
          <a:p>
            <a:pPr algn="just">
              <a:lnSpc>
                <a:spcPts val="3574"/>
              </a:lnSpc>
            </a:pPr>
            <a:r>
              <a:rPr lang="en-US" sz="2499">
                <a:solidFill>
                  <a:srgbClr val="000000"/>
                </a:solidFill>
                <a:latin typeface="Poppins"/>
                <a:ea typeface="Poppins"/>
                <a:cs typeface="Poppins"/>
                <a:sym typeface="Poppins"/>
              </a:rPr>
              <a:t>Khi cho Minimax (đi trước) đấu với Random</a:t>
            </a:r>
            <a:r>
              <a:rPr lang="en-US" sz="2499">
                <a:solidFill>
                  <a:srgbClr val="000000"/>
                </a:solidFill>
                <a:latin typeface="Poppins"/>
                <a:ea typeface="Poppins"/>
                <a:cs typeface="Poppins"/>
                <a:sym typeface="Poppins"/>
              </a:rPr>
              <a:t> trên bàn 2×2, Minimax thắng đa số ván đấu.</a:t>
            </a:r>
          </a:p>
          <a:p>
            <a:pPr algn="just">
              <a:lnSpc>
                <a:spcPts val="3574"/>
              </a:lnSpc>
            </a:pPr>
            <a:r>
              <a:rPr lang="en-US" sz="2499">
                <a:solidFill>
                  <a:srgbClr val="000000"/>
                </a:solidFill>
                <a:latin typeface="Poppins"/>
                <a:ea typeface="Poppins"/>
                <a:cs typeface="Poppins"/>
                <a:sym typeface="Poppins"/>
              </a:rPr>
              <a:t> Điều này hợp lý, vì Minimax dùng tìm kiếm trạng thái để chọn nước đi tối ưu, trong khi Random chọn nước ngẫu nhiên không có chiến lược.</a:t>
            </a:r>
          </a:p>
          <a:p>
            <a:pPr algn="just">
              <a:lnSpc>
                <a:spcPts val="3574"/>
              </a:lnSpc>
            </a:pPr>
            <a:r>
              <a:rPr lang="en-US" sz="2499">
                <a:solidFill>
                  <a:srgbClr val="000000"/>
                </a:solidFill>
                <a:latin typeface="Poppins"/>
                <a:ea typeface="Poppins"/>
                <a:cs typeface="Poppins"/>
                <a:sym typeface="Poppins"/>
              </a:rPr>
              <a:t>Số ván hòa tương đối nhỏ, phản ánh việc Dots-and-Boxes trên bàn nhỏ dễ phân thắng bại.</a:t>
            </a:r>
          </a:p>
          <a:p>
            <a:pPr algn="just">
              <a:lnSpc>
                <a:spcPts val="3574"/>
              </a:lnSpc>
            </a:pPr>
            <a:r>
              <a:rPr lang="en-US" sz="2499">
                <a:solidFill>
                  <a:srgbClr val="000000"/>
                </a:solidFill>
                <a:latin typeface="Poppins"/>
                <a:ea typeface="Poppins"/>
                <a:cs typeface="Poppins"/>
                <a:sym typeface="Poppins"/>
              </a:rPr>
              <a:t>Việc Minimax thắng nhiều chứng tỏ:</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Heuristic + alpha–beta pruning hoạt động đúng,</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Agent ra quyết định thông minh hơn Random,</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Cho thấy sự hiệu quả của tìm kiếm đối kháng (adversarial search).</a:t>
            </a:r>
          </a:p>
          <a:p>
            <a:pPr algn="just">
              <a:lnSpc>
                <a:spcPts val="3574"/>
              </a:lnSpc>
            </a:pPr>
          </a:p>
        </p:txBody>
      </p:sp>
      <p:sp>
        <p:nvSpPr>
          <p:cNvPr name="Freeform 6" id="6"/>
          <p:cNvSpPr/>
          <p:nvPr/>
        </p:nvSpPr>
        <p:spPr>
          <a:xfrm flipH="false" flipV="false" rot="0">
            <a:off x="13563004" y="4999180"/>
            <a:ext cx="5724298" cy="5287820"/>
          </a:xfrm>
          <a:custGeom>
            <a:avLst/>
            <a:gdLst/>
            <a:ahLst/>
            <a:cxnLst/>
            <a:rect r="r" b="b" t="t" l="l"/>
            <a:pathLst>
              <a:path h="5287820" w="5724298">
                <a:moveTo>
                  <a:pt x="0" y="0"/>
                </a:moveTo>
                <a:lnTo>
                  <a:pt x="5724297" y="0"/>
                </a:lnTo>
                <a:lnTo>
                  <a:pt x="5724297" y="5287820"/>
                </a:lnTo>
                <a:lnTo>
                  <a:pt x="0" y="52878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2">
              <a:extLst>
                <a:ext uri="{96DAC541-7B7A-43D3-8B79-37D633B846F1}">
                  <asvg:svgBlip xmlns:asvg="http://schemas.microsoft.com/office/drawing/2016/SVG/main" r:embed="rId3"/>
                </a:ext>
              </a:extLst>
            </a:blip>
            <a:stretch>
              <a:fillRect l="-182671" t="-20218" r="0" b="0"/>
            </a:stretch>
          </a:blipFill>
        </p:spPr>
      </p:sp>
      <p:sp>
        <p:nvSpPr>
          <p:cNvPr name="TextBox 3" id="3"/>
          <p:cNvSpPr txBox="true"/>
          <p:nvPr/>
        </p:nvSpPr>
        <p:spPr>
          <a:xfrm rot="0">
            <a:off x="740776" y="201295"/>
            <a:ext cx="15387320"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Task 4: Heuristic Alpha-Beta Tree Search</a:t>
            </a:r>
          </a:p>
        </p:txBody>
      </p:sp>
      <p:sp>
        <p:nvSpPr>
          <p:cNvPr name="TextBox 4" id="4"/>
          <p:cNvSpPr txBox="true"/>
          <p:nvPr/>
        </p:nvSpPr>
        <p:spPr>
          <a:xfrm rot="0">
            <a:off x="740776" y="1558925"/>
            <a:ext cx="11392050" cy="3584575"/>
          </a:xfrm>
          <a:prstGeom prst="rect">
            <a:avLst/>
          </a:prstGeom>
        </p:spPr>
        <p:txBody>
          <a:bodyPr anchor="t" rtlCol="false" tIns="0" lIns="0" bIns="0" rIns="0">
            <a:spAutoFit/>
          </a:bodyPr>
          <a:lstStyle/>
          <a:p>
            <a:pPr algn="just">
              <a:lnSpc>
                <a:spcPts val="3574"/>
              </a:lnSpc>
            </a:pPr>
            <a:r>
              <a:rPr lang="en-US" sz="2499" b="true">
                <a:solidFill>
                  <a:srgbClr val="000000"/>
                </a:solidFill>
                <a:latin typeface="Poppins Bold"/>
                <a:ea typeface="Poppins Bold"/>
                <a:cs typeface="Poppins Bold"/>
                <a:sym typeface="Poppins Bold"/>
              </a:rPr>
              <a:t>Giải thích :</a:t>
            </a:r>
          </a:p>
          <a:p>
            <a:pPr algn="just">
              <a:lnSpc>
                <a:spcPts val="3574"/>
              </a:lnSpc>
            </a:pPr>
            <a:r>
              <a:rPr lang="en-US" sz="2499">
                <a:solidFill>
                  <a:srgbClr val="000000"/>
                </a:solidFill>
                <a:latin typeface="Poppins"/>
                <a:ea typeface="Poppins"/>
                <a:cs typeface="Poppins"/>
                <a:sym typeface="Poppins"/>
              </a:rPr>
              <a:t>Hàm heuristic ước lượng</a:t>
            </a:r>
            <a:r>
              <a:rPr lang="en-US" sz="2499">
                <a:solidFill>
                  <a:srgbClr val="000000"/>
                </a:solidFill>
                <a:latin typeface="Poppins"/>
                <a:ea typeface="Poppins"/>
                <a:cs typeface="Poppins"/>
                <a:sym typeface="Poppins"/>
              </a:rPr>
              <a:t> chất lượng của vị trí dựa trên:</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H</a:t>
            </a:r>
            <a:r>
              <a:rPr lang="en-US" sz="2499">
                <a:solidFill>
                  <a:srgbClr val="000000"/>
                </a:solidFill>
                <a:latin typeface="Poppins"/>
                <a:ea typeface="Poppins"/>
                <a:cs typeface="Poppins"/>
                <a:sym typeface="Poppins"/>
              </a:rPr>
              <a:t>iệu số ô giữa hai người chơi: yếu tố quan trọng nhất</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Ô có 3 cạnh: tăng khả năng ghi điểm</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Ô có 2 cạnh: dễ bị đối thủ lợi dụng (tránh)</a:t>
            </a:r>
          </a:p>
          <a:p>
            <a:pPr algn="just">
              <a:lnSpc>
                <a:spcPts val="3574"/>
              </a:lnSpc>
            </a:pPr>
            <a:r>
              <a:rPr lang="en-US" sz="2499">
                <a:solidFill>
                  <a:srgbClr val="000000"/>
                </a:solidFill>
                <a:latin typeface="Poppins"/>
                <a:ea typeface="Poppins"/>
                <a:cs typeface="Poppins"/>
                <a:sym typeface="Poppins"/>
              </a:rPr>
              <a:t>Trọng số cao hơn cho số ô đã chiếm giúp heuristic phù hợp mục tiêu cuối.</a:t>
            </a:r>
          </a:p>
          <a:p>
            <a:pPr algn="just">
              <a:lnSpc>
                <a:spcPts val="3574"/>
              </a:lnSpc>
            </a:pPr>
          </a:p>
        </p:txBody>
      </p:sp>
      <p:sp>
        <p:nvSpPr>
          <p:cNvPr name="Freeform 5" id="5"/>
          <p:cNvSpPr/>
          <p:nvPr/>
        </p:nvSpPr>
        <p:spPr>
          <a:xfrm flipH="false" flipV="false" rot="0">
            <a:off x="13563004" y="4999180"/>
            <a:ext cx="5724298" cy="5287820"/>
          </a:xfrm>
          <a:custGeom>
            <a:avLst/>
            <a:gdLst/>
            <a:ahLst/>
            <a:cxnLst/>
            <a:rect r="r" b="b" t="t" l="l"/>
            <a:pathLst>
              <a:path h="5287820" w="5724298">
                <a:moveTo>
                  <a:pt x="0" y="0"/>
                </a:moveTo>
                <a:lnTo>
                  <a:pt x="5724297" y="0"/>
                </a:lnTo>
                <a:lnTo>
                  <a:pt x="5724297" y="5287820"/>
                </a:lnTo>
                <a:lnTo>
                  <a:pt x="0" y="52878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40776" y="5340711"/>
            <a:ext cx="11392050" cy="3584575"/>
          </a:xfrm>
          <a:prstGeom prst="rect">
            <a:avLst/>
          </a:prstGeom>
        </p:spPr>
        <p:txBody>
          <a:bodyPr anchor="t" rtlCol="false" tIns="0" lIns="0" bIns="0" rIns="0">
            <a:spAutoFit/>
          </a:bodyPr>
          <a:lstStyle/>
          <a:p>
            <a:pPr algn="just">
              <a:lnSpc>
                <a:spcPts val="3574"/>
              </a:lnSpc>
            </a:pPr>
            <a:r>
              <a:rPr lang="en-US" sz="2499" b="true">
                <a:solidFill>
                  <a:srgbClr val="000000"/>
                </a:solidFill>
                <a:latin typeface="Poppins Bold"/>
                <a:ea typeface="Poppins Bold"/>
                <a:cs typeface="Poppins Bold"/>
                <a:sym typeface="Poppins Bold"/>
              </a:rPr>
              <a:t>Nhận xét mẫu: </a:t>
            </a:r>
            <a:r>
              <a:rPr lang="en-US" sz="2499">
                <a:solidFill>
                  <a:srgbClr val="000000"/>
                </a:solidFill>
                <a:latin typeface="Poppins"/>
                <a:ea typeface="Poppins"/>
                <a:cs typeface="Poppins"/>
                <a:sym typeface="Poppins"/>
              </a:rPr>
              <a:t>Hàm heuristic cho phép Minimax</a:t>
            </a:r>
            <a:r>
              <a:rPr lang="en-US" sz="2499">
                <a:solidFill>
                  <a:srgbClr val="000000"/>
                </a:solidFill>
                <a:latin typeface="Poppins"/>
                <a:ea typeface="Poppins"/>
                <a:cs typeface="Poppins"/>
                <a:sym typeface="Poppins"/>
              </a:rPr>
              <a:t> đánh giá trạng thái trung gian mà không cần duyệt đến trạng thái kết thúc.</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Ô đã chiếm → trọng số cao</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Ô có 3 cạnh → cơ hội ghi điểm</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Ô có 2 cạnh → rủi ro</a:t>
            </a:r>
          </a:p>
          <a:p>
            <a:pPr algn="just">
              <a:lnSpc>
                <a:spcPts val="3574"/>
              </a:lnSpc>
            </a:pPr>
            <a:r>
              <a:rPr lang="en-US" sz="2499">
                <a:solidFill>
                  <a:srgbClr val="000000"/>
                </a:solidFill>
                <a:latin typeface="Poppins"/>
                <a:ea typeface="Poppins"/>
                <a:cs typeface="Poppins"/>
                <a:sym typeface="Poppins"/>
              </a:rPr>
              <a:t>Kết quả giúp Minimax nhanh hơn đáng kể ở phần đầu ván và vẫn chọn nước đi hợp lý.</a:t>
            </a:r>
          </a:p>
          <a:p>
            <a:pPr algn="just">
              <a:lnSpc>
                <a:spcPts val="3574"/>
              </a:lnSpc>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2">
              <a:extLst>
                <a:ext uri="{96DAC541-7B7A-43D3-8B79-37D633B846F1}">
                  <asvg:svgBlip xmlns:asvg="http://schemas.microsoft.com/office/drawing/2016/SVG/main" r:embed="rId3"/>
                </a:ext>
              </a:extLst>
            </a:blip>
            <a:stretch>
              <a:fillRect l="-182671" t="-20218" r="0" b="0"/>
            </a:stretch>
          </a:blipFill>
        </p:spPr>
      </p:sp>
      <p:sp>
        <p:nvSpPr>
          <p:cNvPr name="TextBox 3" id="3"/>
          <p:cNvSpPr txBox="true"/>
          <p:nvPr/>
        </p:nvSpPr>
        <p:spPr>
          <a:xfrm rot="0">
            <a:off x="740776" y="201295"/>
            <a:ext cx="15387320"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Task 4: Heuristic Alpha-Beta Tree Search</a:t>
            </a:r>
          </a:p>
        </p:txBody>
      </p:sp>
      <p:sp>
        <p:nvSpPr>
          <p:cNvPr name="TextBox 4" id="4"/>
          <p:cNvSpPr txBox="true"/>
          <p:nvPr/>
        </p:nvSpPr>
        <p:spPr>
          <a:xfrm rot="0">
            <a:off x="740776" y="1876635"/>
            <a:ext cx="15680071" cy="5375275"/>
          </a:xfrm>
          <a:prstGeom prst="rect">
            <a:avLst/>
          </a:prstGeom>
        </p:spPr>
        <p:txBody>
          <a:bodyPr anchor="t" rtlCol="false" tIns="0" lIns="0" bIns="0" rIns="0">
            <a:spAutoFit/>
          </a:bodyPr>
          <a:lstStyle/>
          <a:p>
            <a:pPr algn="just">
              <a:lnSpc>
                <a:spcPts val="3574"/>
              </a:lnSpc>
            </a:pPr>
            <a:r>
              <a:rPr lang="en-US" sz="2499" b="true">
                <a:solidFill>
                  <a:srgbClr val="000000"/>
                </a:solidFill>
                <a:latin typeface="Poppins Bold"/>
                <a:ea typeface="Poppins Bold"/>
                <a:cs typeface="Poppins Bold"/>
                <a:sym typeface="Poppins Bold"/>
              </a:rPr>
              <a:t>Phân tích: </a:t>
            </a:r>
            <a:r>
              <a:rPr lang="en-US" sz="2499">
                <a:solidFill>
                  <a:srgbClr val="000000"/>
                </a:solidFill>
                <a:latin typeface="Poppins"/>
                <a:ea typeface="Poppins"/>
                <a:cs typeface="Poppins"/>
                <a:sym typeface="Poppins"/>
              </a:rPr>
              <a:t>Khi tăng cutoff depth, số lượng</a:t>
            </a:r>
            <a:r>
              <a:rPr lang="en-US" sz="2499">
                <a:solidFill>
                  <a:srgbClr val="000000"/>
                </a:solidFill>
                <a:latin typeface="Poppins"/>
                <a:ea typeface="Poppins"/>
                <a:cs typeface="Poppins"/>
                <a:sym typeface="Poppins"/>
              </a:rPr>
              <a:t> nút được duyệt và thời gian tính tăng theo cấp số mũ.</a:t>
            </a:r>
          </a:p>
          <a:p>
            <a:pPr algn="just">
              <a:lnSpc>
                <a:spcPts val="3574"/>
              </a:lnSpc>
            </a:pPr>
            <a:r>
              <a:rPr lang="en-US" sz="2499">
                <a:solidFill>
                  <a:srgbClr val="000000"/>
                </a:solidFill>
                <a:latin typeface="Poppins"/>
                <a:ea typeface="Poppins"/>
                <a:cs typeface="Poppins"/>
                <a:sym typeface="Poppins"/>
              </a:rPr>
              <a:t>Ở depth = 1:</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Agent đánh giá rất nhanh nhưng chưa thông minh.</a:t>
            </a:r>
          </a:p>
          <a:p>
            <a:pPr algn="just">
              <a:lnSpc>
                <a:spcPts val="3574"/>
              </a:lnSpc>
            </a:pPr>
            <a:r>
              <a:rPr lang="en-US" sz="2499">
                <a:solidFill>
                  <a:srgbClr val="000000"/>
                </a:solidFill>
                <a:latin typeface="Poppins"/>
                <a:ea typeface="Poppins"/>
                <a:cs typeface="Poppins"/>
                <a:sym typeface="Poppins"/>
              </a:rPr>
              <a:t>Ở depth = 3:</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Agent tìm được nước đi tốt hơn rõ rệt.</a:t>
            </a:r>
          </a:p>
          <a:p>
            <a:pPr algn="just">
              <a:lnSpc>
                <a:spcPts val="3574"/>
              </a:lnSpc>
            </a:pPr>
            <a:r>
              <a:rPr lang="en-US" sz="2499">
                <a:solidFill>
                  <a:srgbClr val="000000"/>
                </a:solidFill>
                <a:latin typeface="Poppins"/>
                <a:ea typeface="Poppins"/>
                <a:cs typeface="Poppins"/>
                <a:sym typeface="Poppins"/>
              </a:rPr>
              <a:t>depth = 4:</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Thời gian bắt đầu tăng mạnh, phù hợp để chơi trên bàn nhỏ (2×2).</a:t>
            </a:r>
          </a:p>
          <a:p>
            <a:pPr algn="just">
              <a:lnSpc>
                <a:spcPts val="3574"/>
              </a:lnSpc>
            </a:pPr>
            <a:r>
              <a:rPr lang="en-US" sz="2499">
                <a:solidFill>
                  <a:srgbClr val="000000"/>
                </a:solidFill>
                <a:latin typeface="Poppins"/>
                <a:ea typeface="Poppins"/>
                <a:cs typeface="Poppins"/>
                <a:sym typeface="Poppins"/>
              </a:rPr>
              <a:t>Đây là trade-off giữa:</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chiều sâu tìm kiếm (độ mạnh)</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thời gian tính toán</a:t>
            </a:r>
          </a:p>
          <a:p>
            <a:pPr algn="just">
              <a:lnSpc>
                <a:spcPts val="3574"/>
              </a:lnSpc>
            </a:pPr>
            <a:r>
              <a:rPr lang="en-US" sz="2499">
                <a:solidFill>
                  <a:srgbClr val="000000"/>
                </a:solidFill>
                <a:latin typeface="Poppins"/>
                <a:ea typeface="Poppins"/>
                <a:cs typeface="Poppins"/>
                <a:sym typeface="Poppins"/>
              </a:rPr>
              <a:t>Heuristic giúp Minimax mạnh hơn khi không duyệt đến trạng thái cuối.</a:t>
            </a:r>
          </a:p>
          <a:p>
            <a:pPr algn="just">
              <a:lnSpc>
                <a:spcPts val="3574"/>
              </a:lnSpc>
            </a:pPr>
          </a:p>
        </p:txBody>
      </p:sp>
      <p:sp>
        <p:nvSpPr>
          <p:cNvPr name="TextBox 5" id="5"/>
          <p:cNvSpPr txBox="true"/>
          <p:nvPr/>
        </p:nvSpPr>
        <p:spPr>
          <a:xfrm rot="0">
            <a:off x="617083" y="7150100"/>
            <a:ext cx="15387320" cy="3136900"/>
          </a:xfrm>
          <a:prstGeom prst="rect">
            <a:avLst/>
          </a:prstGeom>
        </p:spPr>
        <p:txBody>
          <a:bodyPr anchor="t" rtlCol="false" tIns="0" lIns="0" bIns="0" rIns="0">
            <a:spAutoFit/>
          </a:bodyPr>
          <a:lstStyle/>
          <a:p>
            <a:pPr algn="just">
              <a:lnSpc>
                <a:spcPts val="3574"/>
              </a:lnSpc>
            </a:pPr>
            <a:r>
              <a:rPr lang="en-US" sz="2499" b="true">
                <a:solidFill>
                  <a:srgbClr val="000000"/>
                </a:solidFill>
                <a:latin typeface="Poppins Bold"/>
                <a:ea typeface="Poppins Bold"/>
                <a:cs typeface="Poppins Bold"/>
                <a:sym typeface="Poppins Bold"/>
              </a:rPr>
              <a:t>Kết luận : </a:t>
            </a:r>
            <a:r>
              <a:rPr lang="en-US" sz="2499">
                <a:solidFill>
                  <a:srgbClr val="000000"/>
                </a:solidFill>
                <a:latin typeface="Poppins"/>
                <a:ea typeface="Poppins"/>
                <a:cs typeface="Poppins"/>
                <a:sym typeface="Poppins"/>
              </a:rPr>
              <a:t>Cutoff depth là kỹ thuật quan trọng để Minimax</a:t>
            </a:r>
            <a:r>
              <a:rPr lang="en-US" sz="2499">
                <a:solidFill>
                  <a:srgbClr val="000000"/>
                </a:solidFill>
                <a:latin typeface="Poppins"/>
                <a:ea typeface="Poppins"/>
                <a:cs typeface="Poppins"/>
                <a:sym typeface="Poppins"/>
              </a:rPr>
              <a:t> có thể sử dụng được trong thực tế. Thay vì duyệt hết cây game, ta dừng tại một độ sâu và dùng heuristic evaluation.</a:t>
            </a:r>
          </a:p>
          <a:p>
            <a:pPr algn="just">
              <a:lnSpc>
                <a:spcPts val="3574"/>
              </a:lnSpc>
            </a:pPr>
            <a:r>
              <a:rPr lang="en-US" sz="2499">
                <a:solidFill>
                  <a:srgbClr val="000000"/>
                </a:solidFill>
                <a:latin typeface="Poppins"/>
                <a:ea typeface="Poppins"/>
                <a:cs typeface="Poppins"/>
                <a:sym typeface="Poppins"/>
              </a:rPr>
              <a:t>Kết quả cho thấy:</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Depth thấp → nhanh, yếu</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Depth cao → mạnh, chậm</a:t>
            </a:r>
          </a:p>
          <a:p>
            <a:pPr algn="just">
              <a:lnSpc>
                <a:spcPts val="3574"/>
              </a:lnSpc>
            </a:pPr>
            <a:r>
              <a:rPr lang="en-US" sz="2499">
                <a:solidFill>
                  <a:srgbClr val="000000"/>
                </a:solidFill>
                <a:latin typeface="Poppins"/>
                <a:ea typeface="Poppins"/>
                <a:cs typeface="Poppins"/>
                <a:sym typeface="Poppins"/>
              </a:rPr>
              <a:t>Vì vậy, việc chọn cutoff phù hợp dựa vào kích thước bàn là tối ưu.</a:t>
            </a:r>
          </a:p>
          <a:p>
            <a:pPr algn="just">
              <a:lnSpc>
                <a:spcPts val="3574"/>
              </a:lnSpc>
            </a:pPr>
          </a:p>
        </p:txBody>
      </p:sp>
      <p:sp>
        <p:nvSpPr>
          <p:cNvPr name="TextBox 6" id="6"/>
          <p:cNvSpPr txBox="true"/>
          <p:nvPr/>
        </p:nvSpPr>
        <p:spPr>
          <a:xfrm rot="0">
            <a:off x="740776" y="1094207"/>
            <a:ext cx="8406962" cy="606425"/>
          </a:xfrm>
          <a:prstGeom prst="rect">
            <a:avLst/>
          </a:prstGeom>
        </p:spPr>
        <p:txBody>
          <a:bodyPr anchor="t" rtlCol="false" tIns="0" lIns="0" bIns="0" rIns="0">
            <a:spAutoFit/>
          </a:bodyPr>
          <a:lstStyle/>
          <a:p>
            <a:pPr algn="l">
              <a:lnSpc>
                <a:spcPts val="4900"/>
              </a:lnSpc>
            </a:pPr>
            <a:r>
              <a:rPr lang="en-US" sz="3500" b="true">
                <a:solidFill>
                  <a:srgbClr val="457800"/>
                </a:solidFill>
                <a:latin typeface="Neue Montreal Bold"/>
                <a:ea typeface="Neue Montreal Bold"/>
                <a:cs typeface="Neue Montreal Bold"/>
                <a:sym typeface="Neue Montreal Bold"/>
              </a:rPr>
              <a:t>Cutting off search</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2">
              <a:extLst>
                <a:ext uri="{96DAC541-7B7A-43D3-8B79-37D633B846F1}">
                  <asvg:svgBlip xmlns:asvg="http://schemas.microsoft.com/office/drawing/2016/SVG/main" r:embed="rId3"/>
                </a:ext>
              </a:extLst>
            </a:blip>
            <a:stretch>
              <a:fillRect l="-182671" t="-20218" r="0" b="0"/>
            </a:stretch>
          </a:blipFill>
        </p:spPr>
      </p:sp>
      <p:sp>
        <p:nvSpPr>
          <p:cNvPr name="TextBox 3" id="3"/>
          <p:cNvSpPr txBox="true"/>
          <p:nvPr/>
        </p:nvSpPr>
        <p:spPr>
          <a:xfrm rot="0">
            <a:off x="740776" y="201295"/>
            <a:ext cx="15387320"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Task 4: Heuristic Alpha-Beta Tree Search</a:t>
            </a:r>
          </a:p>
        </p:txBody>
      </p:sp>
      <p:sp>
        <p:nvSpPr>
          <p:cNvPr name="TextBox 4" id="4"/>
          <p:cNvSpPr txBox="true"/>
          <p:nvPr/>
        </p:nvSpPr>
        <p:spPr>
          <a:xfrm rot="0">
            <a:off x="617083" y="2796914"/>
            <a:ext cx="15680071" cy="4032250"/>
          </a:xfrm>
          <a:prstGeom prst="rect">
            <a:avLst/>
          </a:prstGeom>
        </p:spPr>
        <p:txBody>
          <a:bodyPr anchor="t" rtlCol="false" tIns="0" lIns="0" bIns="0" rIns="0">
            <a:spAutoFit/>
          </a:bodyPr>
          <a:lstStyle/>
          <a:p>
            <a:pPr algn="just">
              <a:lnSpc>
                <a:spcPts val="3574"/>
              </a:lnSpc>
            </a:pPr>
            <a:r>
              <a:rPr lang="en-US" sz="2499" b="true">
                <a:solidFill>
                  <a:srgbClr val="000000"/>
                </a:solidFill>
                <a:latin typeface="Poppins Bold"/>
                <a:ea typeface="Poppins Bold"/>
                <a:cs typeface="Poppins Bold"/>
                <a:sym typeface="Poppins Bold"/>
              </a:rPr>
              <a:t>Nhận xét:</a:t>
            </a:r>
          </a:p>
          <a:p>
            <a:pPr algn="just">
              <a:lnSpc>
                <a:spcPts val="3574"/>
              </a:lnSpc>
            </a:pPr>
            <a:r>
              <a:rPr lang="en-US" sz="2499">
                <a:solidFill>
                  <a:srgbClr val="000000"/>
                </a:solidFill>
                <a:latin typeface="Poppins"/>
                <a:ea typeface="Poppins"/>
                <a:cs typeface="Poppins"/>
                <a:sym typeface="Poppins"/>
              </a:rPr>
              <a:t>Khi tăng số cột, số lượng</a:t>
            </a:r>
            <a:r>
              <a:rPr lang="en-US" sz="2499">
                <a:solidFill>
                  <a:srgbClr val="000000"/>
                </a:solidFill>
                <a:latin typeface="Poppins"/>
                <a:ea typeface="Poppins"/>
                <a:cs typeface="Poppins"/>
                <a:sym typeface="Poppins"/>
              </a:rPr>
              <a:t> hành động khả thi tăng, dẫn đến độ rộng cây tìm kiếm lớn hơn.</a:t>
            </a:r>
          </a:p>
          <a:p>
            <a:pPr algn="just">
              <a:lnSpc>
                <a:spcPts val="3574"/>
              </a:lnSpc>
            </a:pPr>
            <a:r>
              <a:rPr lang="en-US" sz="2499">
                <a:solidFill>
                  <a:srgbClr val="000000"/>
                </a:solidFill>
                <a:latin typeface="Poppins"/>
                <a:ea typeface="Poppins"/>
                <a:cs typeface="Poppins"/>
                <a:sym typeface="Poppins"/>
              </a:rPr>
              <a:t>Thời gian tăng tăng theo cấp số mũ, đặc biệt ở độ sâu cố định.</a:t>
            </a:r>
          </a:p>
          <a:p>
            <a:pPr algn="just">
              <a:lnSpc>
                <a:spcPts val="3574"/>
              </a:lnSpc>
            </a:pPr>
            <a:r>
              <a:rPr lang="en-US" sz="2499">
                <a:solidFill>
                  <a:srgbClr val="000000"/>
                </a:solidFill>
                <a:latin typeface="Poppins"/>
                <a:ea typeface="Poppins"/>
                <a:cs typeface="Poppins"/>
                <a:sym typeface="Poppins"/>
              </a:rPr>
              <a:t>Alpha–beta pruning + move ordering + transposition cắt giảm đáng kể:</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nodes duyệt</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thời gian chạy</a:t>
            </a:r>
          </a:p>
          <a:p>
            <a:pPr algn="just">
              <a:lnSpc>
                <a:spcPts val="3574"/>
              </a:lnSpc>
            </a:pPr>
            <a:r>
              <a:rPr lang="en-US" sz="2499">
                <a:solidFill>
                  <a:srgbClr val="000000"/>
                </a:solidFill>
                <a:latin typeface="Poppins"/>
                <a:ea typeface="Poppins"/>
                <a:cs typeface="Poppins"/>
                <a:sym typeface="Poppins"/>
              </a:rPr>
              <a:t>Tuy nhiên, ở &gt;8 cột (2×8 board) việc xử lý bằng Minimax depth≥3 trở nên rất chậm, thậm chí không thực thi được trong thời gian hợp lý.</a:t>
            </a:r>
          </a:p>
          <a:p>
            <a:pPr algn="just">
              <a:lnSpc>
                <a:spcPts val="3574"/>
              </a:lnSpc>
            </a:pPr>
          </a:p>
        </p:txBody>
      </p:sp>
      <p:sp>
        <p:nvSpPr>
          <p:cNvPr name="TextBox 5" id="5"/>
          <p:cNvSpPr txBox="true"/>
          <p:nvPr/>
        </p:nvSpPr>
        <p:spPr>
          <a:xfrm rot="0">
            <a:off x="617083" y="6829164"/>
            <a:ext cx="15387320" cy="2689225"/>
          </a:xfrm>
          <a:prstGeom prst="rect">
            <a:avLst/>
          </a:prstGeom>
        </p:spPr>
        <p:txBody>
          <a:bodyPr anchor="t" rtlCol="false" tIns="0" lIns="0" bIns="0" rIns="0">
            <a:spAutoFit/>
          </a:bodyPr>
          <a:lstStyle/>
          <a:p>
            <a:pPr algn="just">
              <a:lnSpc>
                <a:spcPts val="3574"/>
              </a:lnSpc>
            </a:pPr>
            <a:r>
              <a:rPr lang="en-US" sz="2499" b="true">
                <a:solidFill>
                  <a:srgbClr val="000000"/>
                </a:solidFill>
                <a:latin typeface="Poppins Bold"/>
                <a:ea typeface="Poppins Bold"/>
                <a:cs typeface="Poppins Bold"/>
                <a:sym typeface="Poppins Bold"/>
              </a:rPr>
              <a:t>Giải thích:</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Trò chơi này có branching factor lớn</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Minimax</a:t>
            </a:r>
            <a:r>
              <a:rPr lang="en-US" sz="2499">
                <a:solidFill>
                  <a:srgbClr val="000000"/>
                </a:solidFill>
                <a:latin typeface="Poppins"/>
                <a:ea typeface="Poppins"/>
                <a:cs typeface="Poppins"/>
                <a:sym typeface="Poppins"/>
              </a:rPr>
              <a:t> complexity: O(b^d)</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Khi số cột tăng, b tăng mạnh</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Dù pruning giảm, độ trễ vẫn rõ rệt</a:t>
            </a:r>
          </a:p>
          <a:p>
            <a:pPr algn="just">
              <a:lnSpc>
                <a:spcPts val="3574"/>
              </a:lnSpc>
            </a:pPr>
          </a:p>
        </p:txBody>
      </p:sp>
      <p:sp>
        <p:nvSpPr>
          <p:cNvPr name="TextBox 6" id="6"/>
          <p:cNvSpPr txBox="true"/>
          <p:nvPr/>
        </p:nvSpPr>
        <p:spPr>
          <a:xfrm rot="0">
            <a:off x="617083" y="1028439"/>
            <a:ext cx="17533131" cy="1844675"/>
          </a:xfrm>
          <a:prstGeom prst="rect">
            <a:avLst/>
          </a:prstGeom>
        </p:spPr>
        <p:txBody>
          <a:bodyPr anchor="t" rtlCol="false" tIns="0" lIns="0" bIns="0" rIns="0">
            <a:spAutoFit/>
          </a:bodyPr>
          <a:lstStyle/>
          <a:p>
            <a:pPr algn="l">
              <a:lnSpc>
                <a:spcPts val="4900"/>
              </a:lnSpc>
            </a:pPr>
            <a:r>
              <a:rPr lang="en-US" sz="3500" b="true">
                <a:solidFill>
                  <a:srgbClr val="457800"/>
                </a:solidFill>
                <a:latin typeface="Neue Montreal Bold"/>
                <a:ea typeface="Neue Montreal Bold"/>
                <a:cs typeface="Neue Montreal Bold"/>
                <a:sym typeface="Neue Montreal Bold"/>
              </a:rPr>
              <a:t>How many nodes are searched and how long does it take to make a move? Start with a smaller board with 4 columns and make the board larger by adding columns.</a:t>
            </a:r>
          </a:p>
          <a:p>
            <a:pPr algn="l">
              <a:lnSpc>
                <a:spcPts val="4900"/>
              </a:lnSpc>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2">
              <a:extLst>
                <a:ext uri="{96DAC541-7B7A-43D3-8B79-37D633B846F1}">
                  <asvg:svgBlip xmlns:asvg="http://schemas.microsoft.com/office/drawing/2016/SVG/main" r:embed="rId3"/>
                </a:ext>
              </a:extLst>
            </a:blip>
            <a:stretch>
              <a:fillRect l="-182671" t="-20218" r="0" b="0"/>
            </a:stretch>
          </a:blipFill>
        </p:spPr>
      </p:sp>
      <p:sp>
        <p:nvSpPr>
          <p:cNvPr name="TextBox 3" id="3"/>
          <p:cNvSpPr txBox="true"/>
          <p:nvPr/>
        </p:nvSpPr>
        <p:spPr>
          <a:xfrm rot="0">
            <a:off x="740776" y="201295"/>
            <a:ext cx="15387320"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Task 4: Heuristic Alpha-Beta Tree Search</a:t>
            </a:r>
          </a:p>
        </p:txBody>
      </p:sp>
      <p:sp>
        <p:nvSpPr>
          <p:cNvPr name="TextBox 4" id="4"/>
          <p:cNvSpPr txBox="true"/>
          <p:nvPr/>
        </p:nvSpPr>
        <p:spPr>
          <a:xfrm rot="0">
            <a:off x="1028700" y="2098346"/>
            <a:ext cx="15680071" cy="4032250"/>
          </a:xfrm>
          <a:prstGeom prst="rect">
            <a:avLst/>
          </a:prstGeom>
        </p:spPr>
        <p:txBody>
          <a:bodyPr anchor="t" rtlCol="false" tIns="0" lIns="0" bIns="0" rIns="0">
            <a:spAutoFit/>
          </a:bodyPr>
          <a:lstStyle/>
          <a:p>
            <a:pPr algn="just">
              <a:lnSpc>
                <a:spcPts val="3574"/>
              </a:lnSpc>
            </a:pPr>
            <a:r>
              <a:rPr lang="en-US" sz="2499" b="true">
                <a:solidFill>
                  <a:srgbClr val="000000"/>
                </a:solidFill>
                <a:latin typeface="Poppins Bold"/>
                <a:ea typeface="Poppins Bold"/>
                <a:cs typeface="Poppins Bold"/>
                <a:sym typeface="Poppins Bold"/>
              </a:rPr>
              <a:t>Phân tích </a:t>
            </a:r>
          </a:p>
          <a:p>
            <a:pPr algn="just">
              <a:lnSpc>
                <a:spcPts val="3574"/>
              </a:lnSpc>
            </a:pPr>
            <a:r>
              <a:rPr lang="en-US" sz="2499">
                <a:solidFill>
                  <a:srgbClr val="000000"/>
                </a:solidFill>
                <a:latin typeface="Poppins"/>
                <a:ea typeface="Poppins"/>
                <a:cs typeface="Poppins"/>
                <a:sym typeface="Poppins"/>
              </a:rPr>
              <a:t>Với board kích thước 2×5:</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Agent B (depth=5 + heuristic ưu tiên cơ hội</a:t>
            </a:r>
            <a:r>
              <a:rPr lang="en-US" sz="2499">
                <a:solidFill>
                  <a:srgbClr val="000000"/>
                </a:solidFill>
                <a:latin typeface="Poppins"/>
                <a:ea typeface="Poppins"/>
                <a:cs typeface="Poppins"/>
                <a:sym typeface="Poppins"/>
              </a:rPr>
              <a:t> hoàn thành ô) đánh mạnh hơn Agent A (depth=3).</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Agent B có khả năng nhìn xa hơn và tránh các nước dẫn đến chuỗi mất điểm cuối game.</a:t>
            </a:r>
          </a:p>
          <a:p>
            <a:pPr algn="just">
              <a:lnSpc>
                <a:spcPts val="3574"/>
              </a:lnSpc>
            </a:pPr>
            <a:r>
              <a:rPr lang="en-US" sz="2499">
                <a:solidFill>
                  <a:srgbClr val="000000"/>
                </a:solidFill>
                <a:latin typeface="Poppins"/>
                <a:ea typeface="Poppins"/>
                <a:cs typeface="Poppins"/>
                <a:sym typeface="Poppins"/>
              </a:rPr>
              <a:t>Kết quả phản ánh:</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Depth cutoff sâu hơn → đánh giá chính xác hơn</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Heuristic phù hợp → tăng chất lượng quyết định đáng kể</a:t>
            </a:r>
          </a:p>
          <a:p>
            <a:pPr algn="just">
              <a:lnSpc>
                <a:spcPts val="3574"/>
              </a:lnSpc>
            </a:pPr>
            <a:r>
              <a:rPr lang="en-US" sz="2499">
                <a:solidFill>
                  <a:srgbClr val="000000"/>
                </a:solidFill>
                <a:latin typeface="Poppins"/>
                <a:ea typeface="Poppins"/>
                <a:cs typeface="Poppins"/>
                <a:sym typeface="Poppins"/>
              </a:rPr>
              <a:t>Vì trò chơi không chứa yếu tố ngẫu nhiên, chạy một lần đã đủ xác lập kết quả.</a:t>
            </a:r>
          </a:p>
          <a:p>
            <a:pPr algn="just">
              <a:lnSpc>
                <a:spcPts val="3574"/>
              </a:lnSpc>
            </a:pPr>
          </a:p>
        </p:txBody>
      </p:sp>
      <p:sp>
        <p:nvSpPr>
          <p:cNvPr name="TextBox 5" id="5"/>
          <p:cNvSpPr txBox="true"/>
          <p:nvPr/>
        </p:nvSpPr>
        <p:spPr>
          <a:xfrm rot="0">
            <a:off x="1028700" y="6306939"/>
            <a:ext cx="15387320" cy="3136900"/>
          </a:xfrm>
          <a:prstGeom prst="rect">
            <a:avLst/>
          </a:prstGeom>
        </p:spPr>
        <p:txBody>
          <a:bodyPr anchor="t" rtlCol="false" tIns="0" lIns="0" bIns="0" rIns="0">
            <a:spAutoFit/>
          </a:bodyPr>
          <a:lstStyle/>
          <a:p>
            <a:pPr algn="just">
              <a:lnSpc>
                <a:spcPts val="3574"/>
              </a:lnSpc>
            </a:pPr>
            <a:r>
              <a:rPr lang="en-US" sz="2499" b="true">
                <a:solidFill>
                  <a:srgbClr val="000000"/>
                </a:solidFill>
                <a:latin typeface="Poppins Bold"/>
                <a:ea typeface="Poppins Bold"/>
                <a:cs typeface="Poppins Bold"/>
                <a:sym typeface="Poppins Bold"/>
              </a:rPr>
              <a:t>Kết luận </a:t>
            </a:r>
          </a:p>
          <a:p>
            <a:pPr algn="just">
              <a:lnSpc>
                <a:spcPts val="3574"/>
              </a:lnSpc>
            </a:pPr>
            <a:r>
              <a:rPr lang="en-US" sz="2499">
                <a:solidFill>
                  <a:srgbClr val="000000"/>
                </a:solidFill>
                <a:latin typeface="Poppins"/>
                <a:ea typeface="Poppins"/>
                <a:cs typeface="Poppins"/>
                <a:sym typeface="Poppins"/>
              </a:rPr>
              <a:t>Thử ngh</a:t>
            </a:r>
            <a:r>
              <a:rPr lang="en-US" sz="2499">
                <a:solidFill>
                  <a:srgbClr val="000000"/>
                </a:solidFill>
                <a:latin typeface="Poppins"/>
                <a:ea typeface="Poppins"/>
                <a:cs typeface="Poppins"/>
                <a:sym typeface="Poppins"/>
              </a:rPr>
              <a:t>iệm cho thấy việc kết hợp:</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search depth cao hơn</a:t>
            </a:r>
          </a:p>
          <a:p>
            <a:pPr algn="just" marL="539749" indent="-269875" lvl="1">
              <a:lnSpc>
                <a:spcPts val="3574"/>
              </a:lnSpc>
              <a:buFont typeface="Arial"/>
              <a:buChar char="•"/>
            </a:pPr>
            <a:r>
              <a:rPr lang="en-US" sz="2499">
                <a:solidFill>
                  <a:srgbClr val="000000"/>
                </a:solidFill>
                <a:latin typeface="Poppins"/>
                <a:ea typeface="Poppins"/>
                <a:cs typeface="Poppins"/>
                <a:sym typeface="Poppins"/>
              </a:rPr>
              <a:t>heuristic domain–specific</a:t>
            </a:r>
          </a:p>
          <a:p>
            <a:pPr algn="just">
              <a:lnSpc>
                <a:spcPts val="3574"/>
              </a:lnSpc>
            </a:pPr>
            <a:r>
              <a:rPr lang="en-US" sz="2499">
                <a:solidFill>
                  <a:srgbClr val="000000"/>
                </a:solidFill>
                <a:latin typeface="Poppins"/>
                <a:ea typeface="Poppins"/>
                <a:cs typeface="Poppins"/>
                <a:sym typeface="Poppins"/>
              </a:rPr>
              <a:t>giúp cải thiện chất lượng chơi đáng kể</a:t>
            </a:r>
            <a:r>
              <a:rPr lang="en-US" sz="2499">
                <a:solidFill>
                  <a:srgbClr val="000000"/>
                </a:solidFill>
                <a:latin typeface="Poppins"/>
                <a:ea typeface="Poppins"/>
                <a:cs typeface="Poppins"/>
                <a:sym typeface="Poppins"/>
              </a:rPr>
              <a:t> trong Dots &amp; Boxes.</a:t>
            </a:r>
          </a:p>
          <a:p>
            <a:pPr algn="just">
              <a:lnSpc>
                <a:spcPts val="3574"/>
              </a:lnSpc>
            </a:pPr>
            <a:r>
              <a:rPr lang="en-US" sz="2499">
                <a:solidFill>
                  <a:srgbClr val="000000"/>
                </a:solidFill>
                <a:latin typeface="Poppins"/>
                <a:ea typeface="Poppins"/>
                <a:cs typeface="Poppins"/>
                <a:sym typeface="Poppins"/>
              </a:rPr>
              <a:t>Agent yếu (depth=3) nhanh hơn nhưng thường bỏ sót các chuỗi điểm ở cuối ván.</a:t>
            </a:r>
          </a:p>
          <a:p>
            <a:pPr algn="just">
              <a:lnSpc>
                <a:spcPts val="3574"/>
              </a:lnSpc>
            </a:pPr>
          </a:p>
        </p:txBody>
      </p:sp>
      <p:sp>
        <p:nvSpPr>
          <p:cNvPr name="TextBox 6" id="6"/>
          <p:cNvSpPr txBox="true"/>
          <p:nvPr/>
        </p:nvSpPr>
        <p:spPr>
          <a:xfrm rot="0">
            <a:off x="617083" y="1028439"/>
            <a:ext cx="17533131" cy="606425"/>
          </a:xfrm>
          <a:prstGeom prst="rect">
            <a:avLst/>
          </a:prstGeom>
        </p:spPr>
        <p:txBody>
          <a:bodyPr anchor="t" rtlCol="false" tIns="0" lIns="0" bIns="0" rIns="0">
            <a:spAutoFit/>
          </a:bodyPr>
          <a:lstStyle/>
          <a:p>
            <a:pPr algn="l">
              <a:lnSpc>
                <a:spcPts val="4900"/>
              </a:lnSpc>
            </a:pPr>
            <a:r>
              <a:rPr lang="en-US" sz="3500" b="true">
                <a:solidFill>
                  <a:srgbClr val="457800"/>
                </a:solidFill>
                <a:latin typeface="Neue Montreal Bold"/>
                <a:ea typeface="Neue Montreal Bold"/>
                <a:cs typeface="Neue Montreal Bold"/>
                <a:sym typeface="Neue Montreal Bold"/>
              </a:rPr>
              <a:t>Playtime</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4401" y="79874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578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544944">
            <a:off x="-1289723" y="9842109"/>
            <a:ext cx="7199405" cy="2915759"/>
          </a:xfrm>
          <a:custGeom>
            <a:avLst/>
            <a:gdLst/>
            <a:ahLst/>
            <a:cxnLst/>
            <a:rect r="r" b="b" t="t" l="l"/>
            <a:pathLst>
              <a:path h="2915759" w="7199405">
                <a:moveTo>
                  <a:pt x="0" y="0"/>
                </a:moveTo>
                <a:lnTo>
                  <a:pt x="7199405" y="0"/>
                </a:lnTo>
                <a:lnTo>
                  <a:pt x="7199405" y="2915759"/>
                </a:lnTo>
                <a:lnTo>
                  <a:pt x="0" y="2915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7" id="7"/>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081348">
            <a:off x="14269488" y="9405538"/>
            <a:ext cx="5465573" cy="2246126"/>
          </a:xfrm>
          <a:custGeom>
            <a:avLst/>
            <a:gdLst/>
            <a:ahLst/>
            <a:cxnLst/>
            <a:rect r="r" b="b" t="t" l="l"/>
            <a:pathLst>
              <a:path h="2246126" w="5465573">
                <a:moveTo>
                  <a:pt x="0" y="0"/>
                </a:moveTo>
                <a:lnTo>
                  <a:pt x="5465573" y="0"/>
                </a:lnTo>
                <a:lnTo>
                  <a:pt x="5465573" y="2246125"/>
                </a:lnTo>
                <a:lnTo>
                  <a:pt x="0" y="2246125"/>
                </a:lnTo>
                <a:lnTo>
                  <a:pt x="0" y="0"/>
                </a:lnTo>
                <a:close/>
              </a:path>
            </a:pathLst>
          </a:custGeom>
          <a:blipFill>
            <a:blip r:embed="rId8"/>
            <a:stretch>
              <a:fillRect l="0" t="0" r="0" b="0"/>
            </a:stretch>
          </a:blipFill>
        </p:spPr>
      </p:sp>
      <p:sp>
        <p:nvSpPr>
          <p:cNvPr name="TextBox 9" id="9"/>
          <p:cNvSpPr txBox="true"/>
          <p:nvPr/>
        </p:nvSpPr>
        <p:spPr>
          <a:xfrm rot="0">
            <a:off x="373320" y="72667"/>
            <a:ext cx="16321643" cy="4198011"/>
          </a:xfrm>
          <a:prstGeom prst="rect">
            <a:avLst/>
          </a:prstGeom>
        </p:spPr>
        <p:txBody>
          <a:bodyPr anchor="t" rtlCol="false" tIns="0" lIns="0" bIns="0" rIns="0">
            <a:spAutoFit/>
          </a:bodyPr>
          <a:lstStyle/>
          <a:p>
            <a:pPr algn="l">
              <a:lnSpc>
                <a:spcPts val="5108"/>
              </a:lnSpc>
            </a:pPr>
            <a:r>
              <a:rPr lang="en-US" sz="3648" b="true">
                <a:solidFill>
                  <a:srgbClr val="457800"/>
                </a:solidFill>
                <a:latin typeface="Neue Montreal Bold"/>
                <a:ea typeface="Neue Montreal Bold"/>
                <a:cs typeface="Neue Montreal Bold"/>
                <a:sym typeface="Neue Montreal Bold"/>
              </a:rPr>
              <a:t>Phần II:Solving games using adversarial search — Minimax, Alpha-Beta, Heuristic search And Adversarial Search on “Mean” Connect 4</a:t>
            </a:r>
          </a:p>
          <a:p>
            <a:pPr algn="l">
              <a:lnSpc>
                <a:spcPts val="7768"/>
              </a:lnSpc>
            </a:pPr>
          </a:p>
          <a:p>
            <a:pPr algn="l">
              <a:lnSpc>
                <a:spcPts val="7768"/>
              </a:lnSpc>
            </a:pPr>
          </a:p>
          <a:p>
            <a:pPr algn="l">
              <a:lnSpc>
                <a:spcPts val="7768"/>
              </a:lnSpc>
            </a:pPr>
          </a:p>
        </p:txBody>
      </p:sp>
      <p:sp>
        <p:nvSpPr>
          <p:cNvPr name="TextBox 10" id="10"/>
          <p:cNvSpPr txBox="true"/>
          <p:nvPr/>
        </p:nvSpPr>
        <p:spPr>
          <a:xfrm rot="0">
            <a:off x="1770172" y="2421854"/>
            <a:ext cx="4731548" cy="1308510"/>
          </a:xfrm>
          <a:prstGeom prst="rect">
            <a:avLst/>
          </a:prstGeom>
        </p:spPr>
        <p:txBody>
          <a:bodyPr anchor="t" rtlCol="false" tIns="0" lIns="0" bIns="0" rIns="0">
            <a:spAutoFit/>
          </a:bodyPr>
          <a:lstStyle/>
          <a:p>
            <a:pPr algn="l" marL="641333" indent="-320667" lvl="1">
              <a:lnSpc>
                <a:spcPts val="3386"/>
              </a:lnSpc>
              <a:buAutoNum type="arabicPeriod" startAt="1"/>
            </a:pPr>
            <a:r>
              <a:rPr lang="en-US" b="true" sz="2970">
                <a:solidFill>
                  <a:srgbClr val="357529"/>
                </a:solidFill>
                <a:latin typeface="Times New Roman Bold"/>
                <a:ea typeface="Times New Roman Bold"/>
                <a:cs typeface="Times New Roman Bold"/>
                <a:sym typeface="Times New Roman Bold"/>
              </a:rPr>
              <a:t>Giới thiệu và đặt vấn đề </a:t>
            </a:r>
          </a:p>
          <a:p>
            <a:pPr algn="l">
              <a:lnSpc>
                <a:spcPts val="3386"/>
              </a:lnSpc>
            </a:pPr>
          </a:p>
        </p:txBody>
      </p:sp>
      <p:sp>
        <p:nvSpPr>
          <p:cNvPr name="TextBox 11" id="11"/>
          <p:cNvSpPr txBox="true"/>
          <p:nvPr/>
        </p:nvSpPr>
        <p:spPr>
          <a:xfrm rot="0">
            <a:off x="1244904" y="1639774"/>
            <a:ext cx="13107936" cy="870360"/>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I.Solving Tic-Tac-Toe with Minimax Search and Alpha-Beta Pruning</a:t>
            </a:r>
          </a:p>
          <a:p>
            <a:pPr algn="l">
              <a:lnSpc>
                <a:spcPts val="3386"/>
              </a:lnSpc>
            </a:pPr>
          </a:p>
        </p:txBody>
      </p:sp>
      <p:sp>
        <p:nvSpPr>
          <p:cNvPr name="TextBox 12" id="12"/>
          <p:cNvSpPr txBox="true"/>
          <p:nvPr/>
        </p:nvSpPr>
        <p:spPr>
          <a:xfrm rot="0">
            <a:off x="1047750" y="3238373"/>
            <a:ext cx="14218630" cy="3267329"/>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             Trong lĩnh vực Trí tuệ nhân tạo (Artificial Intelligence – AI), việc ra quyết định tối ưu là một trong những năng lực cốt lõi của các hệ thống thông minh. Tuy nhiên, không phải mọi bài toán ra quyết định đều diễn ra trong môi trường tĩnh hoặc không có đối thủ. Ngược lại, trong nhiều tình huống – đặc biệt là trong các trò chơi (games) – mỗi hành động của một tác nhân (agent) đều chịu ảnh hưởng trực tiếp từ hành động của đối thủ. Chính trong bối cảnh đó, bài toán giải quyết trò chơi (game solving) trở thành một hướng nghiên cứu quan trọng, đặt nền tảng cho các kỹ thuật tìm kiếm đối kháng (adversarial search) trong AI.</a:t>
            </a:r>
          </a:p>
          <a:p>
            <a:pPr algn="just">
              <a:lnSpc>
                <a:spcPts val="3717"/>
              </a:lnSpc>
            </a:pPr>
          </a:p>
        </p:txBody>
      </p:sp>
      <p:sp>
        <p:nvSpPr>
          <p:cNvPr name="TextBox 13" id="13"/>
          <p:cNvSpPr txBox="true"/>
          <p:nvPr/>
        </p:nvSpPr>
        <p:spPr>
          <a:xfrm rot="0">
            <a:off x="1178394" y="6237818"/>
            <a:ext cx="13957343" cy="3734054"/>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         Trò chơi Tic-Tac-Toe (cờ ca-rô 3x3) là một ví dụ kinh điển để minh họa cho nguyên lý của tìm kiếm đối kháng. Dù là trò chơi đơn giản, Tic-Tac-Toe thể hiện rõ đặc điểm của các môi trường có hai người chơi luân phiên hành động, có mục tiêu xung đột, và kết quả phụ thuộc vào chuỗi hành động tương t</a:t>
            </a:r>
            <a:r>
              <a:rPr lang="en-US" sz="2599">
                <a:solidFill>
                  <a:srgbClr val="000000"/>
                </a:solidFill>
                <a:latin typeface="Times New Roman"/>
                <a:ea typeface="Times New Roman"/>
                <a:cs typeface="Times New Roman"/>
                <a:sym typeface="Times New Roman"/>
              </a:rPr>
              <a:t>ác giữa hai bên. Khi mô hình hóa trò chơi này, ta có thể xây dựng một cây trò chơi (game tree), trong đó mỗi nút biểu diễn một trạng thái của bàn cờ, và các cạnh biểu diễn các nước đi hợp lệ. Từ đó, ta có thể áp dụng các thuật toán như Minimax Search hoặc Alpha-Beta Pruning để tìm nước đi tối ưu – đảm bảo rằng người chơi sẽ không thua, dù đối thủ có chơi tốt đến đâu.</a:t>
            </a:r>
          </a:p>
          <a:p>
            <a:pPr algn="just" marL="561339" indent="-280669" lvl="1">
              <a:lnSpc>
                <a:spcPts val="3717"/>
              </a:lnSpc>
              <a:buFont typeface="Arial"/>
              <a:buChar char="•"/>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4401" y="79874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578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544944">
            <a:off x="-1289723" y="9842109"/>
            <a:ext cx="7199405" cy="2915759"/>
          </a:xfrm>
          <a:custGeom>
            <a:avLst/>
            <a:gdLst/>
            <a:ahLst/>
            <a:cxnLst/>
            <a:rect r="r" b="b" t="t" l="l"/>
            <a:pathLst>
              <a:path h="2915759" w="7199405">
                <a:moveTo>
                  <a:pt x="0" y="0"/>
                </a:moveTo>
                <a:lnTo>
                  <a:pt x="7199405" y="0"/>
                </a:lnTo>
                <a:lnTo>
                  <a:pt x="7199405" y="2915759"/>
                </a:lnTo>
                <a:lnTo>
                  <a:pt x="0" y="2915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7" id="7"/>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081348">
            <a:off x="14269488" y="9405538"/>
            <a:ext cx="5465573" cy="2246126"/>
          </a:xfrm>
          <a:custGeom>
            <a:avLst/>
            <a:gdLst/>
            <a:ahLst/>
            <a:cxnLst/>
            <a:rect r="r" b="b" t="t" l="l"/>
            <a:pathLst>
              <a:path h="2246126" w="5465573">
                <a:moveTo>
                  <a:pt x="0" y="0"/>
                </a:moveTo>
                <a:lnTo>
                  <a:pt x="5465573" y="0"/>
                </a:lnTo>
                <a:lnTo>
                  <a:pt x="5465573" y="2246125"/>
                </a:lnTo>
                <a:lnTo>
                  <a:pt x="0" y="2246125"/>
                </a:lnTo>
                <a:lnTo>
                  <a:pt x="0" y="0"/>
                </a:lnTo>
                <a:close/>
              </a:path>
            </a:pathLst>
          </a:custGeom>
          <a:blipFill>
            <a:blip r:embed="rId8"/>
            <a:stretch>
              <a:fillRect l="0" t="0" r="0" b="0"/>
            </a:stretch>
          </a:blipFill>
        </p:spPr>
      </p:sp>
      <p:sp>
        <p:nvSpPr>
          <p:cNvPr name="TextBox 9" id="9"/>
          <p:cNvSpPr txBox="true"/>
          <p:nvPr/>
        </p:nvSpPr>
        <p:spPr>
          <a:xfrm rot="0">
            <a:off x="1178394" y="1028700"/>
            <a:ext cx="638689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2. Kiến thức nền tảng (Core Theory)</a:t>
            </a:r>
          </a:p>
          <a:p>
            <a:pPr algn="l">
              <a:lnSpc>
                <a:spcPts val="3386"/>
              </a:lnSpc>
            </a:pPr>
          </a:p>
        </p:txBody>
      </p:sp>
      <p:sp>
        <p:nvSpPr>
          <p:cNvPr name="TextBox 10" id="10"/>
          <p:cNvSpPr txBox="true"/>
          <p:nvPr/>
        </p:nvSpPr>
        <p:spPr>
          <a:xfrm rot="0">
            <a:off x="711067" y="468370"/>
            <a:ext cx="13107936" cy="870360"/>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I.Solving Tic-Tac-Toe with Minimax Search and Alpha-Beta Pruning</a:t>
            </a:r>
          </a:p>
          <a:p>
            <a:pPr algn="l">
              <a:lnSpc>
                <a:spcPts val="3386"/>
              </a:lnSpc>
            </a:pPr>
          </a:p>
        </p:txBody>
      </p:sp>
      <p:sp>
        <p:nvSpPr>
          <p:cNvPr name="TextBox 11" id="11"/>
          <p:cNvSpPr txBox="true"/>
          <p:nvPr/>
        </p:nvSpPr>
        <p:spPr>
          <a:xfrm rot="0">
            <a:off x="1047750" y="2529351"/>
            <a:ext cx="14218630" cy="7001129"/>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 Trong các trò chơi hai người đối kháng có tổng bằng không (two-player zero-sum games), mỗi người chơi đều cố gắng tối đa hóa lợi ích của mình và đồng thời tối thiểu hóa lợi ích của đối thủ. Nguyên lý Minimax mô tả chiến lược tối ưu trong bối cảnh này:</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Người chơi MAX (agent chính) tìm cách tối đa hóa giá trị của hàm utility (giá trị lợi ích).</a:t>
            </a:r>
          </a:p>
          <a:p>
            <a:pPr algn="just">
              <a:lnSpc>
                <a:spcPts val="3717"/>
              </a:lnSpc>
            </a:pP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Người chơi MIN (đối thủ) tìm cách tối thiểu hóa giá trị đó.</a:t>
            </a:r>
          </a:p>
          <a:p>
            <a:pPr algn="just">
              <a:lnSpc>
                <a:spcPts val="3717"/>
              </a:lnSpc>
            </a:pPr>
          </a:p>
          <a:p>
            <a:pPr algn="just">
              <a:lnSpc>
                <a:spcPts val="3717"/>
              </a:lnSpc>
            </a:pPr>
            <a:r>
              <a:rPr lang="en-US" sz="2599">
                <a:solidFill>
                  <a:srgbClr val="000000"/>
                </a:solidFill>
                <a:latin typeface="Times New Roman"/>
                <a:ea typeface="Times New Roman"/>
                <a:cs typeface="Times New Roman"/>
                <a:sym typeface="Times New Roman"/>
              </a:rPr>
              <a:t>Quá trình tìm kiếm Minimax được thực hiện trên một cây trò chơi (game tree), trong đó:</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Nút gốc (root node) biểu diễn trạng thái hiện tại của trò chơi.</a:t>
            </a:r>
          </a:p>
          <a:p>
            <a:pPr algn="just">
              <a:lnSpc>
                <a:spcPts val="3717"/>
              </a:lnSpc>
            </a:pP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Các cạnh (edges) biểu diễn những hành động có thể thực hiện.</a:t>
            </a:r>
          </a:p>
          <a:p>
            <a:pPr algn="just">
              <a:lnSpc>
                <a:spcPts val="3717"/>
              </a:lnSpc>
            </a:pP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Các nút lá (leaf nodes) chứa giá trị utility — thường được xác định dựa trên kết quả thắng, thua, hoặc hòa.</a:t>
            </a:r>
          </a:p>
          <a:p>
            <a:pPr algn="just">
              <a:lnSpc>
                <a:spcPts val="3717"/>
              </a:lnSpc>
            </a:pPr>
          </a:p>
        </p:txBody>
      </p:sp>
      <p:sp>
        <p:nvSpPr>
          <p:cNvPr name="TextBox 12" id="12"/>
          <p:cNvSpPr txBox="true"/>
          <p:nvPr/>
        </p:nvSpPr>
        <p:spPr>
          <a:xfrm rot="0">
            <a:off x="1770172" y="1588755"/>
            <a:ext cx="638689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2.1. Nguyên lý Minimax</a:t>
            </a:r>
          </a:p>
          <a:p>
            <a:pPr algn="l">
              <a:lnSpc>
                <a:spcPts val="3386"/>
              </a:lnSpc>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4401" y="79874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578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544944">
            <a:off x="-1289723" y="9842109"/>
            <a:ext cx="7199405" cy="2915759"/>
          </a:xfrm>
          <a:custGeom>
            <a:avLst/>
            <a:gdLst/>
            <a:ahLst/>
            <a:cxnLst/>
            <a:rect r="r" b="b" t="t" l="l"/>
            <a:pathLst>
              <a:path h="2915759" w="7199405">
                <a:moveTo>
                  <a:pt x="0" y="0"/>
                </a:moveTo>
                <a:lnTo>
                  <a:pt x="7199405" y="0"/>
                </a:lnTo>
                <a:lnTo>
                  <a:pt x="7199405" y="2915759"/>
                </a:lnTo>
                <a:lnTo>
                  <a:pt x="0" y="2915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7" id="7"/>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081348">
            <a:off x="14269488" y="9405538"/>
            <a:ext cx="5465573" cy="2246126"/>
          </a:xfrm>
          <a:custGeom>
            <a:avLst/>
            <a:gdLst/>
            <a:ahLst/>
            <a:cxnLst/>
            <a:rect r="r" b="b" t="t" l="l"/>
            <a:pathLst>
              <a:path h="2246126" w="5465573">
                <a:moveTo>
                  <a:pt x="0" y="0"/>
                </a:moveTo>
                <a:lnTo>
                  <a:pt x="5465573" y="0"/>
                </a:lnTo>
                <a:lnTo>
                  <a:pt x="5465573" y="2246125"/>
                </a:lnTo>
                <a:lnTo>
                  <a:pt x="0" y="2246125"/>
                </a:lnTo>
                <a:lnTo>
                  <a:pt x="0" y="0"/>
                </a:lnTo>
                <a:close/>
              </a:path>
            </a:pathLst>
          </a:custGeom>
          <a:blipFill>
            <a:blip r:embed="rId8"/>
            <a:stretch>
              <a:fillRect l="0" t="0" r="0" b="0"/>
            </a:stretch>
          </a:blipFill>
        </p:spPr>
      </p:sp>
      <p:sp>
        <p:nvSpPr>
          <p:cNvPr name="Freeform 9" id="9"/>
          <p:cNvSpPr/>
          <p:nvPr/>
        </p:nvSpPr>
        <p:spPr>
          <a:xfrm flipH="false" flipV="false" rot="0">
            <a:off x="3918727" y="3933338"/>
            <a:ext cx="10450547" cy="2420324"/>
          </a:xfrm>
          <a:custGeom>
            <a:avLst/>
            <a:gdLst/>
            <a:ahLst/>
            <a:cxnLst/>
            <a:rect r="r" b="b" t="t" l="l"/>
            <a:pathLst>
              <a:path h="2420324" w="10450547">
                <a:moveTo>
                  <a:pt x="0" y="0"/>
                </a:moveTo>
                <a:lnTo>
                  <a:pt x="10450546" y="0"/>
                </a:lnTo>
                <a:lnTo>
                  <a:pt x="10450546" y="2420324"/>
                </a:lnTo>
                <a:lnTo>
                  <a:pt x="0" y="2420324"/>
                </a:lnTo>
                <a:lnTo>
                  <a:pt x="0" y="0"/>
                </a:lnTo>
                <a:close/>
              </a:path>
            </a:pathLst>
          </a:custGeom>
          <a:blipFill>
            <a:blip r:embed="rId9"/>
            <a:stretch>
              <a:fillRect l="0" t="0" r="0" b="0"/>
            </a:stretch>
          </a:blipFill>
        </p:spPr>
      </p:sp>
      <p:sp>
        <p:nvSpPr>
          <p:cNvPr name="TextBox 10" id="10"/>
          <p:cNvSpPr txBox="true"/>
          <p:nvPr/>
        </p:nvSpPr>
        <p:spPr>
          <a:xfrm rot="0">
            <a:off x="1178394" y="1028700"/>
            <a:ext cx="638689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2. Kiến thức nền tảng (Core Theory)</a:t>
            </a:r>
          </a:p>
          <a:p>
            <a:pPr algn="l">
              <a:lnSpc>
                <a:spcPts val="3386"/>
              </a:lnSpc>
            </a:pPr>
          </a:p>
        </p:txBody>
      </p:sp>
      <p:sp>
        <p:nvSpPr>
          <p:cNvPr name="TextBox 11" id="11"/>
          <p:cNvSpPr txBox="true"/>
          <p:nvPr/>
        </p:nvSpPr>
        <p:spPr>
          <a:xfrm rot="0">
            <a:off x="711067" y="468370"/>
            <a:ext cx="13107936" cy="870360"/>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I.Solving Tic-Tac-Toe with Minimax Search and Alpha-Beta Pruning</a:t>
            </a:r>
          </a:p>
          <a:p>
            <a:pPr algn="l">
              <a:lnSpc>
                <a:spcPts val="3386"/>
              </a:lnSpc>
            </a:pPr>
          </a:p>
        </p:txBody>
      </p:sp>
      <p:sp>
        <p:nvSpPr>
          <p:cNvPr name="TextBox 12" id="12"/>
          <p:cNvSpPr txBox="true"/>
          <p:nvPr/>
        </p:nvSpPr>
        <p:spPr>
          <a:xfrm rot="0">
            <a:off x="1047750" y="2529351"/>
            <a:ext cx="14218630" cy="1400429"/>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Thuật toán Minimax tiến hành duyệt toàn bộ cây trò chơi, tính toán giá trị Minimax tại mỗi nút theo công thức:</a:t>
            </a:r>
          </a:p>
          <a:p>
            <a:pPr algn="just">
              <a:lnSpc>
                <a:spcPts val="3717"/>
              </a:lnSpc>
            </a:pPr>
          </a:p>
        </p:txBody>
      </p:sp>
      <p:sp>
        <p:nvSpPr>
          <p:cNvPr name="TextBox 13" id="13"/>
          <p:cNvSpPr txBox="true"/>
          <p:nvPr/>
        </p:nvSpPr>
        <p:spPr>
          <a:xfrm rot="0">
            <a:off x="1770172" y="1588755"/>
            <a:ext cx="638689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2.1. Nguyên lý Minimax</a:t>
            </a:r>
          </a:p>
          <a:p>
            <a:pPr algn="l">
              <a:lnSpc>
                <a:spcPts val="3386"/>
              </a:lnSpc>
            </a:pPr>
          </a:p>
        </p:txBody>
      </p:sp>
      <p:sp>
        <p:nvSpPr>
          <p:cNvPr name="TextBox 14" id="14"/>
          <p:cNvSpPr txBox="true"/>
          <p:nvPr/>
        </p:nvSpPr>
        <p:spPr>
          <a:xfrm rot="0">
            <a:off x="1178394" y="6787509"/>
            <a:ext cx="14218630" cy="1400429"/>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Kết quả cuối cùng tại nút gốc biểu diễn giá trị tốt nhất mà người chơi MAX có thể đảm bảo được, giả định rằng MIN luôn chơi tối ưu</a:t>
            </a:r>
          </a:p>
          <a:p>
            <a:pPr algn="just">
              <a:lnSpc>
                <a:spcPts val="3717"/>
              </a:lnSpc>
            </a:p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4401" y="7987431"/>
            <a:ext cx="4619573" cy="3086100"/>
            <a:chOff x="0" y="0"/>
            <a:chExt cx="1216678" cy="812800"/>
          </a:xfrm>
        </p:grpSpPr>
        <p:sp>
          <p:nvSpPr>
            <p:cNvPr name="Freeform 3" id="3"/>
            <p:cNvSpPr/>
            <p:nvPr/>
          </p:nvSpPr>
          <p:spPr>
            <a:xfrm flipH="false" flipV="false" rot="0">
              <a:off x="0" y="0"/>
              <a:ext cx="1216678" cy="812800"/>
            </a:xfrm>
            <a:custGeom>
              <a:avLst/>
              <a:gdLst/>
              <a:ahLst/>
              <a:cxnLst/>
              <a:rect r="r" b="b" t="t" l="l"/>
              <a:pathLst>
                <a:path h="812800" w="1216678">
                  <a:moveTo>
                    <a:pt x="0" y="0"/>
                  </a:moveTo>
                  <a:lnTo>
                    <a:pt x="1216678" y="0"/>
                  </a:lnTo>
                  <a:lnTo>
                    <a:pt x="1216678" y="812800"/>
                  </a:lnTo>
                  <a:lnTo>
                    <a:pt x="0" y="812800"/>
                  </a:lnTo>
                  <a:close/>
                </a:path>
              </a:pathLst>
            </a:custGeom>
            <a:solidFill>
              <a:srgbClr val="457800"/>
            </a:solidFill>
          </p:spPr>
        </p:sp>
        <p:sp>
          <p:nvSpPr>
            <p:cNvPr name="TextBox 4" id="4"/>
            <p:cNvSpPr txBox="true"/>
            <p:nvPr/>
          </p:nvSpPr>
          <p:spPr>
            <a:xfrm>
              <a:off x="0" y="-38100"/>
              <a:ext cx="1216678"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75071">
            <a:off x="13202812" y="5045912"/>
            <a:ext cx="7199405" cy="2915759"/>
          </a:xfrm>
          <a:custGeom>
            <a:avLst/>
            <a:gdLst/>
            <a:ahLst/>
            <a:cxnLst/>
            <a:rect r="r" b="b" t="t" l="l"/>
            <a:pathLst>
              <a:path h="2915759" w="7199405">
                <a:moveTo>
                  <a:pt x="0" y="0"/>
                </a:moveTo>
                <a:lnTo>
                  <a:pt x="7199405" y="0"/>
                </a:lnTo>
                <a:lnTo>
                  <a:pt x="7199405" y="2915759"/>
                </a:lnTo>
                <a:lnTo>
                  <a:pt x="0" y="2915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7" id="7"/>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178394" y="1028700"/>
            <a:ext cx="638689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2. Kiến thức nền tảng (Core Theory)</a:t>
            </a:r>
          </a:p>
          <a:p>
            <a:pPr algn="l">
              <a:lnSpc>
                <a:spcPts val="3386"/>
              </a:lnSpc>
            </a:pPr>
          </a:p>
        </p:txBody>
      </p:sp>
      <p:sp>
        <p:nvSpPr>
          <p:cNvPr name="TextBox 9" id="9"/>
          <p:cNvSpPr txBox="true"/>
          <p:nvPr/>
        </p:nvSpPr>
        <p:spPr>
          <a:xfrm rot="0">
            <a:off x="711067" y="468370"/>
            <a:ext cx="13107936" cy="870360"/>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I.Solving Tic-Tac-Toe with Minimax Search and Alpha-Beta Pruning</a:t>
            </a:r>
          </a:p>
          <a:p>
            <a:pPr algn="l">
              <a:lnSpc>
                <a:spcPts val="3386"/>
              </a:lnSpc>
            </a:pPr>
          </a:p>
        </p:txBody>
      </p:sp>
      <p:sp>
        <p:nvSpPr>
          <p:cNvPr name="TextBox 10" id="10"/>
          <p:cNvSpPr txBox="true"/>
          <p:nvPr/>
        </p:nvSpPr>
        <p:spPr>
          <a:xfrm rot="0">
            <a:off x="1178394" y="2853201"/>
            <a:ext cx="13068525" cy="5134229"/>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        Một cây Minimax có dạng phân tầng xen kẽ giữa các nút MAX và MIN.</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  Mỗi tầng đại diện cho lượt chơi của một người.</a:t>
            </a:r>
          </a:p>
          <a:p>
            <a:pPr algn="just">
              <a:lnSpc>
                <a:spcPts val="3717"/>
              </a:lnSpc>
            </a:pP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Mỗi nút con của một nút MAX là một trạng thái mà MIN có thể tạo ra, và ngược lại.</a:t>
            </a:r>
          </a:p>
          <a:p>
            <a:pPr algn="just">
              <a:lnSpc>
                <a:spcPts val="3717"/>
              </a:lnSpc>
            </a:pPr>
          </a:p>
          <a:p>
            <a:pPr algn="just">
              <a:lnSpc>
                <a:spcPts val="3717"/>
              </a:lnSpc>
            </a:pPr>
            <a:r>
              <a:rPr lang="en-US" sz="2599">
                <a:solidFill>
                  <a:srgbClr val="000000"/>
                </a:solidFill>
                <a:latin typeface="Times New Roman"/>
                <a:ea typeface="Times New Roman"/>
                <a:cs typeface="Times New Roman"/>
                <a:sym typeface="Times New Roman"/>
              </a:rPr>
              <a:t>        Ví dụ trong trò chơi Tic-Tac-Toe, từ trạng thái ban đầu (ô trống), người chơi X (MAX) có 9 hành động khả thi. Sau mỗi hành động, người chơi O (MIN) phản ứng, tạo ra các trạng thái tiếp theo. Cây trò chơi sẽ nhanh chóng phát triển theo cấp số nhân với độ sâu d (số lượt đi còn lại) và bậc phân nhánh b (số hành động hợp lệ tại mỗi bước).</a:t>
            </a:r>
          </a:p>
          <a:p>
            <a:pPr algn="just">
              <a:lnSpc>
                <a:spcPts val="3717"/>
              </a:lnSpc>
            </a:pPr>
          </a:p>
          <a:p>
            <a:pPr algn="just">
              <a:lnSpc>
                <a:spcPts val="3717"/>
              </a:lnSpc>
            </a:pPr>
          </a:p>
        </p:txBody>
      </p:sp>
      <p:sp>
        <p:nvSpPr>
          <p:cNvPr name="TextBox 11" id="11"/>
          <p:cNvSpPr txBox="true"/>
          <p:nvPr/>
        </p:nvSpPr>
        <p:spPr>
          <a:xfrm rot="0">
            <a:off x="1770172" y="1588755"/>
            <a:ext cx="638689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2.2. Cấu trúc cây Minimax</a:t>
            </a:r>
          </a:p>
          <a:p>
            <a:pPr algn="l">
              <a:lnSpc>
                <a:spcPts val="3386"/>
              </a:lnSpc>
            </a:pP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75071">
            <a:off x="15425947" y="7221022"/>
            <a:ext cx="4083019" cy="1653623"/>
          </a:xfrm>
          <a:custGeom>
            <a:avLst/>
            <a:gdLst/>
            <a:ahLst/>
            <a:cxnLst/>
            <a:rect r="r" b="b" t="t" l="l"/>
            <a:pathLst>
              <a:path h="1653623" w="4083019">
                <a:moveTo>
                  <a:pt x="0" y="0"/>
                </a:moveTo>
                <a:lnTo>
                  <a:pt x="4083019" y="0"/>
                </a:lnTo>
                <a:lnTo>
                  <a:pt x="4083019" y="1653623"/>
                </a:lnTo>
                <a:lnTo>
                  <a:pt x="0" y="1653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4" id="4"/>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178394" y="1028700"/>
            <a:ext cx="638689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2. Kiến thức nền tảng (Core Theory)</a:t>
            </a:r>
          </a:p>
          <a:p>
            <a:pPr algn="l">
              <a:lnSpc>
                <a:spcPts val="3386"/>
              </a:lnSpc>
            </a:pPr>
          </a:p>
        </p:txBody>
      </p:sp>
      <p:sp>
        <p:nvSpPr>
          <p:cNvPr name="TextBox 6" id="6"/>
          <p:cNvSpPr txBox="true"/>
          <p:nvPr/>
        </p:nvSpPr>
        <p:spPr>
          <a:xfrm rot="0">
            <a:off x="711067" y="468370"/>
            <a:ext cx="13107936" cy="870360"/>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I.Solving Tic-Tac-Toe with Minimax Search and Alpha-Beta Pruning</a:t>
            </a:r>
          </a:p>
          <a:p>
            <a:pPr algn="l">
              <a:lnSpc>
                <a:spcPts val="3386"/>
              </a:lnSpc>
            </a:pPr>
          </a:p>
        </p:txBody>
      </p:sp>
      <p:sp>
        <p:nvSpPr>
          <p:cNvPr name="TextBox 7" id="7"/>
          <p:cNvSpPr txBox="true"/>
          <p:nvPr/>
        </p:nvSpPr>
        <p:spPr>
          <a:xfrm rot="0">
            <a:off x="711067" y="2342793"/>
            <a:ext cx="16902208" cy="4200779"/>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        Thuật toán Minimax chuẩn mặc dù chính xác, nhưng rất tốn kém về tính toán, vì phải duyệt toàn bộ các nút trong cây. Để tối ưu, người ta sử dụng kỹ thuật Alpha-Beta Pruning, một biến thể thông minh của Minimax giúp cắt bỏ (prune) những nhánh không cần thiết mà không ảnh hưởng đến kết quả cuối cùng.</a:t>
            </a:r>
          </a:p>
          <a:p>
            <a:pPr algn="just">
              <a:lnSpc>
                <a:spcPts val="3717"/>
              </a:lnSpc>
            </a:pPr>
            <a:r>
              <a:rPr lang="en-US" sz="2599">
                <a:solidFill>
                  <a:srgbClr val="000000"/>
                </a:solidFill>
                <a:latin typeface="Times New Roman"/>
                <a:ea typeface="Times New Roman"/>
                <a:cs typeface="Times New Roman"/>
                <a:sym typeface="Times New Roman"/>
              </a:rPr>
              <a:t>Nguyên lý hoạt động:</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α (alpha): giá trị tốt nhất hiện có mà người chơi MAX có thể đạt được ở bất kỳ nút nào dọc theo đường đi hiện tại.</a:t>
            </a:r>
          </a:p>
          <a:p>
            <a:pPr algn="just">
              <a:lnSpc>
                <a:spcPts val="3717"/>
              </a:lnSpc>
            </a:pP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β (beta): giá trị tốt nhất hiện có mà người chơi MIN có thể đảm bảo.</a:t>
            </a:r>
          </a:p>
          <a:p>
            <a:pPr algn="just">
              <a:lnSpc>
                <a:spcPts val="3717"/>
              </a:lnSpc>
            </a:pPr>
          </a:p>
          <a:p>
            <a:pPr algn="just">
              <a:lnSpc>
                <a:spcPts val="3717"/>
              </a:lnSpc>
            </a:pPr>
          </a:p>
        </p:txBody>
      </p:sp>
      <p:sp>
        <p:nvSpPr>
          <p:cNvPr name="TextBox 8" id="8"/>
          <p:cNvSpPr txBox="true"/>
          <p:nvPr/>
        </p:nvSpPr>
        <p:spPr>
          <a:xfrm rot="0">
            <a:off x="1770172" y="1588755"/>
            <a:ext cx="638689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2.3. Cải tiến bằng Alpha-Beta Pruning</a:t>
            </a:r>
          </a:p>
          <a:p>
            <a:pPr algn="l">
              <a:lnSpc>
                <a:spcPts val="3386"/>
              </a:lnSpc>
            </a:pPr>
          </a:p>
        </p:txBody>
      </p:sp>
      <p:sp>
        <p:nvSpPr>
          <p:cNvPr name="TextBox 9" id="9"/>
          <p:cNvSpPr txBox="true"/>
          <p:nvPr/>
        </p:nvSpPr>
        <p:spPr>
          <a:xfrm rot="0">
            <a:off x="750478" y="5711227"/>
            <a:ext cx="15845786" cy="4200779"/>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Trong quá trình duyệt:</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Nếu tại một nút MIN, ta phát hiện rằng giá trị hiện tại nhỏ hơn hoặc bằng α (vì MAX đã có lựa chọn tốt hơn ở nhánh khác), thì nhánh này không cần mở rộng thêm.</a:t>
            </a:r>
          </a:p>
          <a:p>
            <a:pPr algn="just">
              <a:lnSpc>
                <a:spcPts val="3717"/>
              </a:lnSpc>
            </a:pP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Tương tự, nếu tại nút MAX, giá trị hiện tại lớn hơn hoặc bằng β, ta cắt bỏ phần còn lại của nhánh.</a:t>
            </a:r>
          </a:p>
          <a:p>
            <a:pPr algn="just">
              <a:lnSpc>
                <a:spcPts val="3717"/>
              </a:lnSpc>
            </a:pPr>
          </a:p>
          <a:p>
            <a:pPr algn="just">
              <a:lnSpc>
                <a:spcPts val="3717"/>
              </a:lnSpc>
            </a:pPr>
            <a:r>
              <a:rPr lang="en-US" sz="2599">
                <a:solidFill>
                  <a:srgbClr val="000000"/>
                </a:solidFill>
                <a:latin typeface="Times New Roman"/>
                <a:ea typeface="Times New Roman"/>
                <a:cs typeface="Times New Roman"/>
                <a:sym typeface="Times New Roman"/>
              </a:rPr>
              <a:t>Nhờ đó, Alpha-Beta Pruning giúp giảm số lượng nút cần duyệt, đặc biệt khi các nước đi được xét theo thứ tự “tốt nhất trước”.</a:t>
            </a:r>
          </a:p>
          <a:p>
            <a:pPr algn="just">
              <a:lnSpc>
                <a:spcPts val="3717"/>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66433" y="2339614"/>
            <a:ext cx="2523190" cy="1193900"/>
          </a:xfrm>
          <a:custGeom>
            <a:avLst/>
            <a:gdLst/>
            <a:ahLst/>
            <a:cxnLst/>
            <a:rect r="r" b="b" t="t" l="l"/>
            <a:pathLst>
              <a:path h="1193900" w="2523190">
                <a:moveTo>
                  <a:pt x="0" y="0"/>
                </a:moveTo>
                <a:lnTo>
                  <a:pt x="2523190" y="0"/>
                </a:lnTo>
                <a:lnTo>
                  <a:pt x="2523190" y="1193900"/>
                </a:lnTo>
                <a:lnTo>
                  <a:pt x="0" y="1193900"/>
                </a:lnTo>
                <a:lnTo>
                  <a:pt x="0" y="0"/>
                </a:lnTo>
                <a:close/>
              </a:path>
            </a:pathLst>
          </a:custGeom>
          <a:blipFill>
            <a:blip r:embed="rId2"/>
            <a:stretch>
              <a:fillRect l="0" t="0" r="0" b="0"/>
            </a:stretch>
          </a:blipFill>
        </p:spPr>
      </p:sp>
      <p:sp>
        <p:nvSpPr>
          <p:cNvPr name="Freeform 3" id="3"/>
          <p:cNvSpPr/>
          <p:nvPr/>
        </p:nvSpPr>
        <p:spPr>
          <a:xfrm flipH="false" flipV="false" rot="0">
            <a:off x="1200418" y="3533514"/>
            <a:ext cx="12030112" cy="2362855"/>
          </a:xfrm>
          <a:custGeom>
            <a:avLst/>
            <a:gdLst/>
            <a:ahLst/>
            <a:cxnLst/>
            <a:rect r="r" b="b" t="t" l="l"/>
            <a:pathLst>
              <a:path h="2362855" w="12030112">
                <a:moveTo>
                  <a:pt x="0" y="0"/>
                </a:moveTo>
                <a:lnTo>
                  <a:pt x="12030112" y="0"/>
                </a:lnTo>
                <a:lnTo>
                  <a:pt x="12030112" y="2362854"/>
                </a:lnTo>
                <a:lnTo>
                  <a:pt x="0" y="2362854"/>
                </a:lnTo>
                <a:lnTo>
                  <a:pt x="0" y="0"/>
                </a:lnTo>
                <a:close/>
              </a:path>
            </a:pathLst>
          </a:custGeom>
          <a:blipFill>
            <a:blip r:embed="rId3"/>
            <a:stretch>
              <a:fillRect l="0" t="0" r="0" b="0"/>
            </a:stretch>
          </a:blipFill>
        </p:spPr>
      </p:sp>
      <p:sp>
        <p:nvSpPr>
          <p:cNvPr name="Freeform 4" id="4"/>
          <p:cNvSpPr/>
          <p:nvPr/>
        </p:nvSpPr>
        <p:spPr>
          <a:xfrm flipH="false" flipV="false" rot="0">
            <a:off x="1200418" y="6293648"/>
            <a:ext cx="5234190" cy="2705465"/>
          </a:xfrm>
          <a:custGeom>
            <a:avLst/>
            <a:gdLst/>
            <a:ahLst/>
            <a:cxnLst/>
            <a:rect r="r" b="b" t="t" l="l"/>
            <a:pathLst>
              <a:path h="2705465" w="5234190">
                <a:moveTo>
                  <a:pt x="0" y="0"/>
                </a:moveTo>
                <a:lnTo>
                  <a:pt x="5234191" y="0"/>
                </a:lnTo>
                <a:lnTo>
                  <a:pt x="5234191" y="2705465"/>
                </a:lnTo>
                <a:lnTo>
                  <a:pt x="0" y="2705465"/>
                </a:lnTo>
                <a:lnTo>
                  <a:pt x="0" y="0"/>
                </a:lnTo>
                <a:close/>
              </a:path>
            </a:pathLst>
          </a:custGeom>
          <a:blipFill>
            <a:blip r:embed="rId4"/>
            <a:stretch>
              <a:fillRect l="0" t="0" r="0" b="0"/>
            </a:stretch>
          </a:blipFill>
        </p:spPr>
      </p:sp>
      <p:sp>
        <p:nvSpPr>
          <p:cNvPr name="TextBox 5" id="5"/>
          <p:cNvSpPr txBox="true"/>
          <p:nvPr/>
        </p:nvSpPr>
        <p:spPr>
          <a:xfrm rot="0">
            <a:off x="1200418" y="942975"/>
            <a:ext cx="15080789"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4. Ước lượng chính xác hơn cho không gian trạng thái </a:t>
            </a:r>
          </a:p>
        </p:txBody>
      </p:sp>
      <p:sp>
        <p:nvSpPr>
          <p:cNvPr name="TextBox 6" id="6"/>
          <p:cNvSpPr txBox="true"/>
          <p:nvPr/>
        </p:nvSpPr>
        <p:spPr>
          <a:xfrm rot="0">
            <a:off x="1200418" y="1726050"/>
            <a:ext cx="16058882" cy="1154938"/>
          </a:xfrm>
          <a:prstGeom prst="rect">
            <a:avLst/>
          </a:prstGeom>
        </p:spPr>
        <p:txBody>
          <a:bodyPr anchor="t" rtlCol="false" tIns="0" lIns="0" bIns="0" rIns="0">
            <a:spAutoFit/>
          </a:bodyPr>
          <a:lstStyle/>
          <a:p>
            <a:pPr algn="l">
              <a:lnSpc>
                <a:spcPts val="3146"/>
              </a:lnSpc>
            </a:pPr>
            <a:r>
              <a:rPr lang="en-US" sz="2200">
                <a:solidFill>
                  <a:srgbClr val="000000"/>
                </a:solidFill>
                <a:latin typeface="Neue Montreal"/>
                <a:ea typeface="Neue Montreal"/>
                <a:cs typeface="Neue Montreal"/>
                <a:sym typeface="Neue Montreal"/>
              </a:rPr>
              <a:t>Một cách tiếp cận chặt chẽ hơn là xét đến số ô đã đi tại mỗi bước i (1 ≤ i ≤ 9). Có C(9, i) cách chọn i ô trong tổng số 9 ô, và C(i, ⌊i/2⌋) cách chia lượt đi giữa hai người chơi.</a:t>
            </a:r>
          </a:p>
          <a:p>
            <a:pPr algn="l">
              <a:lnSpc>
                <a:spcPts val="3146"/>
              </a:lnSpc>
            </a:pPr>
            <a:r>
              <a:rPr lang="en-US" sz="2200">
                <a:solidFill>
                  <a:srgbClr val="000000"/>
                </a:solidFill>
                <a:latin typeface="Neue Montreal"/>
                <a:ea typeface="Neue Montreal"/>
                <a:cs typeface="Neue Montreal"/>
                <a:sym typeface="Neue Montreal"/>
              </a:rPr>
              <a:t> Tổng cộng, ta có:</a:t>
            </a:r>
          </a:p>
        </p:txBody>
      </p:sp>
      <p:sp>
        <p:nvSpPr>
          <p:cNvPr name="TextBox 7" id="7"/>
          <p:cNvSpPr txBox="true"/>
          <p:nvPr/>
        </p:nvSpPr>
        <p:spPr>
          <a:xfrm rot="0">
            <a:off x="6425067" y="2562676"/>
            <a:ext cx="5437865" cy="373888"/>
          </a:xfrm>
          <a:prstGeom prst="rect">
            <a:avLst/>
          </a:prstGeom>
        </p:spPr>
        <p:txBody>
          <a:bodyPr anchor="t" rtlCol="false" tIns="0" lIns="0" bIns="0" rIns="0">
            <a:spAutoFit/>
          </a:bodyPr>
          <a:lstStyle/>
          <a:p>
            <a:pPr algn="l">
              <a:lnSpc>
                <a:spcPts val="3146"/>
              </a:lnSpc>
            </a:pPr>
            <a:r>
              <a:rPr lang="en-US" sz="2200">
                <a:solidFill>
                  <a:srgbClr val="000000"/>
                </a:solidFill>
                <a:latin typeface="Neue Montreal"/>
                <a:ea typeface="Neue Montreal"/>
                <a:cs typeface="Neue Montreal"/>
                <a:sym typeface="Neue Montreal"/>
              </a:rPr>
              <a:t>là ước lượng tốt hơn về số trạng thái hợp lệ</a:t>
            </a:r>
          </a:p>
        </p:txBody>
      </p:sp>
      <p:sp>
        <p:nvSpPr>
          <p:cNvPr name="TextBox 8" id="8"/>
          <p:cNvSpPr txBox="true"/>
          <p:nvPr/>
        </p:nvSpPr>
        <p:spPr>
          <a:xfrm rot="0">
            <a:off x="6638284" y="8234700"/>
            <a:ext cx="10621016" cy="764413"/>
          </a:xfrm>
          <a:prstGeom prst="rect">
            <a:avLst/>
          </a:prstGeom>
        </p:spPr>
        <p:txBody>
          <a:bodyPr anchor="t" rtlCol="false" tIns="0" lIns="0" bIns="0" rIns="0">
            <a:spAutoFit/>
          </a:bodyPr>
          <a:lstStyle/>
          <a:p>
            <a:pPr algn="l">
              <a:lnSpc>
                <a:spcPts val="3146"/>
              </a:lnSpc>
            </a:pPr>
            <a:r>
              <a:rPr lang="en-US" sz="2200">
                <a:solidFill>
                  <a:srgbClr val="000000"/>
                </a:solidFill>
                <a:latin typeface="Neue Montreal"/>
                <a:ea typeface="Neue Montreal"/>
                <a:cs typeface="Neue Montreal"/>
                <a:sym typeface="Neue Montreal"/>
              </a:rPr>
              <a:t>→ Kết quả cho thấy ước lượng thực tế chỉ khoảng 5919 trạng thái hợp lệ, thấp hơn nhiều so với 19.683 </a:t>
            </a:r>
          </a:p>
        </p:txBody>
      </p:sp>
      <p:sp>
        <p:nvSpPr>
          <p:cNvPr name="Freeform 9" id="9"/>
          <p:cNvSpPr/>
          <p:nvPr/>
        </p:nvSpPr>
        <p:spPr>
          <a:xfrm flipH="false" flipV="false" rot="-7166987">
            <a:off x="14296969" y="-113792"/>
            <a:ext cx="4958455" cy="3026664"/>
          </a:xfrm>
          <a:custGeom>
            <a:avLst/>
            <a:gdLst/>
            <a:ahLst/>
            <a:cxnLst/>
            <a:rect r="r" b="b" t="t" l="l"/>
            <a:pathLst>
              <a:path h="3026664" w="4958455">
                <a:moveTo>
                  <a:pt x="0" y="0"/>
                </a:moveTo>
                <a:lnTo>
                  <a:pt x="4958455" y="0"/>
                </a:lnTo>
                <a:lnTo>
                  <a:pt x="4958455" y="3026664"/>
                </a:lnTo>
                <a:lnTo>
                  <a:pt x="0" y="3026664"/>
                </a:lnTo>
                <a:lnTo>
                  <a:pt x="0" y="0"/>
                </a:lnTo>
                <a:close/>
              </a:path>
            </a:pathLst>
          </a:custGeom>
          <a:blipFill>
            <a:blip r:embed="rId5">
              <a:extLst>
                <a:ext uri="{96DAC541-7B7A-43D3-8B79-37D633B846F1}">
                  <asvg:svgBlip xmlns:asvg="http://schemas.microsoft.com/office/drawing/2016/SVG/main" r:embed="rId6"/>
                </a:ext>
              </a:extLst>
            </a:blip>
            <a:stretch>
              <a:fillRect l="-39832" t="0" r="-7697"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75071">
            <a:off x="13678724" y="5511544"/>
            <a:ext cx="6532272" cy="2645570"/>
          </a:xfrm>
          <a:custGeom>
            <a:avLst/>
            <a:gdLst/>
            <a:ahLst/>
            <a:cxnLst/>
            <a:rect r="r" b="b" t="t" l="l"/>
            <a:pathLst>
              <a:path h="2645570" w="6532272">
                <a:moveTo>
                  <a:pt x="0" y="0"/>
                </a:moveTo>
                <a:lnTo>
                  <a:pt x="6532272" y="0"/>
                </a:lnTo>
                <a:lnTo>
                  <a:pt x="6532272" y="2645570"/>
                </a:lnTo>
                <a:lnTo>
                  <a:pt x="0" y="2645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4" id="4"/>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178394" y="1028700"/>
            <a:ext cx="638689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2. Kiến thức nền tảng (Core Theory)</a:t>
            </a:r>
          </a:p>
          <a:p>
            <a:pPr algn="l">
              <a:lnSpc>
                <a:spcPts val="3386"/>
              </a:lnSpc>
            </a:pPr>
          </a:p>
        </p:txBody>
      </p:sp>
      <p:sp>
        <p:nvSpPr>
          <p:cNvPr name="TextBox 6" id="6"/>
          <p:cNvSpPr txBox="true"/>
          <p:nvPr/>
        </p:nvSpPr>
        <p:spPr>
          <a:xfrm rot="0">
            <a:off x="711067" y="468370"/>
            <a:ext cx="13107936" cy="870360"/>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I.Solving Tic-Tac-Toe with Minimax Search and Alpha-Beta Pruning</a:t>
            </a:r>
          </a:p>
          <a:p>
            <a:pPr algn="l">
              <a:lnSpc>
                <a:spcPts val="3386"/>
              </a:lnSpc>
            </a:pPr>
          </a:p>
        </p:txBody>
      </p:sp>
      <p:sp>
        <p:nvSpPr>
          <p:cNvPr name="TextBox 7" id="7"/>
          <p:cNvSpPr txBox="true"/>
          <p:nvPr/>
        </p:nvSpPr>
        <p:spPr>
          <a:xfrm rot="0">
            <a:off x="711067" y="2342793"/>
            <a:ext cx="11641543" cy="4200779"/>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       Độ phức tạp của Minimax phụ thuộc trực tiếp vào bậc phân nhánh (b) và độ sâu của cây (d):</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Ở trường hợp tệ nhất, thuật toán phải duyệt toàn bộ các nút, dẫn đến độ phức tạp thời gian O(b^d).</a:t>
            </a:r>
          </a:p>
          <a:p>
            <a:pPr algn="just">
              <a:lnSpc>
                <a:spcPts val="3717"/>
              </a:lnSpc>
            </a:pPr>
          </a:p>
          <a:p>
            <a:pPr algn="just">
              <a:lnSpc>
                <a:spcPts val="3717"/>
              </a:lnSpc>
            </a:pPr>
            <a:r>
              <a:rPr lang="en-US" sz="2599">
                <a:solidFill>
                  <a:srgbClr val="000000"/>
                </a:solidFill>
                <a:latin typeface="Times New Roman"/>
                <a:ea typeface="Times New Roman"/>
                <a:cs typeface="Times New Roman"/>
                <a:sym typeface="Times New Roman"/>
              </a:rPr>
              <a:t>        Với Alpha-Beta Pruning, trong trường hợp tốt nhất (khi các nước đi được sắp xếp tối ưu), số nút cần duyệt giảm còn khoảng O(b^(d/2)), tức hiệu quả tương đương tăng gấp đôi độ sâu có thể tìm kiếm trong cùng một khoảng thời gian.</a:t>
            </a:r>
          </a:p>
          <a:p>
            <a:pPr algn="just">
              <a:lnSpc>
                <a:spcPts val="3717"/>
              </a:lnSpc>
            </a:pPr>
          </a:p>
        </p:txBody>
      </p:sp>
      <p:sp>
        <p:nvSpPr>
          <p:cNvPr name="TextBox 8" id="8"/>
          <p:cNvSpPr txBox="true"/>
          <p:nvPr/>
        </p:nvSpPr>
        <p:spPr>
          <a:xfrm rot="0">
            <a:off x="1770172" y="1588755"/>
            <a:ext cx="638689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2.4. Phân tích độ phức tạp O(b^d)</a:t>
            </a:r>
          </a:p>
          <a:p>
            <a:pPr algn="l">
              <a:lnSpc>
                <a:spcPts val="3386"/>
              </a:lnSpc>
            </a:pPr>
          </a:p>
        </p:txBody>
      </p:sp>
      <p:sp>
        <p:nvSpPr>
          <p:cNvPr name="TextBox 9" id="9"/>
          <p:cNvSpPr txBox="true"/>
          <p:nvPr/>
        </p:nvSpPr>
        <p:spPr>
          <a:xfrm rot="0">
            <a:off x="745174" y="7076156"/>
            <a:ext cx="11607436" cy="1867154"/>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         Điều này cho thấy pruning là yếu tố then chốt giúp các hệ thống chơi game (như cờ vua, cờ vây, Tic-Tac-Toe) có thể ra quyết định nhanh chóng mà vẫn đảm bảo tính tối ưu.</a:t>
            </a:r>
          </a:p>
          <a:p>
            <a:pPr algn="just">
              <a:lnSpc>
                <a:spcPts val="3717"/>
              </a:lnSpc>
            </a:pP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75071">
            <a:off x="13678724" y="5511544"/>
            <a:ext cx="6532272" cy="2645570"/>
          </a:xfrm>
          <a:custGeom>
            <a:avLst/>
            <a:gdLst/>
            <a:ahLst/>
            <a:cxnLst/>
            <a:rect r="r" b="b" t="t" l="l"/>
            <a:pathLst>
              <a:path h="2645570" w="6532272">
                <a:moveTo>
                  <a:pt x="0" y="0"/>
                </a:moveTo>
                <a:lnTo>
                  <a:pt x="6532272" y="0"/>
                </a:lnTo>
                <a:lnTo>
                  <a:pt x="6532272" y="2645570"/>
                </a:lnTo>
                <a:lnTo>
                  <a:pt x="0" y="2645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4" id="4"/>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178394" y="1028700"/>
            <a:ext cx="6386893" cy="451260"/>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3.Thực nghiệm và Phân tích </a:t>
            </a:r>
          </a:p>
        </p:txBody>
      </p:sp>
      <p:sp>
        <p:nvSpPr>
          <p:cNvPr name="TextBox 6" id="6"/>
          <p:cNvSpPr txBox="true"/>
          <p:nvPr/>
        </p:nvSpPr>
        <p:spPr>
          <a:xfrm rot="0">
            <a:off x="711067" y="468370"/>
            <a:ext cx="13107936" cy="870360"/>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I.Solving Tic-Tac-Toe with Minimax Search and Alpha-Beta Pruning</a:t>
            </a:r>
          </a:p>
          <a:p>
            <a:pPr algn="l">
              <a:lnSpc>
                <a:spcPts val="3386"/>
              </a:lnSpc>
            </a:pPr>
          </a:p>
        </p:txBody>
      </p:sp>
      <p:sp>
        <p:nvSpPr>
          <p:cNvPr name="TextBox 7" id="7"/>
          <p:cNvSpPr txBox="true"/>
          <p:nvPr/>
        </p:nvSpPr>
        <p:spPr>
          <a:xfrm rot="0">
            <a:off x="711067" y="2342793"/>
            <a:ext cx="11641543" cy="3267329"/>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     Phần thực nghiệm được thiết kế nhằm minh họa sự khác biệt giữa hai cách tiếp cận trong giải bài toán Tic-Tac-Toe bằng tìm kiếm đối kháng:</a:t>
            </a:r>
          </a:p>
          <a:p>
            <a:pPr algn="just" marL="561339" indent="-280669" lvl="1">
              <a:lnSpc>
                <a:spcPts val="3717"/>
              </a:lnSpc>
              <a:buAutoNum type="arabicPeriod" startAt="1"/>
            </a:pPr>
            <a:r>
              <a:rPr lang="en-US" sz="2599">
                <a:solidFill>
                  <a:srgbClr val="000000"/>
                </a:solidFill>
                <a:latin typeface="Times New Roman"/>
                <a:ea typeface="Times New Roman"/>
                <a:cs typeface="Times New Roman"/>
                <a:sym typeface="Times New Roman"/>
              </a:rPr>
              <a:t>Minimax + Alpha-Beta cơ bản: duyệt toàn bộ cây trò chơi có thể đến độ sâu cuối cùng.</a:t>
            </a:r>
          </a:p>
          <a:p>
            <a:pPr algn="just" marL="561339" indent="-280669" lvl="1">
              <a:lnSpc>
                <a:spcPts val="3717"/>
              </a:lnSpc>
              <a:buAutoNum type="arabicPeriod" startAt="1"/>
            </a:pPr>
            <a:r>
              <a:rPr lang="en-US" sz="2599">
                <a:solidFill>
                  <a:srgbClr val="000000"/>
                </a:solidFill>
                <a:latin typeface="Times New Roman"/>
                <a:ea typeface="Times New Roman"/>
                <a:cs typeface="Times New Roman"/>
                <a:sym typeface="Times New Roman"/>
              </a:rPr>
              <a:t>Heuristic Alpha-Beta: sử dụng hàm đánh giá heuristic kết hợp giới hạn độ sâu để giảm chi phí tính toán.</a:t>
            </a:r>
          </a:p>
          <a:p>
            <a:pPr algn="just">
              <a:lnSpc>
                <a:spcPts val="3717"/>
              </a:lnSpc>
            </a:pPr>
          </a:p>
        </p:txBody>
      </p:sp>
      <p:sp>
        <p:nvSpPr>
          <p:cNvPr name="TextBox 8" id="8"/>
          <p:cNvSpPr txBox="true"/>
          <p:nvPr/>
        </p:nvSpPr>
        <p:spPr>
          <a:xfrm rot="0">
            <a:off x="1770172" y="1588755"/>
            <a:ext cx="638689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3.1. Mục tiêu thực nghiệm</a:t>
            </a:r>
          </a:p>
          <a:p>
            <a:pPr algn="l">
              <a:lnSpc>
                <a:spcPts val="3386"/>
              </a:lnSpc>
            </a:pPr>
          </a:p>
        </p:txBody>
      </p:sp>
      <p:sp>
        <p:nvSpPr>
          <p:cNvPr name="TextBox 9" id="9"/>
          <p:cNvSpPr txBox="true"/>
          <p:nvPr/>
        </p:nvSpPr>
        <p:spPr>
          <a:xfrm rot="0">
            <a:off x="1028700" y="5986284"/>
            <a:ext cx="11607436" cy="2800604"/>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Thông qua hai notebook minh họa, ta tiến hành quan sát:</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Số lượng node expansions (nút được duyệt).</a:t>
            </a:r>
          </a:p>
          <a:p>
            <a:pPr algn="just">
              <a:lnSpc>
                <a:spcPts val="3717"/>
              </a:lnSpc>
            </a:pP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Thời gian thực thi (runtime).</a:t>
            </a:r>
          </a:p>
          <a:p>
            <a:pPr algn="just">
              <a:lnSpc>
                <a:spcPts val="3717"/>
              </a:lnSpc>
            </a:pPr>
          </a:p>
          <a:p>
            <a:pPr algn="just">
              <a:lnSpc>
                <a:spcPts val="3717"/>
              </a:lnSpc>
            </a:pPr>
            <a:r>
              <a:rPr lang="en-US" sz="2599">
                <a:solidFill>
                  <a:srgbClr val="000000"/>
                </a:solidFill>
                <a:latin typeface="Times New Roman"/>
                <a:ea typeface="Times New Roman"/>
                <a:cs typeface="Times New Roman"/>
                <a:sym typeface="Times New Roman"/>
              </a:rPr>
              <a:t>Hiệu quả cắt tỉa (pruning efficiency) giữa hai mô hình.</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75071">
            <a:off x="13678724" y="5511544"/>
            <a:ext cx="6532272" cy="2645570"/>
          </a:xfrm>
          <a:custGeom>
            <a:avLst/>
            <a:gdLst/>
            <a:ahLst/>
            <a:cxnLst/>
            <a:rect r="r" b="b" t="t" l="l"/>
            <a:pathLst>
              <a:path h="2645570" w="6532272">
                <a:moveTo>
                  <a:pt x="0" y="0"/>
                </a:moveTo>
                <a:lnTo>
                  <a:pt x="6532272" y="0"/>
                </a:lnTo>
                <a:lnTo>
                  <a:pt x="6532272" y="2645570"/>
                </a:lnTo>
                <a:lnTo>
                  <a:pt x="0" y="2645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4" id="4"/>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178394" y="1028700"/>
            <a:ext cx="6386893" cy="451260"/>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3.Thực nghiệm và Phân tích </a:t>
            </a:r>
          </a:p>
        </p:txBody>
      </p:sp>
      <p:sp>
        <p:nvSpPr>
          <p:cNvPr name="TextBox 6" id="6"/>
          <p:cNvSpPr txBox="true"/>
          <p:nvPr/>
        </p:nvSpPr>
        <p:spPr>
          <a:xfrm rot="0">
            <a:off x="711067" y="468370"/>
            <a:ext cx="13107936" cy="870360"/>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I.Solving Tic-Tac-Toe with Minimax Search and Alpha-Beta Pruning</a:t>
            </a:r>
          </a:p>
          <a:p>
            <a:pPr algn="l">
              <a:lnSpc>
                <a:spcPts val="3386"/>
              </a:lnSpc>
            </a:pPr>
          </a:p>
        </p:txBody>
      </p:sp>
      <p:sp>
        <p:nvSpPr>
          <p:cNvPr name="TextBox 7" id="7"/>
          <p:cNvSpPr txBox="true"/>
          <p:nvPr/>
        </p:nvSpPr>
        <p:spPr>
          <a:xfrm rot="0">
            <a:off x="711067" y="2342793"/>
            <a:ext cx="14555313" cy="2333879"/>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Trong notebook tictactoe_alpha_beta_tree_search.ipynb, mô hình được xây dựng dựa trên cây trò chơi đầy đủ của Tic-Tac-Toe.</a:t>
            </a:r>
          </a:p>
          <a:p>
            <a:pPr algn="just">
              <a:lnSpc>
                <a:spcPts val="3717"/>
              </a:lnSpc>
            </a:pPr>
            <a:r>
              <a:rPr lang="en-US" sz="2599">
                <a:solidFill>
                  <a:srgbClr val="000000"/>
                </a:solidFill>
                <a:latin typeface="Times New Roman"/>
                <a:ea typeface="Times New Roman"/>
                <a:cs typeface="Times New Roman"/>
                <a:sym typeface="Times New Roman"/>
              </a:rPr>
              <a:t> Thuật toán Minimax được kết hợp với Alpha-Beta Pruning nhằm giảm số lượng nút cần duyệt nhưng vẫn đảm bảo kết quả tối ưu tuyệt đối.</a:t>
            </a:r>
          </a:p>
          <a:p>
            <a:pPr algn="just">
              <a:lnSpc>
                <a:spcPts val="3717"/>
              </a:lnSpc>
            </a:pPr>
          </a:p>
        </p:txBody>
      </p:sp>
      <p:sp>
        <p:nvSpPr>
          <p:cNvPr name="TextBox 8" id="8"/>
          <p:cNvSpPr txBox="true"/>
          <p:nvPr/>
        </p:nvSpPr>
        <p:spPr>
          <a:xfrm rot="0">
            <a:off x="1770172" y="1588755"/>
            <a:ext cx="9389945"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3.2. Thực nghiệm 1: Minimax + Alpha-Beta cơ bản</a:t>
            </a:r>
          </a:p>
          <a:p>
            <a:pPr algn="l">
              <a:lnSpc>
                <a:spcPts val="3386"/>
              </a:lnSpc>
            </a:pPr>
          </a:p>
        </p:txBody>
      </p:sp>
      <p:sp>
        <p:nvSpPr>
          <p:cNvPr name="TextBox 9" id="9"/>
          <p:cNvSpPr txBox="true"/>
          <p:nvPr/>
        </p:nvSpPr>
        <p:spPr>
          <a:xfrm rot="0">
            <a:off x="1028700" y="4600473"/>
            <a:ext cx="14237680" cy="5600954"/>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Kết quả quan sát chính:</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Tổng số node expansions vẫn ở mức rất cao, đặc biệt khi trò chơi tiến hành từ đầu (độ sâu d = 9).</a:t>
            </a:r>
          </a:p>
          <a:p>
            <a:pPr algn="just">
              <a:lnSpc>
                <a:spcPts val="3717"/>
              </a:lnSpc>
            </a:pP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Alpha-Beta đã giúp giảm khoảng 35–50% số nút so với Minimax thuần tuý, tuy nhiên quá trình duyệt vẫn chậm do phải đánh giá tất cả trạng thái kết thúc có thể.</a:t>
            </a:r>
          </a:p>
          <a:p>
            <a:pPr algn="just">
              <a:lnSpc>
                <a:spcPts val="3717"/>
              </a:lnSpc>
            </a:pP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Thời gian thực thi (runtime) tăng nhanh theo số lượt đi, thể hiện rõ tính chất O(b^d) đã phân tích ở phần lý thuyết.</a:t>
            </a:r>
          </a:p>
          <a:p>
            <a:pPr algn="just">
              <a:lnSpc>
                <a:spcPts val="3717"/>
              </a:lnSpc>
            </a:pPr>
          </a:p>
          <a:p>
            <a:pPr algn="just">
              <a:lnSpc>
                <a:spcPts val="3717"/>
              </a:lnSpc>
            </a:pPr>
            <a:r>
              <a:rPr lang="en-US" sz="2599">
                <a:solidFill>
                  <a:srgbClr val="000000"/>
                </a:solidFill>
                <a:latin typeface="Times New Roman"/>
                <a:ea typeface="Times New Roman"/>
                <a:cs typeface="Times New Roman"/>
                <a:sym typeface="Times New Roman"/>
              </a:rPr>
              <a:t>Kết quả minh họa cho thấy, dù Alpha-Beta Pruning cải thiện hiệu quả, chi phí tính toán vẫn lớn nếu không có giới hạn độ sâu hoặc hàm đánh giá heuristic.</a:t>
            </a:r>
          </a:p>
          <a:p>
            <a:pPr algn="just">
              <a:lnSpc>
                <a:spcPts val="3717"/>
              </a:lnSpc>
            </a:pP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75071">
            <a:off x="13678724" y="5511544"/>
            <a:ext cx="6532272" cy="2645570"/>
          </a:xfrm>
          <a:custGeom>
            <a:avLst/>
            <a:gdLst/>
            <a:ahLst/>
            <a:cxnLst/>
            <a:rect r="r" b="b" t="t" l="l"/>
            <a:pathLst>
              <a:path h="2645570" w="6532272">
                <a:moveTo>
                  <a:pt x="0" y="0"/>
                </a:moveTo>
                <a:lnTo>
                  <a:pt x="6532272" y="0"/>
                </a:lnTo>
                <a:lnTo>
                  <a:pt x="6532272" y="2645570"/>
                </a:lnTo>
                <a:lnTo>
                  <a:pt x="0" y="2645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4" id="4"/>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493371" y="5248173"/>
            <a:ext cx="11301259" cy="1172506"/>
          </a:xfrm>
          <a:custGeom>
            <a:avLst/>
            <a:gdLst/>
            <a:ahLst/>
            <a:cxnLst/>
            <a:rect r="r" b="b" t="t" l="l"/>
            <a:pathLst>
              <a:path h="1172506" w="11301259">
                <a:moveTo>
                  <a:pt x="0" y="0"/>
                </a:moveTo>
                <a:lnTo>
                  <a:pt x="11301258" y="0"/>
                </a:lnTo>
                <a:lnTo>
                  <a:pt x="11301258" y="1172505"/>
                </a:lnTo>
                <a:lnTo>
                  <a:pt x="0" y="1172505"/>
                </a:lnTo>
                <a:lnTo>
                  <a:pt x="0" y="0"/>
                </a:lnTo>
                <a:close/>
              </a:path>
            </a:pathLst>
          </a:custGeom>
          <a:blipFill>
            <a:blip r:embed="rId8"/>
            <a:stretch>
              <a:fillRect l="0" t="0" r="0" b="0"/>
            </a:stretch>
          </a:blipFill>
        </p:spPr>
      </p:sp>
      <p:sp>
        <p:nvSpPr>
          <p:cNvPr name="TextBox 6" id="6"/>
          <p:cNvSpPr txBox="true"/>
          <p:nvPr/>
        </p:nvSpPr>
        <p:spPr>
          <a:xfrm rot="0">
            <a:off x="1178394" y="1028700"/>
            <a:ext cx="6386893" cy="451260"/>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3.Thực nghiệm và Phân tích </a:t>
            </a:r>
          </a:p>
        </p:txBody>
      </p:sp>
      <p:sp>
        <p:nvSpPr>
          <p:cNvPr name="TextBox 7" id="7"/>
          <p:cNvSpPr txBox="true"/>
          <p:nvPr/>
        </p:nvSpPr>
        <p:spPr>
          <a:xfrm rot="0">
            <a:off x="711067" y="468370"/>
            <a:ext cx="13107936" cy="870360"/>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I.Solving Tic-Tac-Toe with Minimax Search and Alpha-Beta Pruning</a:t>
            </a:r>
          </a:p>
          <a:p>
            <a:pPr algn="l">
              <a:lnSpc>
                <a:spcPts val="3386"/>
              </a:lnSpc>
            </a:pPr>
          </a:p>
        </p:txBody>
      </p:sp>
      <p:sp>
        <p:nvSpPr>
          <p:cNvPr name="TextBox 8" id="8"/>
          <p:cNvSpPr txBox="true"/>
          <p:nvPr/>
        </p:nvSpPr>
        <p:spPr>
          <a:xfrm rot="0">
            <a:off x="711067" y="2342793"/>
            <a:ext cx="14555313" cy="2800604"/>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Notebook thứ hai </a:t>
            </a:r>
          </a:p>
          <a:p>
            <a:pPr algn="just">
              <a:lnSpc>
                <a:spcPts val="3717"/>
              </a:lnSpc>
            </a:pPr>
            <a:r>
              <a:rPr lang="en-US" sz="2599">
                <a:solidFill>
                  <a:srgbClr val="000000"/>
                </a:solidFill>
                <a:latin typeface="Times New Roman"/>
                <a:ea typeface="Times New Roman"/>
                <a:cs typeface="Times New Roman"/>
                <a:sym typeface="Times New Roman"/>
              </a:rPr>
              <a:t>tictactoe_heuristic_alpha_beta_tree_search.ipynb mở rộng thuật toán bằng cách:</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Giới hạn độ sâu tìm kiếm (depth limit): không cần duyệt toàn bộ cây đến trạng thái kết thúc.</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Hàm đánh giá heuristic (evaluation function): ước lượng độ “tốt” của trạng thái dựa trên các yếu tố như số hàng gần thắng, vị trí trung tâm, và khả năng chặn đối thủ.</a:t>
            </a:r>
          </a:p>
          <a:p>
            <a:pPr algn="just">
              <a:lnSpc>
                <a:spcPts val="3717"/>
              </a:lnSpc>
            </a:pPr>
          </a:p>
        </p:txBody>
      </p:sp>
      <p:sp>
        <p:nvSpPr>
          <p:cNvPr name="TextBox 9" id="9"/>
          <p:cNvSpPr txBox="true"/>
          <p:nvPr/>
        </p:nvSpPr>
        <p:spPr>
          <a:xfrm rot="0">
            <a:off x="1770172" y="1588755"/>
            <a:ext cx="12648575"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3.3. Thực nghiệm 2: Heuristic Alpha-Beta (đánh giá &amp; giới hạn độ sâu)</a:t>
            </a:r>
          </a:p>
          <a:p>
            <a:pPr algn="l">
              <a:lnSpc>
                <a:spcPts val="3386"/>
              </a:lnSpc>
            </a:pPr>
          </a:p>
        </p:txBody>
      </p:sp>
      <p:sp>
        <p:nvSpPr>
          <p:cNvPr name="TextBox 10" id="10"/>
          <p:cNvSpPr txBox="true"/>
          <p:nvPr/>
        </p:nvSpPr>
        <p:spPr>
          <a:xfrm rot="0">
            <a:off x="711067" y="4638445"/>
            <a:ext cx="14237680" cy="933704"/>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Ví dụ, hàm heuristic có thể được định nghĩa như:</a:t>
            </a:r>
          </a:p>
          <a:p>
            <a:pPr algn="just">
              <a:lnSpc>
                <a:spcPts val="3717"/>
              </a:lnSpc>
            </a:pPr>
          </a:p>
        </p:txBody>
      </p:sp>
      <p:sp>
        <p:nvSpPr>
          <p:cNvPr name="TextBox 11" id="11"/>
          <p:cNvSpPr txBox="true"/>
          <p:nvPr/>
        </p:nvSpPr>
        <p:spPr>
          <a:xfrm rot="0">
            <a:off x="711067" y="6584261"/>
            <a:ext cx="14555313" cy="3267329"/>
          </a:xfrm>
          <a:prstGeom prst="rect">
            <a:avLst/>
          </a:prstGeom>
        </p:spPr>
        <p:txBody>
          <a:bodyPr anchor="t" rtlCol="false" tIns="0" lIns="0" bIns="0" rIns="0">
            <a:spAutoFit/>
          </a:bodyPr>
          <a:lstStyle/>
          <a:p>
            <a:pPr algn="just">
              <a:lnSpc>
                <a:spcPts val="3717"/>
              </a:lnSpc>
            </a:pPr>
            <a:r>
              <a:rPr lang="en-US" sz="2599" b="true">
                <a:solidFill>
                  <a:srgbClr val="000000"/>
                </a:solidFill>
                <a:latin typeface="Times New Roman Bold"/>
                <a:ea typeface="Times New Roman Bold"/>
                <a:cs typeface="Times New Roman Bold"/>
                <a:sym typeface="Times New Roman Bold"/>
              </a:rPr>
              <a:t>Kết quả thực nghiệm:</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Số lượng node expansions giảm đáng kể (thường chỉ bằng 10–20% so với Minimax cơ bản).</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Thời gian thực thi rút ngắn rõ rệt, đặc biệt khi độ sâu giới hạn ở 4–5 nước đi.</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Mô hình vẫn đưa ra các nước đi hợp lý, mặc dù không đảm bảo tối ưu tuyệt đối.</a:t>
            </a:r>
          </a:p>
          <a:p>
            <a:pPr algn="just">
              <a:lnSpc>
                <a:spcPts val="3717"/>
              </a:lnSpc>
            </a:pPr>
            <a:r>
              <a:rPr lang="en-US" sz="2599">
                <a:solidFill>
                  <a:srgbClr val="000000"/>
                </a:solidFill>
                <a:latin typeface="Times New Roman"/>
                <a:ea typeface="Times New Roman"/>
                <a:cs typeface="Times New Roman"/>
                <a:sym typeface="Times New Roman"/>
              </a:rPr>
              <a:t>Điều này phản ánh sự đánh đổi (trade-off) giữa tính tối ưu và hiệu năng thời gian thực, phù hợp với các trò chơi phức tạp có không gian trạng thái rất lớn.</a:t>
            </a:r>
          </a:p>
          <a:p>
            <a:pPr algn="just">
              <a:lnSpc>
                <a:spcPts val="3717"/>
              </a:lnSpc>
            </a:pP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75071">
            <a:off x="13678724" y="5511544"/>
            <a:ext cx="6532272" cy="2645570"/>
          </a:xfrm>
          <a:custGeom>
            <a:avLst/>
            <a:gdLst/>
            <a:ahLst/>
            <a:cxnLst/>
            <a:rect r="r" b="b" t="t" l="l"/>
            <a:pathLst>
              <a:path h="2645570" w="6532272">
                <a:moveTo>
                  <a:pt x="0" y="0"/>
                </a:moveTo>
                <a:lnTo>
                  <a:pt x="6532272" y="0"/>
                </a:lnTo>
                <a:lnTo>
                  <a:pt x="6532272" y="2645570"/>
                </a:lnTo>
                <a:lnTo>
                  <a:pt x="0" y="2645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4" id="4"/>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178394" y="1028700"/>
            <a:ext cx="6386893" cy="451260"/>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3.Thực nghiệm và Phân tích </a:t>
            </a:r>
          </a:p>
        </p:txBody>
      </p:sp>
      <p:sp>
        <p:nvSpPr>
          <p:cNvPr name="TextBox 6" id="6"/>
          <p:cNvSpPr txBox="true"/>
          <p:nvPr/>
        </p:nvSpPr>
        <p:spPr>
          <a:xfrm rot="0">
            <a:off x="711067" y="468370"/>
            <a:ext cx="13107936" cy="870360"/>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I.Solving Tic-Tac-Toe with Minimax Search and Alpha-Beta Pruning</a:t>
            </a:r>
          </a:p>
          <a:p>
            <a:pPr algn="l">
              <a:lnSpc>
                <a:spcPts val="3386"/>
              </a:lnSpc>
            </a:pPr>
          </a:p>
        </p:txBody>
      </p:sp>
      <p:sp>
        <p:nvSpPr>
          <p:cNvPr name="TextBox 7" id="7"/>
          <p:cNvSpPr txBox="true"/>
          <p:nvPr/>
        </p:nvSpPr>
        <p:spPr>
          <a:xfrm rot="0">
            <a:off x="1770172" y="1588755"/>
            <a:ext cx="12648575"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3.4. Nhận xét và kết luận</a:t>
            </a:r>
          </a:p>
          <a:p>
            <a:pPr algn="l">
              <a:lnSpc>
                <a:spcPts val="3386"/>
              </a:lnSpc>
            </a:pPr>
          </a:p>
        </p:txBody>
      </p:sp>
      <p:sp>
        <p:nvSpPr>
          <p:cNvPr name="TextBox 8" id="8"/>
          <p:cNvSpPr txBox="true"/>
          <p:nvPr/>
        </p:nvSpPr>
        <p:spPr>
          <a:xfrm rot="0">
            <a:off x="711067" y="3463888"/>
            <a:ext cx="14237680" cy="4200779"/>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Kết quả thực nghiệm minh chứng rằng:</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Alpha-Beta Pruning là cải tiến quan trọng giúp tối ưu hoá Minimax mà không thay đổi kết quả.</a:t>
            </a:r>
          </a:p>
          <a:p>
            <a:pPr algn="just">
              <a:lnSpc>
                <a:spcPts val="3717"/>
              </a:lnSpc>
            </a:pP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Heuristic Alpha-Beta đưa ra sự cân bằng hợp lý giữa độ chính xác và tốc độ, giúp mô hình có thể mở rộng cho các trò chơi lớn.</a:t>
            </a:r>
          </a:p>
          <a:p>
            <a:pPr algn="just">
              <a:lnSpc>
                <a:spcPts val="3717"/>
              </a:lnSpc>
            </a:pP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Trong bối cảnh AI Game Solving, việc chọn độ sâu giới hạn hợp lý và hàm đánh giá phù hợp đóng vai trò then chốt quyết định hiệu năng của hệ thống.</a:t>
            </a:r>
          </a:p>
          <a:p>
            <a:pPr algn="just">
              <a:lnSpc>
                <a:spcPts val="3717"/>
              </a:lnSpc>
            </a:pP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4401" y="79874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578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544944">
            <a:off x="-1289723" y="9842109"/>
            <a:ext cx="7199405" cy="2915759"/>
          </a:xfrm>
          <a:custGeom>
            <a:avLst/>
            <a:gdLst/>
            <a:ahLst/>
            <a:cxnLst/>
            <a:rect r="r" b="b" t="t" l="l"/>
            <a:pathLst>
              <a:path h="2915759" w="7199405">
                <a:moveTo>
                  <a:pt x="0" y="0"/>
                </a:moveTo>
                <a:lnTo>
                  <a:pt x="7199405" y="0"/>
                </a:lnTo>
                <a:lnTo>
                  <a:pt x="7199405" y="2915759"/>
                </a:lnTo>
                <a:lnTo>
                  <a:pt x="0" y="2915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7" id="7"/>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081348">
            <a:off x="14269488" y="9405538"/>
            <a:ext cx="5465573" cy="2246126"/>
          </a:xfrm>
          <a:custGeom>
            <a:avLst/>
            <a:gdLst/>
            <a:ahLst/>
            <a:cxnLst/>
            <a:rect r="r" b="b" t="t" l="l"/>
            <a:pathLst>
              <a:path h="2246126" w="5465573">
                <a:moveTo>
                  <a:pt x="0" y="0"/>
                </a:moveTo>
                <a:lnTo>
                  <a:pt x="5465573" y="0"/>
                </a:lnTo>
                <a:lnTo>
                  <a:pt x="5465573" y="2246125"/>
                </a:lnTo>
                <a:lnTo>
                  <a:pt x="0" y="2246125"/>
                </a:lnTo>
                <a:lnTo>
                  <a:pt x="0" y="0"/>
                </a:lnTo>
                <a:close/>
              </a:path>
            </a:pathLst>
          </a:custGeom>
          <a:blipFill>
            <a:blip r:embed="rId8"/>
            <a:stretch>
              <a:fillRect l="0" t="0" r="0" b="0"/>
            </a:stretch>
          </a:blipFill>
        </p:spPr>
      </p:sp>
      <p:sp>
        <p:nvSpPr>
          <p:cNvPr name="TextBox 9" id="9"/>
          <p:cNvSpPr txBox="true"/>
          <p:nvPr/>
        </p:nvSpPr>
        <p:spPr>
          <a:xfrm rot="0">
            <a:off x="373320" y="72667"/>
            <a:ext cx="16321643" cy="4198011"/>
          </a:xfrm>
          <a:prstGeom prst="rect">
            <a:avLst/>
          </a:prstGeom>
        </p:spPr>
        <p:txBody>
          <a:bodyPr anchor="t" rtlCol="false" tIns="0" lIns="0" bIns="0" rIns="0">
            <a:spAutoFit/>
          </a:bodyPr>
          <a:lstStyle/>
          <a:p>
            <a:pPr algn="l">
              <a:lnSpc>
                <a:spcPts val="5108"/>
              </a:lnSpc>
            </a:pPr>
            <a:r>
              <a:rPr lang="en-US" sz="3648" b="true">
                <a:solidFill>
                  <a:srgbClr val="457800"/>
                </a:solidFill>
                <a:latin typeface="Neue Montreal Bold"/>
                <a:ea typeface="Neue Montreal Bold"/>
                <a:cs typeface="Neue Montreal Bold"/>
                <a:sym typeface="Neue Montreal Bold"/>
              </a:rPr>
              <a:t>Phần II:Solving games using adversarial search — Minimax, Alpha-Beta, Heuristic search And Adversarial Search on “Mean” Connect 4</a:t>
            </a:r>
          </a:p>
          <a:p>
            <a:pPr algn="l">
              <a:lnSpc>
                <a:spcPts val="7768"/>
              </a:lnSpc>
            </a:pPr>
          </a:p>
          <a:p>
            <a:pPr algn="l">
              <a:lnSpc>
                <a:spcPts val="7768"/>
              </a:lnSpc>
            </a:pPr>
          </a:p>
          <a:p>
            <a:pPr algn="l">
              <a:lnSpc>
                <a:spcPts val="7768"/>
              </a:lnSpc>
            </a:pPr>
          </a:p>
        </p:txBody>
      </p:sp>
      <p:sp>
        <p:nvSpPr>
          <p:cNvPr name="TextBox 10" id="10"/>
          <p:cNvSpPr txBox="true"/>
          <p:nvPr/>
        </p:nvSpPr>
        <p:spPr>
          <a:xfrm rot="0">
            <a:off x="1770172" y="2421854"/>
            <a:ext cx="914028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1. Giới thiệu bài toán &amp; mục tiêu (Introduction)</a:t>
            </a:r>
          </a:p>
          <a:p>
            <a:pPr algn="l">
              <a:lnSpc>
                <a:spcPts val="3386"/>
              </a:lnSpc>
            </a:pPr>
          </a:p>
        </p:txBody>
      </p:sp>
      <p:sp>
        <p:nvSpPr>
          <p:cNvPr name="TextBox 11" id="11"/>
          <p:cNvSpPr txBox="true"/>
          <p:nvPr/>
        </p:nvSpPr>
        <p:spPr>
          <a:xfrm rot="0">
            <a:off x="1244904" y="1639774"/>
            <a:ext cx="13107936" cy="129898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II.Adversarial Search on “Mean” Connect 4</a:t>
            </a:r>
          </a:p>
          <a:p>
            <a:pPr algn="l">
              <a:lnSpc>
                <a:spcPts val="3386"/>
              </a:lnSpc>
            </a:pPr>
          </a:p>
          <a:p>
            <a:pPr algn="l">
              <a:lnSpc>
                <a:spcPts val="3386"/>
              </a:lnSpc>
            </a:pPr>
          </a:p>
        </p:txBody>
      </p:sp>
      <p:sp>
        <p:nvSpPr>
          <p:cNvPr name="TextBox 12" id="12"/>
          <p:cNvSpPr txBox="true"/>
          <p:nvPr/>
        </p:nvSpPr>
        <p:spPr>
          <a:xfrm rot="0">
            <a:off x="1047750" y="3238373"/>
            <a:ext cx="14218630" cy="1867154"/>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 Sau khi nghiên cứu và minh họa thuật toán Adversarial Search trên trò chơi đơn giản Tic-Tac-Toe, phần này mở rộng sang một môi trường phức tạp hơn – Connect 4 – nhằm kiểm chứng khả năng tổng quát hóa (generalization) của các chiến lược tìm kiếm đối kháng trong bối cảnh thực tế hơn.</a:t>
            </a:r>
          </a:p>
          <a:p>
            <a:pPr algn="just">
              <a:lnSpc>
                <a:spcPts val="3717"/>
              </a:lnSpc>
            </a:pPr>
          </a:p>
        </p:txBody>
      </p:sp>
      <p:sp>
        <p:nvSpPr>
          <p:cNvPr name="TextBox 13" id="13"/>
          <p:cNvSpPr txBox="true"/>
          <p:nvPr/>
        </p:nvSpPr>
        <p:spPr>
          <a:xfrm rot="0">
            <a:off x="1178394" y="5890534"/>
            <a:ext cx="13174447" cy="3734054"/>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         Tic-Tac-Toe là một ví dụ “toy problem” hữu ích để học nguyên lý, nhưng không đủ để đánh giá hiệu quả của các chiến lược tìm kiếm khi kích thước không gian trạng thái tăng mạnh.</a:t>
            </a:r>
          </a:p>
          <a:p>
            <a:pPr algn="just">
              <a:lnSpc>
                <a:spcPts val="3717"/>
              </a:lnSpc>
            </a:pPr>
            <a:r>
              <a:rPr lang="en-US" sz="2599">
                <a:solidFill>
                  <a:srgbClr val="000000"/>
                </a:solidFill>
                <a:latin typeface="Times New Roman"/>
                <a:ea typeface="Times New Roman"/>
                <a:cs typeface="Times New Roman"/>
                <a:sym typeface="Times New Roman"/>
              </a:rPr>
              <a:t>         Trò chơi Connect 4</a:t>
            </a:r>
            <a:r>
              <a:rPr lang="en-US" sz="2599">
                <a:solidFill>
                  <a:srgbClr val="000000"/>
                </a:solidFill>
                <a:latin typeface="Times New Roman"/>
                <a:ea typeface="Times New Roman"/>
                <a:cs typeface="Times New Roman"/>
                <a:sym typeface="Times New Roman"/>
              </a:rPr>
              <a:t> – với bàn cờ 6x7 ô, hai người chơi lần lượt thả quân vào cột để tạo thành chuỗi bốn quân liên tiếp – tạo ra một không gian tìm kiếm lớn gấp nhiều bậc (ước tính hơn 101410^{14}1014 trạng thái có thể).</a:t>
            </a:r>
          </a:p>
          <a:p>
            <a:pPr algn="just">
              <a:lnSpc>
                <a:spcPts val="3717"/>
              </a:lnSpc>
            </a:pPr>
            <a:r>
              <a:rPr lang="en-US" sz="2599">
                <a:solidFill>
                  <a:srgbClr val="000000"/>
                </a:solidFill>
                <a:latin typeface="Times New Roman"/>
                <a:ea typeface="Times New Roman"/>
                <a:cs typeface="Times New Roman"/>
                <a:sym typeface="Times New Roman"/>
              </a:rPr>
              <a:t>       Điều này khiến duyệt toàn bộ cây Minimax trở nên bất khả thi, từ đó đòi hỏi việc thiết kế heuristic thông minh và áp dụng giới hạn độ sâu (depth limit) để duy trì hiệu năng.</a:t>
            </a:r>
          </a:p>
          <a:p>
            <a:pPr algn="just" marL="561339" indent="-280669" lvl="1">
              <a:lnSpc>
                <a:spcPts val="3717"/>
              </a:lnSpc>
              <a:buFont typeface="Arial"/>
              <a:buChar char="•"/>
            </a:pPr>
          </a:p>
        </p:txBody>
      </p:sp>
      <p:sp>
        <p:nvSpPr>
          <p:cNvPr name="TextBox 14" id="14"/>
          <p:cNvSpPr txBox="true"/>
          <p:nvPr/>
        </p:nvSpPr>
        <p:spPr>
          <a:xfrm rot="0">
            <a:off x="2174839" y="4703557"/>
            <a:ext cx="914028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1.1. Bối cảnh và lý do mở rộng</a:t>
            </a:r>
          </a:p>
          <a:p>
            <a:pPr algn="l">
              <a:lnSpc>
                <a:spcPts val="3386"/>
              </a:lnSpc>
            </a:pP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4401" y="79874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578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544944">
            <a:off x="-1289723" y="9842109"/>
            <a:ext cx="7199405" cy="2915759"/>
          </a:xfrm>
          <a:custGeom>
            <a:avLst/>
            <a:gdLst/>
            <a:ahLst/>
            <a:cxnLst/>
            <a:rect r="r" b="b" t="t" l="l"/>
            <a:pathLst>
              <a:path h="2915759" w="7199405">
                <a:moveTo>
                  <a:pt x="0" y="0"/>
                </a:moveTo>
                <a:lnTo>
                  <a:pt x="7199405" y="0"/>
                </a:lnTo>
                <a:lnTo>
                  <a:pt x="7199405" y="2915759"/>
                </a:lnTo>
                <a:lnTo>
                  <a:pt x="0" y="2915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7" id="7"/>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081348">
            <a:off x="14269488" y="9405538"/>
            <a:ext cx="5465573" cy="2246126"/>
          </a:xfrm>
          <a:custGeom>
            <a:avLst/>
            <a:gdLst/>
            <a:ahLst/>
            <a:cxnLst/>
            <a:rect r="r" b="b" t="t" l="l"/>
            <a:pathLst>
              <a:path h="2246126" w="5465573">
                <a:moveTo>
                  <a:pt x="0" y="0"/>
                </a:moveTo>
                <a:lnTo>
                  <a:pt x="5465573" y="0"/>
                </a:lnTo>
                <a:lnTo>
                  <a:pt x="5465573" y="2246125"/>
                </a:lnTo>
                <a:lnTo>
                  <a:pt x="0" y="2246125"/>
                </a:lnTo>
                <a:lnTo>
                  <a:pt x="0" y="0"/>
                </a:lnTo>
                <a:close/>
              </a:path>
            </a:pathLst>
          </a:custGeom>
          <a:blipFill>
            <a:blip r:embed="rId8"/>
            <a:stretch>
              <a:fillRect l="0" t="0" r="0" b="0"/>
            </a:stretch>
          </a:blipFill>
        </p:spPr>
      </p:sp>
      <p:sp>
        <p:nvSpPr>
          <p:cNvPr name="TextBox 9" id="9"/>
          <p:cNvSpPr txBox="true"/>
          <p:nvPr/>
        </p:nvSpPr>
        <p:spPr>
          <a:xfrm rot="0">
            <a:off x="373320" y="72667"/>
            <a:ext cx="16321643" cy="4198011"/>
          </a:xfrm>
          <a:prstGeom prst="rect">
            <a:avLst/>
          </a:prstGeom>
        </p:spPr>
        <p:txBody>
          <a:bodyPr anchor="t" rtlCol="false" tIns="0" lIns="0" bIns="0" rIns="0">
            <a:spAutoFit/>
          </a:bodyPr>
          <a:lstStyle/>
          <a:p>
            <a:pPr algn="l">
              <a:lnSpc>
                <a:spcPts val="5108"/>
              </a:lnSpc>
            </a:pPr>
            <a:r>
              <a:rPr lang="en-US" sz="3648" b="true">
                <a:solidFill>
                  <a:srgbClr val="457800"/>
                </a:solidFill>
                <a:latin typeface="Neue Montreal Bold"/>
                <a:ea typeface="Neue Montreal Bold"/>
                <a:cs typeface="Neue Montreal Bold"/>
                <a:sym typeface="Neue Montreal Bold"/>
              </a:rPr>
              <a:t>Phần II:Solving games using adversarial search — Minimax, Alpha-Beta, Heuristic search And Adversarial Search on “Mean” Connect 4</a:t>
            </a:r>
          </a:p>
          <a:p>
            <a:pPr algn="l">
              <a:lnSpc>
                <a:spcPts val="7768"/>
              </a:lnSpc>
            </a:pPr>
          </a:p>
          <a:p>
            <a:pPr algn="l">
              <a:lnSpc>
                <a:spcPts val="7768"/>
              </a:lnSpc>
            </a:pPr>
          </a:p>
          <a:p>
            <a:pPr algn="l">
              <a:lnSpc>
                <a:spcPts val="7768"/>
              </a:lnSpc>
            </a:pPr>
          </a:p>
        </p:txBody>
      </p:sp>
      <p:sp>
        <p:nvSpPr>
          <p:cNvPr name="TextBox 10" id="10"/>
          <p:cNvSpPr txBox="true"/>
          <p:nvPr/>
        </p:nvSpPr>
        <p:spPr>
          <a:xfrm rot="0">
            <a:off x="1770172" y="2421854"/>
            <a:ext cx="914028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1. Giới thiệu bài toán &amp; mục tiêu (Introduction)</a:t>
            </a:r>
          </a:p>
          <a:p>
            <a:pPr algn="l">
              <a:lnSpc>
                <a:spcPts val="3386"/>
              </a:lnSpc>
            </a:pPr>
          </a:p>
        </p:txBody>
      </p:sp>
      <p:sp>
        <p:nvSpPr>
          <p:cNvPr name="TextBox 11" id="11"/>
          <p:cNvSpPr txBox="true"/>
          <p:nvPr/>
        </p:nvSpPr>
        <p:spPr>
          <a:xfrm rot="0">
            <a:off x="1244904" y="1639774"/>
            <a:ext cx="13107936" cy="129898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II.Adversarial Search on “Mean” Connect 4</a:t>
            </a:r>
          </a:p>
          <a:p>
            <a:pPr algn="l">
              <a:lnSpc>
                <a:spcPts val="3386"/>
              </a:lnSpc>
            </a:pPr>
          </a:p>
          <a:p>
            <a:pPr algn="l">
              <a:lnSpc>
                <a:spcPts val="3386"/>
              </a:lnSpc>
            </a:pPr>
          </a:p>
        </p:txBody>
      </p:sp>
      <p:sp>
        <p:nvSpPr>
          <p:cNvPr name="TextBox 12" id="12"/>
          <p:cNvSpPr txBox="true"/>
          <p:nvPr/>
        </p:nvSpPr>
        <p:spPr>
          <a:xfrm rot="0">
            <a:off x="1244904" y="3902026"/>
            <a:ext cx="13174447" cy="3734054"/>
          </a:xfrm>
          <a:prstGeom prst="rect">
            <a:avLst/>
          </a:prstGeom>
        </p:spPr>
        <p:txBody>
          <a:bodyPr anchor="t" rtlCol="false" tIns="0" lIns="0" bIns="0" rIns="0">
            <a:spAutoFit/>
          </a:bodyPr>
          <a:lstStyle/>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Hai người chơi lần lượt thả quân vào một trong bảy cột của bảng.</a:t>
            </a:r>
          </a:p>
          <a:p>
            <a:pPr algn="just">
              <a:lnSpc>
                <a:spcPts val="3717"/>
              </a:lnSpc>
            </a:pP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Quân sẽ rơi xuống vị trí thấp nhất còn trống trong</a:t>
            </a:r>
            <a:r>
              <a:rPr lang="en-US" sz="2599">
                <a:solidFill>
                  <a:srgbClr val="000000"/>
                </a:solidFill>
                <a:latin typeface="Times New Roman"/>
                <a:ea typeface="Times New Roman"/>
                <a:cs typeface="Times New Roman"/>
                <a:sym typeface="Times New Roman"/>
              </a:rPr>
              <a:t> cột đó.</a:t>
            </a:r>
          </a:p>
          <a:p>
            <a:pPr algn="just">
              <a:lnSpc>
                <a:spcPts val="3717"/>
              </a:lnSpc>
            </a:pP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Người chơi thắng khi tạo được bốn quân liên tiếp theo hàng ngang, dọc hoặc chéo.</a:t>
            </a:r>
          </a:p>
          <a:p>
            <a:pPr algn="just">
              <a:lnSpc>
                <a:spcPts val="3717"/>
              </a:lnSpc>
            </a:pPr>
          </a:p>
          <a:p>
            <a:pPr algn="just">
              <a:lnSpc>
                <a:spcPts val="3717"/>
              </a:lnSpc>
            </a:pPr>
            <a:r>
              <a:rPr lang="en-US" sz="2599">
                <a:solidFill>
                  <a:srgbClr val="000000"/>
                </a:solidFill>
                <a:latin typeface="Times New Roman"/>
                <a:ea typeface="Times New Roman"/>
                <a:cs typeface="Times New Roman"/>
                <a:sym typeface="Times New Roman"/>
              </a:rPr>
              <a:t>N</a:t>
            </a:r>
            <a:r>
              <a:rPr lang="en-US" sz="2599">
                <a:solidFill>
                  <a:srgbClr val="000000"/>
                </a:solidFill>
                <a:latin typeface="Times New Roman"/>
                <a:ea typeface="Times New Roman"/>
                <a:cs typeface="Times New Roman"/>
                <a:sym typeface="Times New Roman"/>
              </a:rPr>
              <a:t>ếu bàn cờ đầy mà không có người thắng → hòa.</a:t>
            </a:r>
          </a:p>
          <a:p>
            <a:pPr algn="just">
              <a:lnSpc>
                <a:spcPts val="3717"/>
              </a:lnSpc>
            </a:pPr>
          </a:p>
        </p:txBody>
      </p:sp>
      <p:sp>
        <p:nvSpPr>
          <p:cNvPr name="TextBox 13" id="13"/>
          <p:cNvSpPr txBox="true"/>
          <p:nvPr/>
        </p:nvSpPr>
        <p:spPr>
          <a:xfrm rot="0">
            <a:off x="2309979" y="2938759"/>
            <a:ext cx="914028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 1.2. Luật chơi Connect 4 (tóm lược)</a:t>
            </a:r>
          </a:p>
          <a:p>
            <a:pPr algn="l">
              <a:lnSpc>
                <a:spcPts val="3386"/>
              </a:lnSpc>
            </a:pP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4401" y="79874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578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544944">
            <a:off x="-1289723" y="9842109"/>
            <a:ext cx="7199405" cy="2915759"/>
          </a:xfrm>
          <a:custGeom>
            <a:avLst/>
            <a:gdLst/>
            <a:ahLst/>
            <a:cxnLst/>
            <a:rect r="r" b="b" t="t" l="l"/>
            <a:pathLst>
              <a:path h="2915759" w="7199405">
                <a:moveTo>
                  <a:pt x="0" y="0"/>
                </a:moveTo>
                <a:lnTo>
                  <a:pt x="7199405" y="0"/>
                </a:lnTo>
                <a:lnTo>
                  <a:pt x="7199405" y="2915759"/>
                </a:lnTo>
                <a:lnTo>
                  <a:pt x="0" y="2915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7" id="7"/>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081348">
            <a:off x="14269488" y="9405538"/>
            <a:ext cx="5465573" cy="2246126"/>
          </a:xfrm>
          <a:custGeom>
            <a:avLst/>
            <a:gdLst/>
            <a:ahLst/>
            <a:cxnLst/>
            <a:rect r="r" b="b" t="t" l="l"/>
            <a:pathLst>
              <a:path h="2246126" w="5465573">
                <a:moveTo>
                  <a:pt x="0" y="0"/>
                </a:moveTo>
                <a:lnTo>
                  <a:pt x="5465573" y="0"/>
                </a:lnTo>
                <a:lnTo>
                  <a:pt x="5465573" y="2246125"/>
                </a:lnTo>
                <a:lnTo>
                  <a:pt x="0" y="2246125"/>
                </a:lnTo>
                <a:lnTo>
                  <a:pt x="0" y="0"/>
                </a:lnTo>
                <a:close/>
              </a:path>
            </a:pathLst>
          </a:custGeom>
          <a:blipFill>
            <a:blip r:embed="rId8"/>
            <a:stretch>
              <a:fillRect l="0" t="0" r="0" b="0"/>
            </a:stretch>
          </a:blipFill>
        </p:spPr>
      </p:sp>
      <p:sp>
        <p:nvSpPr>
          <p:cNvPr name="TextBox 9" id="9"/>
          <p:cNvSpPr txBox="true"/>
          <p:nvPr/>
        </p:nvSpPr>
        <p:spPr>
          <a:xfrm rot="0">
            <a:off x="373320" y="72667"/>
            <a:ext cx="16321643" cy="4198011"/>
          </a:xfrm>
          <a:prstGeom prst="rect">
            <a:avLst/>
          </a:prstGeom>
        </p:spPr>
        <p:txBody>
          <a:bodyPr anchor="t" rtlCol="false" tIns="0" lIns="0" bIns="0" rIns="0">
            <a:spAutoFit/>
          </a:bodyPr>
          <a:lstStyle/>
          <a:p>
            <a:pPr algn="l">
              <a:lnSpc>
                <a:spcPts val="5108"/>
              </a:lnSpc>
            </a:pPr>
            <a:r>
              <a:rPr lang="en-US" sz="3648" b="true">
                <a:solidFill>
                  <a:srgbClr val="457800"/>
                </a:solidFill>
                <a:latin typeface="Neue Montreal Bold"/>
                <a:ea typeface="Neue Montreal Bold"/>
                <a:cs typeface="Neue Montreal Bold"/>
                <a:sym typeface="Neue Montreal Bold"/>
              </a:rPr>
              <a:t>Phần II:Solving games using adversarial search — Minimax, Alpha-Beta, Heuristic search And Adversarial Search on “Mean” Connect 4</a:t>
            </a:r>
          </a:p>
          <a:p>
            <a:pPr algn="l">
              <a:lnSpc>
                <a:spcPts val="7768"/>
              </a:lnSpc>
            </a:pPr>
          </a:p>
          <a:p>
            <a:pPr algn="l">
              <a:lnSpc>
                <a:spcPts val="7768"/>
              </a:lnSpc>
            </a:pPr>
          </a:p>
          <a:p>
            <a:pPr algn="l">
              <a:lnSpc>
                <a:spcPts val="7768"/>
              </a:lnSpc>
            </a:pPr>
          </a:p>
        </p:txBody>
      </p:sp>
      <p:sp>
        <p:nvSpPr>
          <p:cNvPr name="TextBox 10" id="10"/>
          <p:cNvSpPr txBox="true"/>
          <p:nvPr/>
        </p:nvSpPr>
        <p:spPr>
          <a:xfrm rot="0">
            <a:off x="1770172" y="2421854"/>
            <a:ext cx="914028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1. Giới thiệu bài toán &amp; mục tiêu (Introduction)</a:t>
            </a:r>
          </a:p>
          <a:p>
            <a:pPr algn="l">
              <a:lnSpc>
                <a:spcPts val="3386"/>
              </a:lnSpc>
            </a:pPr>
          </a:p>
        </p:txBody>
      </p:sp>
      <p:sp>
        <p:nvSpPr>
          <p:cNvPr name="TextBox 11" id="11"/>
          <p:cNvSpPr txBox="true"/>
          <p:nvPr/>
        </p:nvSpPr>
        <p:spPr>
          <a:xfrm rot="0">
            <a:off x="1244904" y="1639774"/>
            <a:ext cx="13107936" cy="129898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II.Adversarial Search on “Mean” Connect 4</a:t>
            </a:r>
          </a:p>
          <a:p>
            <a:pPr algn="l">
              <a:lnSpc>
                <a:spcPts val="3386"/>
              </a:lnSpc>
            </a:pPr>
          </a:p>
          <a:p>
            <a:pPr algn="l">
              <a:lnSpc>
                <a:spcPts val="3386"/>
              </a:lnSpc>
            </a:pPr>
          </a:p>
        </p:txBody>
      </p:sp>
      <p:sp>
        <p:nvSpPr>
          <p:cNvPr name="TextBox 12" id="12"/>
          <p:cNvSpPr txBox="true"/>
          <p:nvPr/>
        </p:nvSpPr>
        <p:spPr>
          <a:xfrm rot="0">
            <a:off x="1244904" y="3902026"/>
            <a:ext cx="13174447" cy="3734054"/>
          </a:xfrm>
          <a:prstGeom prst="rect">
            <a:avLst/>
          </a:prstGeom>
        </p:spPr>
        <p:txBody>
          <a:bodyPr anchor="t" rtlCol="false" tIns="0" lIns="0" bIns="0" rIns="0">
            <a:spAutoFit/>
          </a:bodyPr>
          <a:lstStyle/>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Trong phần này, ta tập trung vào một khái niệm quan trọng: “mean opponent” – hay còn gọi là đối thủ khắt khe nhất (worst-case adversary).</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 Cụ thể, đối thủ này l</a:t>
            </a:r>
            <a:r>
              <a:rPr lang="en-US" sz="2599">
                <a:solidFill>
                  <a:srgbClr val="000000"/>
                </a:solidFill>
                <a:latin typeface="Times New Roman"/>
                <a:ea typeface="Times New Roman"/>
                <a:cs typeface="Times New Roman"/>
                <a:sym typeface="Times New Roman"/>
              </a:rPr>
              <a:t>uôn chọn nước đi gây bất lợi tối đa cho ta, tương đương với giả định:</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“Đối thủ không chỉ chơi tốt, mà còn chơi để khiến ta</a:t>
            </a:r>
            <a:r>
              <a:rPr lang="en-US" sz="2599">
                <a:solidFill>
                  <a:srgbClr val="000000"/>
                </a:solidFill>
                <a:latin typeface="Times New Roman"/>
                <a:ea typeface="Times New Roman"/>
                <a:cs typeface="Times New Roman"/>
                <a:sym typeface="Times New Roman"/>
              </a:rPr>
              <a:t> thua nhanh nhất.”</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Đ</a:t>
            </a:r>
            <a:r>
              <a:rPr lang="en-US" sz="2599">
                <a:solidFill>
                  <a:srgbClr val="000000"/>
                </a:solidFill>
                <a:latin typeface="Times New Roman"/>
                <a:ea typeface="Times New Roman"/>
                <a:cs typeface="Times New Roman"/>
                <a:sym typeface="Times New Roman"/>
              </a:rPr>
              <a:t>iều này tương tự mô hình MIN trong thuật toán Minimax, nhưng được nhấn mạnh theo góc nhìn chiến lược thực tế: thay vì giả định đối thủ trung bình hay ngẫu nhiên, ta giả định đối thủ luôn “mean” – hành động với mục tiêu phá hủy cơ hội chiến thắng của ta nhanh nhất có thể.</a:t>
            </a:r>
          </a:p>
          <a:p>
            <a:pPr algn="just">
              <a:lnSpc>
                <a:spcPts val="3717"/>
              </a:lnSpc>
            </a:pPr>
          </a:p>
        </p:txBody>
      </p:sp>
      <p:sp>
        <p:nvSpPr>
          <p:cNvPr name="TextBox 13" id="13"/>
          <p:cNvSpPr txBox="true"/>
          <p:nvPr/>
        </p:nvSpPr>
        <p:spPr>
          <a:xfrm rot="0">
            <a:off x="2309979" y="2938759"/>
            <a:ext cx="914028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 1.3. Khái niệm đối thủ “Mean” (Mean Adversary)</a:t>
            </a:r>
          </a:p>
          <a:p>
            <a:pPr algn="l">
              <a:lnSpc>
                <a:spcPts val="3386"/>
              </a:lnSpc>
            </a:pP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4401" y="79874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578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544944">
            <a:off x="-1289723" y="9842109"/>
            <a:ext cx="7199405" cy="2915759"/>
          </a:xfrm>
          <a:custGeom>
            <a:avLst/>
            <a:gdLst/>
            <a:ahLst/>
            <a:cxnLst/>
            <a:rect r="r" b="b" t="t" l="l"/>
            <a:pathLst>
              <a:path h="2915759" w="7199405">
                <a:moveTo>
                  <a:pt x="0" y="0"/>
                </a:moveTo>
                <a:lnTo>
                  <a:pt x="7199405" y="0"/>
                </a:lnTo>
                <a:lnTo>
                  <a:pt x="7199405" y="2915759"/>
                </a:lnTo>
                <a:lnTo>
                  <a:pt x="0" y="2915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7" id="7"/>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081348">
            <a:off x="14269488" y="9405538"/>
            <a:ext cx="5465573" cy="2246126"/>
          </a:xfrm>
          <a:custGeom>
            <a:avLst/>
            <a:gdLst/>
            <a:ahLst/>
            <a:cxnLst/>
            <a:rect r="r" b="b" t="t" l="l"/>
            <a:pathLst>
              <a:path h="2246126" w="5465573">
                <a:moveTo>
                  <a:pt x="0" y="0"/>
                </a:moveTo>
                <a:lnTo>
                  <a:pt x="5465573" y="0"/>
                </a:lnTo>
                <a:lnTo>
                  <a:pt x="5465573" y="2246125"/>
                </a:lnTo>
                <a:lnTo>
                  <a:pt x="0" y="2246125"/>
                </a:lnTo>
                <a:lnTo>
                  <a:pt x="0" y="0"/>
                </a:lnTo>
                <a:close/>
              </a:path>
            </a:pathLst>
          </a:custGeom>
          <a:blipFill>
            <a:blip r:embed="rId8"/>
            <a:stretch>
              <a:fillRect l="0" t="0" r="0" b="0"/>
            </a:stretch>
          </a:blipFill>
        </p:spPr>
      </p:sp>
      <p:sp>
        <p:nvSpPr>
          <p:cNvPr name="TextBox 9" id="9"/>
          <p:cNvSpPr txBox="true"/>
          <p:nvPr/>
        </p:nvSpPr>
        <p:spPr>
          <a:xfrm rot="0">
            <a:off x="373320" y="72667"/>
            <a:ext cx="16321643" cy="4198011"/>
          </a:xfrm>
          <a:prstGeom prst="rect">
            <a:avLst/>
          </a:prstGeom>
        </p:spPr>
        <p:txBody>
          <a:bodyPr anchor="t" rtlCol="false" tIns="0" lIns="0" bIns="0" rIns="0">
            <a:spAutoFit/>
          </a:bodyPr>
          <a:lstStyle/>
          <a:p>
            <a:pPr algn="l">
              <a:lnSpc>
                <a:spcPts val="5108"/>
              </a:lnSpc>
            </a:pPr>
            <a:r>
              <a:rPr lang="en-US" sz="3648" b="true">
                <a:solidFill>
                  <a:srgbClr val="457800"/>
                </a:solidFill>
                <a:latin typeface="Neue Montreal Bold"/>
                <a:ea typeface="Neue Montreal Bold"/>
                <a:cs typeface="Neue Montreal Bold"/>
                <a:sym typeface="Neue Montreal Bold"/>
              </a:rPr>
              <a:t>Phần II:Solving games using adversarial search — Minimax, Alpha-Beta, Heuristic search And Adversarial Search on “Mean” Connect 4</a:t>
            </a:r>
          </a:p>
          <a:p>
            <a:pPr algn="l">
              <a:lnSpc>
                <a:spcPts val="7768"/>
              </a:lnSpc>
            </a:pPr>
          </a:p>
          <a:p>
            <a:pPr algn="l">
              <a:lnSpc>
                <a:spcPts val="7768"/>
              </a:lnSpc>
            </a:pPr>
          </a:p>
          <a:p>
            <a:pPr algn="l">
              <a:lnSpc>
                <a:spcPts val="7768"/>
              </a:lnSpc>
            </a:pPr>
          </a:p>
        </p:txBody>
      </p:sp>
      <p:sp>
        <p:nvSpPr>
          <p:cNvPr name="TextBox 10" id="10"/>
          <p:cNvSpPr txBox="true"/>
          <p:nvPr/>
        </p:nvSpPr>
        <p:spPr>
          <a:xfrm rot="0">
            <a:off x="1770172" y="2421854"/>
            <a:ext cx="914028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1. Giới thiệu bài toán &amp; mục tiêu (Introduction)</a:t>
            </a:r>
          </a:p>
          <a:p>
            <a:pPr algn="l">
              <a:lnSpc>
                <a:spcPts val="3386"/>
              </a:lnSpc>
            </a:pPr>
          </a:p>
        </p:txBody>
      </p:sp>
      <p:sp>
        <p:nvSpPr>
          <p:cNvPr name="TextBox 11" id="11"/>
          <p:cNvSpPr txBox="true"/>
          <p:nvPr/>
        </p:nvSpPr>
        <p:spPr>
          <a:xfrm rot="0">
            <a:off x="1244904" y="1639774"/>
            <a:ext cx="13107936" cy="129898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II.Adversarial Search on “Mean” Connect 4</a:t>
            </a:r>
          </a:p>
          <a:p>
            <a:pPr algn="l">
              <a:lnSpc>
                <a:spcPts val="3386"/>
              </a:lnSpc>
            </a:pPr>
          </a:p>
          <a:p>
            <a:pPr algn="l">
              <a:lnSpc>
                <a:spcPts val="3386"/>
              </a:lnSpc>
            </a:pPr>
          </a:p>
        </p:txBody>
      </p:sp>
      <p:sp>
        <p:nvSpPr>
          <p:cNvPr name="TextBox 12" id="12"/>
          <p:cNvSpPr txBox="true"/>
          <p:nvPr/>
        </p:nvSpPr>
        <p:spPr>
          <a:xfrm rot="0">
            <a:off x="1180181" y="3497359"/>
            <a:ext cx="14707920" cy="6534404"/>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Mục tiêu của phần này là:</a:t>
            </a:r>
          </a:p>
          <a:p>
            <a:pPr algn="just" marL="561339" indent="-280669" lvl="1">
              <a:lnSpc>
                <a:spcPts val="3717"/>
              </a:lnSpc>
              <a:buFont typeface="Arial"/>
              <a:buChar char="•"/>
            </a:pPr>
            <a:r>
              <a:rPr lang="en-US" b="true" sz="2599">
                <a:solidFill>
                  <a:srgbClr val="000000"/>
                </a:solidFill>
                <a:latin typeface="Times New Roman Bold"/>
                <a:ea typeface="Times New Roman Bold"/>
                <a:cs typeface="Times New Roman Bold"/>
                <a:sym typeface="Times New Roman Bold"/>
              </a:rPr>
              <a:t>Xây dựng một agent có khả năng đối đầu với đối thủ “mean”</a:t>
            </a:r>
            <a:r>
              <a:rPr lang="en-US" sz="2599">
                <a:solidFill>
                  <a:srgbClr val="000000"/>
                </a:solidFill>
                <a:latin typeface="Times New Roman"/>
                <a:ea typeface="Times New Roman"/>
                <a:cs typeface="Times New Roman"/>
                <a:sym typeface="Times New Roman"/>
              </a:rPr>
              <a:t> bằng cách sử dụng </a:t>
            </a:r>
            <a:r>
              <a:rPr lang="en-US" b="true" sz="2599">
                <a:solidFill>
                  <a:srgbClr val="000000"/>
                </a:solidFill>
                <a:latin typeface="Times New Roman Bold"/>
                <a:ea typeface="Times New Roman Bold"/>
                <a:cs typeface="Times New Roman Bold"/>
                <a:sym typeface="Times New Roman Bold"/>
              </a:rPr>
              <a:t>Adversarial Search</a:t>
            </a:r>
            <a:r>
              <a:rPr lang="en-US" sz="2599">
                <a:solidFill>
                  <a:srgbClr val="000000"/>
                </a:solidFill>
                <a:latin typeface="Times New Roman"/>
                <a:ea typeface="Times New Roman"/>
                <a:cs typeface="Times New Roman"/>
                <a:sym typeface="Times New Roman"/>
              </a:rPr>
              <a:t> (Minimax / Alpha-Beta).</a:t>
            </a:r>
          </a:p>
          <a:p>
            <a:pPr algn="just">
              <a:lnSpc>
                <a:spcPts val="3717"/>
              </a:lnSpc>
            </a:pPr>
          </a:p>
          <a:p>
            <a:pPr algn="just" marL="561339" indent="-280669" lvl="1">
              <a:lnSpc>
                <a:spcPts val="3717"/>
              </a:lnSpc>
              <a:buFont typeface="Arial"/>
              <a:buChar char="•"/>
            </a:pPr>
            <a:r>
              <a:rPr lang="en-US" b="true" sz="2599">
                <a:solidFill>
                  <a:srgbClr val="000000"/>
                </a:solidFill>
                <a:latin typeface="Times New Roman Bold"/>
                <a:ea typeface="Times New Roman Bold"/>
                <a:cs typeface="Times New Roman Bold"/>
                <a:sym typeface="Times New Roman Bold"/>
              </a:rPr>
              <a:t>Thiết kế hàm đánh giá heuristic phù hợp cho Connect 4</a:t>
            </a:r>
            <a:r>
              <a:rPr lang="en-US" sz="2599">
                <a:solidFill>
                  <a:srgbClr val="000000"/>
                </a:solidFill>
                <a:latin typeface="Times New Roman"/>
                <a:ea typeface="Times New Roman"/>
                <a:cs typeface="Times New Roman"/>
                <a:sym typeface="Times New Roman"/>
              </a:rPr>
              <a:t>, phản ánh khả năng thắng hoặc đe dọa thắng trong các hướng khác nhau (ngang, dọc, chéo).</a:t>
            </a:r>
          </a:p>
          <a:p>
            <a:pPr algn="just">
              <a:lnSpc>
                <a:spcPts val="3717"/>
              </a:lnSpc>
            </a:pPr>
          </a:p>
          <a:p>
            <a:pPr algn="just" marL="561339" indent="-280669" lvl="1">
              <a:lnSpc>
                <a:spcPts val="3717"/>
              </a:lnSpc>
              <a:buFont typeface="Arial"/>
              <a:buChar char="•"/>
            </a:pPr>
            <a:r>
              <a:rPr lang="en-US" b="true" sz="2599">
                <a:solidFill>
                  <a:srgbClr val="000000"/>
                </a:solidFill>
                <a:latin typeface="Times New Roman Bold"/>
                <a:ea typeface="Times New Roman Bold"/>
                <a:cs typeface="Times New Roman Bold"/>
                <a:sym typeface="Times New Roman Bold"/>
              </a:rPr>
              <a:t>Đánh giá hiệu suất thực tế</a:t>
            </a:r>
            <a:r>
              <a:rPr lang="en-US" sz="2599">
                <a:solidFill>
                  <a:srgbClr val="000000"/>
                </a:solidFill>
                <a:latin typeface="Times New Roman"/>
                <a:ea typeface="Times New Roman"/>
                <a:cs typeface="Times New Roman"/>
                <a:sym typeface="Times New Roman"/>
              </a:rPr>
              <a:t> của các chiến lược qua </a:t>
            </a:r>
            <a:r>
              <a:rPr lang="en-US" b="true" sz="2599">
                <a:solidFill>
                  <a:srgbClr val="000000"/>
                </a:solidFill>
                <a:latin typeface="Times New Roman Bold"/>
                <a:ea typeface="Times New Roman Bold"/>
                <a:cs typeface="Times New Roman Bold"/>
                <a:sym typeface="Times New Roman Bold"/>
              </a:rPr>
              <a:t>notebook thực nghiệm</a:t>
            </a:r>
            <a:r>
              <a:rPr lang="en-US" sz="2599">
                <a:solidFill>
                  <a:srgbClr val="000000"/>
                </a:solidFill>
                <a:latin typeface="Times New Roman"/>
                <a:ea typeface="Times New Roman"/>
                <a:cs typeface="Times New Roman"/>
                <a:sym typeface="Times New Roman"/>
              </a:rPr>
              <a:t>, bao gồm thời gian chạy, số node được duyệt, và tỷ lệ chiến thắng khi đấu với “mean opponent”.</a:t>
            </a:r>
          </a:p>
          <a:p>
            <a:pPr algn="just">
              <a:lnSpc>
                <a:spcPts val="3717"/>
              </a:lnSpc>
            </a:pPr>
          </a:p>
          <a:p>
            <a:pPr algn="just" marL="561339" indent="-280669" lvl="1">
              <a:lnSpc>
                <a:spcPts val="3717"/>
              </a:lnSpc>
              <a:buFont typeface="Arial"/>
              <a:buChar char="•"/>
            </a:pPr>
            <a:r>
              <a:rPr lang="en-US" b="true" sz="2599">
                <a:solidFill>
                  <a:srgbClr val="000000"/>
                </a:solidFill>
                <a:latin typeface="Times New Roman Bold"/>
                <a:ea typeface="Times New Roman Bold"/>
                <a:cs typeface="Times New Roman Bold"/>
                <a:sym typeface="Times New Roman Bold"/>
              </a:rPr>
              <a:t>Thúc đẩy tư duy chiến lược và tối ưu hóa</a:t>
            </a:r>
            <a:r>
              <a:rPr lang="en-US" sz="2599">
                <a:solidFill>
                  <a:srgbClr val="000000"/>
                </a:solidFill>
                <a:latin typeface="Times New Roman"/>
                <a:ea typeface="Times New Roman"/>
                <a:cs typeface="Times New Roman"/>
                <a:sym typeface="Times New Roman"/>
              </a:rPr>
              <a:t>, giúp người học nhận ra rằng việc ra quyết định trong môi trường có đối thủ không chỉ dựa trên tính toán tối ưu, mà còn trên khả năng </a:t>
            </a:r>
            <a:r>
              <a:rPr lang="en-US" b="true" sz="2599">
                <a:solidFill>
                  <a:srgbClr val="000000"/>
                </a:solidFill>
                <a:latin typeface="Times New Roman Bold"/>
                <a:ea typeface="Times New Roman Bold"/>
                <a:cs typeface="Times New Roman Bold"/>
                <a:sym typeface="Times New Roman Bold"/>
              </a:rPr>
              <a:t>dự đoán và hạn chế rủi ro xấu nhất</a:t>
            </a:r>
            <a:r>
              <a:rPr lang="en-US" sz="2599">
                <a:solidFill>
                  <a:srgbClr val="000000"/>
                </a:solidFill>
                <a:latin typeface="Times New Roman"/>
                <a:ea typeface="Times New Roman"/>
                <a:cs typeface="Times New Roman"/>
                <a:sym typeface="Times New Roman"/>
              </a:rPr>
              <a:t>.</a:t>
            </a:r>
          </a:p>
          <a:p>
            <a:pPr algn="just">
              <a:lnSpc>
                <a:spcPts val="3717"/>
              </a:lnSpc>
            </a:pPr>
          </a:p>
        </p:txBody>
      </p:sp>
      <p:sp>
        <p:nvSpPr>
          <p:cNvPr name="TextBox 13" id="13"/>
          <p:cNvSpPr txBox="true"/>
          <p:nvPr/>
        </p:nvSpPr>
        <p:spPr>
          <a:xfrm rot="0">
            <a:off x="2309979" y="2938759"/>
            <a:ext cx="914028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 1.4. Mục tiêu bài toán</a:t>
            </a:r>
          </a:p>
          <a:p>
            <a:pPr algn="l">
              <a:lnSpc>
                <a:spcPts val="3386"/>
              </a:lnSpc>
            </a:pP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4401" y="79874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578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544944">
            <a:off x="-1289723" y="9842109"/>
            <a:ext cx="7199405" cy="2915759"/>
          </a:xfrm>
          <a:custGeom>
            <a:avLst/>
            <a:gdLst/>
            <a:ahLst/>
            <a:cxnLst/>
            <a:rect r="r" b="b" t="t" l="l"/>
            <a:pathLst>
              <a:path h="2915759" w="7199405">
                <a:moveTo>
                  <a:pt x="0" y="0"/>
                </a:moveTo>
                <a:lnTo>
                  <a:pt x="7199405" y="0"/>
                </a:lnTo>
                <a:lnTo>
                  <a:pt x="7199405" y="2915759"/>
                </a:lnTo>
                <a:lnTo>
                  <a:pt x="0" y="2915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7" id="7"/>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081348">
            <a:off x="14269488" y="9405538"/>
            <a:ext cx="5465573" cy="2246126"/>
          </a:xfrm>
          <a:custGeom>
            <a:avLst/>
            <a:gdLst/>
            <a:ahLst/>
            <a:cxnLst/>
            <a:rect r="r" b="b" t="t" l="l"/>
            <a:pathLst>
              <a:path h="2246126" w="5465573">
                <a:moveTo>
                  <a:pt x="0" y="0"/>
                </a:moveTo>
                <a:lnTo>
                  <a:pt x="5465573" y="0"/>
                </a:lnTo>
                <a:lnTo>
                  <a:pt x="5465573" y="2246125"/>
                </a:lnTo>
                <a:lnTo>
                  <a:pt x="0" y="2246125"/>
                </a:lnTo>
                <a:lnTo>
                  <a:pt x="0" y="0"/>
                </a:lnTo>
                <a:close/>
              </a:path>
            </a:pathLst>
          </a:custGeom>
          <a:blipFill>
            <a:blip r:embed="rId8"/>
            <a:stretch>
              <a:fillRect l="0" t="0" r="0" b="0"/>
            </a:stretch>
          </a:blipFill>
        </p:spPr>
      </p:sp>
      <p:sp>
        <p:nvSpPr>
          <p:cNvPr name="Freeform 9" id="9"/>
          <p:cNvSpPr/>
          <p:nvPr/>
        </p:nvSpPr>
        <p:spPr>
          <a:xfrm flipH="false" flipV="false" rot="0">
            <a:off x="9860699" y="1908751"/>
            <a:ext cx="8022830" cy="3819787"/>
          </a:xfrm>
          <a:custGeom>
            <a:avLst/>
            <a:gdLst/>
            <a:ahLst/>
            <a:cxnLst/>
            <a:rect r="r" b="b" t="t" l="l"/>
            <a:pathLst>
              <a:path h="3819787" w="8022830">
                <a:moveTo>
                  <a:pt x="0" y="0"/>
                </a:moveTo>
                <a:lnTo>
                  <a:pt x="8022831" y="0"/>
                </a:lnTo>
                <a:lnTo>
                  <a:pt x="8022831" y="3819787"/>
                </a:lnTo>
                <a:lnTo>
                  <a:pt x="0" y="3819787"/>
                </a:lnTo>
                <a:lnTo>
                  <a:pt x="0" y="0"/>
                </a:lnTo>
                <a:close/>
              </a:path>
            </a:pathLst>
          </a:custGeom>
          <a:blipFill>
            <a:blip r:embed="rId9"/>
            <a:stretch>
              <a:fillRect l="0" t="0" r="0" b="0"/>
            </a:stretch>
          </a:blipFill>
        </p:spPr>
      </p:sp>
      <p:sp>
        <p:nvSpPr>
          <p:cNvPr name="TextBox 10" id="10"/>
          <p:cNvSpPr txBox="true"/>
          <p:nvPr/>
        </p:nvSpPr>
        <p:spPr>
          <a:xfrm rot="0">
            <a:off x="373320" y="72667"/>
            <a:ext cx="16321643" cy="4198011"/>
          </a:xfrm>
          <a:prstGeom prst="rect">
            <a:avLst/>
          </a:prstGeom>
        </p:spPr>
        <p:txBody>
          <a:bodyPr anchor="t" rtlCol="false" tIns="0" lIns="0" bIns="0" rIns="0">
            <a:spAutoFit/>
          </a:bodyPr>
          <a:lstStyle/>
          <a:p>
            <a:pPr algn="l">
              <a:lnSpc>
                <a:spcPts val="5108"/>
              </a:lnSpc>
            </a:pPr>
            <a:r>
              <a:rPr lang="en-US" sz="3648" b="true">
                <a:solidFill>
                  <a:srgbClr val="457800"/>
                </a:solidFill>
                <a:latin typeface="Neue Montreal Bold"/>
                <a:ea typeface="Neue Montreal Bold"/>
                <a:cs typeface="Neue Montreal Bold"/>
                <a:sym typeface="Neue Montreal Bold"/>
              </a:rPr>
              <a:t>Phần II:Solving games using adversarial search — Minimax, Alpha-Beta, Heuristic search And Adversarial Search on “Mean” Connect 4</a:t>
            </a:r>
          </a:p>
          <a:p>
            <a:pPr algn="l">
              <a:lnSpc>
                <a:spcPts val="7768"/>
              </a:lnSpc>
            </a:pPr>
          </a:p>
          <a:p>
            <a:pPr algn="l">
              <a:lnSpc>
                <a:spcPts val="7768"/>
              </a:lnSpc>
            </a:pPr>
          </a:p>
          <a:p>
            <a:pPr algn="l">
              <a:lnSpc>
                <a:spcPts val="7768"/>
              </a:lnSpc>
            </a:pPr>
          </a:p>
        </p:txBody>
      </p:sp>
      <p:sp>
        <p:nvSpPr>
          <p:cNvPr name="TextBox 11" id="11"/>
          <p:cNvSpPr txBox="true"/>
          <p:nvPr/>
        </p:nvSpPr>
        <p:spPr>
          <a:xfrm rot="0">
            <a:off x="1770172" y="2421854"/>
            <a:ext cx="914028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 2. Phân tích Source</a:t>
            </a:r>
          </a:p>
          <a:p>
            <a:pPr algn="l">
              <a:lnSpc>
                <a:spcPts val="3386"/>
              </a:lnSpc>
            </a:pPr>
          </a:p>
        </p:txBody>
      </p:sp>
      <p:sp>
        <p:nvSpPr>
          <p:cNvPr name="TextBox 12" id="12"/>
          <p:cNvSpPr txBox="true"/>
          <p:nvPr/>
        </p:nvSpPr>
        <p:spPr>
          <a:xfrm rot="0">
            <a:off x="1244904" y="1639774"/>
            <a:ext cx="13107936" cy="129898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II.Adversarial Search on “Mean” Connect 4</a:t>
            </a:r>
          </a:p>
          <a:p>
            <a:pPr algn="l">
              <a:lnSpc>
                <a:spcPts val="3386"/>
              </a:lnSpc>
            </a:pPr>
          </a:p>
          <a:p>
            <a:pPr algn="l">
              <a:lnSpc>
                <a:spcPts val="3386"/>
              </a:lnSpc>
            </a:pPr>
          </a:p>
        </p:txBody>
      </p:sp>
      <p:sp>
        <p:nvSpPr>
          <p:cNvPr name="TextBox 13" id="13"/>
          <p:cNvSpPr txBox="true"/>
          <p:nvPr/>
        </p:nvSpPr>
        <p:spPr>
          <a:xfrm rot="0">
            <a:off x="1180181" y="4157095"/>
            <a:ext cx="7963819" cy="4667504"/>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Mỗi ô có 3 trạ</a:t>
            </a:r>
            <a:r>
              <a:rPr lang="en-US" sz="2599">
                <a:solidFill>
                  <a:srgbClr val="000000"/>
                </a:solidFill>
                <a:latin typeface="Times New Roman"/>
                <a:ea typeface="Times New Roman"/>
                <a:cs typeface="Times New Roman"/>
                <a:sym typeface="Times New Roman"/>
              </a:rPr>
              <a:t>ng th</a:t>
            </a:r>
            <a:r>
              <a:rPr lang="en-US" sz="2599">
                <a:solidFill>
                  <a:srgbClr val="000000"/>
                </a:solidFill>
                <a:latin typeface="Times New Roman"/>
                <a:ea typeface="Times New Roman"/>
                <a:cs typeface="Times New Roman"/>
                <a:sym typeface="Times New Roman"/>
              </a:rPr>
              <a:t>á</a:t>
            </a:r>
            <a:r>
              <a:rPr lang="en-US" sz="2599">
                <a:solidFill>
                  <a:srgbClr val="000000"/>
                </a:solidFill>
                <a:latin typeface="Times New Roman"/>
                <a:ea typeface="Times New Roman"/>
                <a:cs typeface="Times New Roman"/>
                <a:sym typeface="Times New Roman"/>
              </a:rPr>
              <a:t>i </a:t>
            </a:r>
            <a:r>
              <a:rPr lang="en-US" sz="2599">
                <a:solidFill>
                  <a:srgbClr val="000000"/>
                </a:solidFill>
                <a:latin typeface="Times New Roman"/>
                <a:ea typeface="Times New Roman"/>
                <a:cs typeface="Times New Roman"/>
                <a:sym typeface="Times New Roman"/>
              </a:rPr>
              <a:t>(-1,</a:t>
            </a:r>
            <a:r>
              <a:rPr lang="en-US" sz="2599">
                <a:solidFill>
                  <a:srgbClr val="000000"/>
                </a:solidFill>
                <a:latin typeface="Times New Roman"/>
                <a:ea typeface="Times New Roman"/>
                <a:cs typeface="Times New Roman"/>
                <a:sym typeface="Times New Roman"/>
              </a:rPr>
              <a:t> </a:t>
            </a:r>
            <a:r>
              <a:rPr lang="en-US" sz="2599">
                <a:solidFill>
                  <a:srgbClr val="000000"/>
                </a:solidFill>
                <a:latin typeface="Times New Roman"/>
                <a:ea typeface="Times New Roman"/>
                <a:cs typeface="Times New Roman"/>
                <a:sym typeface="Times New Roman"/>
              </a:rPr>
              <a:t>0,</a:t>
            </a:r>
            <a:r>
              <a:rPr lang="en-US" sz="2599">
                <a:solidFill>
                  <a:srgbClr val="000000"/>
                </a:solidFill>
                <a:latin typeface="Times New Roman"/>
                <a:ea typeface="Times New Roman"/>
                <a:cs typeface="Times New Roman"/>
                <a:sym typeface="Times New Roman"/>
              </a:rPr>
              <a:t> </a:t>
            </a:r>
            <a:r>
              <a:rPr lang="en-US" sz="2599">
                <a:solidFill>
                  <a:srgbClr val="000000"/>
                </a:solidFill>
                <a:latin typeface="Times New Roman"/>
                <a:ea typeface="Times New Roman"/>
                <a:cs typeface="Times New Roman"/>
                <a:sym typeface="Times New Roman"/>
              </a:rPr>
              <a:t>1)</a:t>
            </a:r>
            <a:r>
              <a:rPr lang="en-US" sz="2599">
                <a:solidFill>
                  <a:srgbClr val="000000"/>
                </a:solidFill>
                <a:latin typeface="Times New Roman"/>
                <a:ea typeface="Times New Roman"/>
                <a:cs typeface="Times New Roman"/>
                <a:sym typeface="Times New Roman"/>
              </a:rPr>
              <a:t> </a:t>
            </a:r>
            <a:r>
              <a:rPr lang="en-US" sz="2599">
                <a:solidFill>
                  <a:srgbClr val="000000"/>
                </a:solidFill>
                <a:latin typeface="Times New Roman"/>
                <a:ea typeface="Times New Roman"/>
                <a:cs typeface="Times New Roman"/>
                <a:sym typeface="Times New Roman"/>
              </a:rPr>
              <a:t>→</a:t>
            </a:r>
            <a:r>
              <a:rPr lang="en-US" sz="2599">
                <a:solidFill>
                  <a:srgbClr val="000000"/>
                </a:solidFill>
                <a:latin typeface="Times New Roman"/>
                <a:ea typeface="Times New Roman"/>
                <a:cs typeface="Times New Roman"/>
                <a:sym typeface="Times New Roman"/>
              </a:rPr>
              <a:t> </a:t>
            </a:r>
            <a:r>
              <a:rPr lang="en-US" sz="2599">
                <a:solidFill>
                  <a:srgbClr val="000000"/>
                </a:solidFill>
                <a:latin typeface="Times New Roman"/>
                <a:ea typeface="Times New Roman"/>
                <a:cs typeface="Times New Roman"/>
                <a:sym typeface="Times New Roman"/>
              </a:rPr>
              <a:t>upp</a:t>
            </a:r>
            <a:r>
              <a:rPr lang="en-US" sz="2599">
                <a:solidFill>
                  <a:srgbClr val="000000"/>
                </a:solidFill>
                <a:latin typeface="Times New Roman"/>
                <a:ea typeface="Times New Roman"/>
                <a:cs typeface="Times New Roman"/>
                <a:sym typeface="Times New Roman"/>
              </a:rPr>
              <a:t>e</a:t>
            </a:r>
            <a:r>
              <a:rPr lang="en-US" sz="2599">
                <a:solidFill>
                  <a:srgbClr val="000000"/>
                </a:solidFill>
                <a:latin typeface="Times New Roman"/>
                <a:ea typeface="Times New Roman"/>
                <a:cs typeface="Times New Roman"/>
                <a:sym typeface="Times New Roman"/>
              </a:rPr>
              <a:t>r bound </a:t>
            </a:r>
            <a:r>
              <a:rPr lang="en-US" sz="2599">
                <a:solidFill>
                  <a:srgbClr val="000000"/>
                </a:solidFill>
                <a:latin typeface="Times New Roman"/>
                <a:ea typeface="Times New Roman"/>
                <a:cs typeface="Times New Roman"/>
                <a:sym typeface="Times New Roman"/>
              </a:rPr>
              <a:t>l</a:t>
            </a:r>
            <a:r>
              <a:rPr lang="en-US" sz="2599">
                <a:solidFill>
                  <a:srgbClr val="000000"/>
                </a:solidFill>
                <a:latin typeface="Times New Roman"/>
                <a:ea typeface="Times New Roman"/>
                <a:cs typeface="Times New Roman"/>
                <a:sym typeface="Times New Roman"/>
              </a:rPr>
              <a:t>à</a:t>
            </a:r>
            <a:r>
              <a:rPr lang="en-US" sz="2599">
                <a:solidFill>
                  <a:srgbClr val="000000"/>
                </a:solidFill>
                <a:latin typeface="Times New Roman"/>
                <a:ea typeface="Times New Roman"/>
                <a:cs typeface="Times New Roman"/>
                <a:sym typeface="Times New Roman"/>
              </a:rPr>
              <a:t> </a:t>
            </a:r>
            <a:r>
              <a:rPr lang="en-US" sz="2599">
                <a:solidFill>
                  <a:srgbClr val="000000"/>
                </a:solidFill>
                <a:latin typeface="Times New Roman"/>
                <a:ea typeface="Times New Roman"/>
                <a:cs typeface="Times New Roman"/>
                <a:sym typeface="Times New Roman"/>
              </a:rPr>
              <a:t>3^42</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Ướ</a:t>
            </a:r>
            <a:r>
              <a:rPr lang="en-US" sz="2599">
                <a:solidFill>
                  <a:srgbClr val="000000"/>
                </a:solidFill>
                <a:latin typeface="Times New Roman"/>
                <a:ea typeface="Times New Roman"/>
                <a:cs typeface="Times New Roman"/>
                <a:sym typeface="Times New Roman"/>
              </a:rPr>
              <a:t>c</a:t>
            </a:r>
            <a:r>
              <a:rPr lang="en-US" sz="2599">
                <a:solidFill>
                  <a:srgbClr val="000000"/>
                </a:solidFill>
                <a:latin typeface="Times New Roman"/>
                <a:ea typeface="Times New Roman"/>
                <a:cs typeface="Times New Roman"/>
                <a:sym typeface="Times New Roman"/>
              </a:rPr>
              <a:t> lượng t</a:t>
            </a:r>
            <a:r>
              <a:rPr lang="en-US" sz="2599">
                <a:solidFill>
                  <a:srgbClr val="000000"/>
                </a:solidFill>
                <a:latin typeface="Times New Roman"/>
                <a:ea typeface="Times New Roman"/>
                <a:cs typeface="Times New Roman"/>
                <a:sym typeface="Times New Roman"/>
              </a:rPr>
              <a:t>h</a:t>
            </a:r>
            <a:r>
              <a:rPr lang="en-US" sz="2599">
                <a:solidFill>
                  <a:srgbClr val="000000"/>
                </a:solidFill>
                <a:latin typeface="Times New Roman"/>
                <a:ea typeface="Times New Roman"/>
                <a:cs typeface="Times New Roman"/>
                <a:sym typeface="Times New Roman"/>
              </a:rPr>
              <a:t>ực t</a:t>
            </a:r>
            <a:r>
              <a:rPr lang="en-US" sz="2599">
                <a:solidFill>
                  <a:srgbClr val="000000"/>
                </a:solidFill>
                <a:latin typeface="Times New Roman"/>
                <a:ea typeface="Times New Roman"/>
                <a:cs typeface="Times New Roman"/>
                <a:sym typeface="Times New Roman"/>
              </a:rPr>
              <a:t>ế </a:t>
            </a:r>
            <a:r>
              <a:rPr lang="en-US" sz="2599">
                <a:solidFill>
                  <a:srgbClr val="000000"/>
                </a:solidFill>
                <a:latin typeface="Times New Roman"/>
                <a:ea typeface="Times New Roman"/>
                <a:cs typeface="Times New Roman"/>
                <a:sym typeface="Times New Roman"/>
              </a:rPr>
              <a:t>nhỏ</a:t>
            </a:r>
            <a:r>
              <a:rPr lang="en-US" sz="2599">
                <a:solidFill>
                  <a:srgbClr val="000000"/>
                </a:solidFill>
                <a:latin typeface="Times New Roman"/>
                <a:ea typeface="Times New Roman"/>
                <a:cs typeface="Times New Roman"/>
                <a:sym typeface="Times New Roman"/>
              </a:rPr>
              <a:t> h</a:t>
            </a:r>
            <a:r>
              <a:rPr lang="en-US" sz="2599">
                <a:solidFill>
                  <a:srgbClr val="000000"/>
                </a:solidFill>
                <a:latin typeface="Times New Roman"/>
                <a:ea typeface="Times New Roman"/>
                <a:cs typeface="Times New Roman"/>
                <a:sym typeface="Times New Roman"/>
              </a:rPr>
              <a:t>ơn</a:t>
            </a:r>
            <a:r>
              <a:rPr lang="en-US" sz="2599">
                <a:solidFill>
                  <a:srgbClr val="000000"/>
                </a:solidFill>
                <a:latin typeface="Times New Roman"/>
                <a:ea typeface="Times New Roman"/>
                <a:cs typeface="Times New Roman"/>
                <a:sym typeface="Times New Roman"/>
              </a:rPr>
              <a:t> nhi</a:t>
            </a:r>
            <a:r>
              <a:rPr lang="en-US" sz="2599">
                <a:solidFill>
                  <a:srgbClr val="000000"/>
                </a:solidFill>
                <a:latin typeface="Times New Roman"/>
                <a:ea typeface="Times New Roman"/>
                <a:cs typeface="Times New Roman"/>
                <a:sym typeface="Times New Roman"/>
              </a:rPr>
              <a:t>ề</a:t>
            </a:r>
            <a:r>
              <a:rPr lang="en-US" sz="2599">
                <a:solidFill>
                  <a:srgbClr val="000000"/>
                </a:solidFill>
                <a:latin typeface="Times New Roman"/>
                <a:ea typeface="Times New Roman"/>
                <a:cs typeface="Times New Roman"/>
                <a:sym typeface="Times New Roman"/>
              </a:rPr>
              <a:t>u </a:t>
            </a:r>
            <a:r>
              <a:rPr lang="en-US" sz="2599">
                <a:solidFill>
                  <a:srgbClr val="000000"/>
                </a:solidFill>
                <a:latin typeface="Times New Roman"/>
                <a:ea typeface="Times New Roman"/>
                <a:cs typeface="Times New Roman"/>
                <a:sym typeface="Times New Roman"/>
              </a:rPr>
              <a:t>d</a:t>
            </a:r>
            <a:r>
              <a:rPr lang="en-US" sz="2599">
                <a:solidFill>
                  <a:srgbClr val="000000"/>
                </a:solidFill>
                <a:latin typeface="Times New Roman"/>
                <a:ea typeface="Times New Roman"/>
                <a:cs typeface="Times New Roman"/>
                <a:sym typeface="Times New Roman"/>
              </a:rPr>
              <a:t>o c</a:t>
            </a:r>
            <a:r>
              <a:rPr lang="en-US" sz="2599">
                <a:solidFill>
                  <a:srgbClr val="000000"/>
                </a:solidFill>
                <a:latin typeface="Times New Roman"/>
                <a:ea typeface="Times New Roman"/>
                <a:cs typeface="Times New Roman"/>
                <a:sym typeface="Times New Roman"/>
              </a:rPr>
              <a:t>ác state không hợp lệ</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Game tree quá lớn → cần pruning và</a:t>
            </a:r>
            <a:r>
              <a:rPr lang="en-US" sz="2599">
                <a:solidFill>
                  <a:srgbClr val="000000"/>
                </a:solidFill>
                <a:latin typeface="Times New Roman"/>
                <a:ea typeface="Times New Roman"/>
                <a:cs typeface="Times New Roman"/>
                <a:sym typeface="Times New Roman"/>
              </a:rPr>
              <a:t> h</a:t>
            </a:r>
            <a:r>
              <a:rPr lang="en-US" sz="2599">
                <a:solidFill>
                  <a:srgbClr val="000000"/>
                </a:solidFill>
                <a:latin typeface="Times New Roman"/>
                <a:ea typeface="Times New Roman"/>
                <a:cs typeface="Times New Roman"/>
                <a:sym typeface="Times New Roman"/>
              </a:rPr>
              <a:t>eur</a:t>
            </a:r>
            <a:r>
              <a:rPr lang="en-US" sz="2599">
                <a:solidFill>
                  <a:srgbClr val="000000"/>
                </a:solidFill>
                <a:latin typeface="Times New Roman"/>
                <a:ea typeface="Times New Roman"/>
                <a:cs typeface="Times New Roman"/>
                <a:sym typeface="Times New Roman"/>
              </a:rPr>
              <a:t>ist</a:t>
            </a:r>
            <a:r>
              <a:rPr lang="en-US" sz="2599">
                <a:solidFill>
                  <a:srgbClr val="000000"/>
                </a:solidFill>
                <a:latin typeface="Times New Roman"/>
                <a:ea typeface="Times New Roman"/>
                <a:cs typeface="Times New Roman"/>
                <a:sym typeface="Times New Roman"/>
              </a:rPr>
              <a:t>i</a:t>
            </a:r>
            <a:r>
              <a:rPr lang="en-US" sz="2599">
                <a:solidFill>
                  <a:srgbClr val="000000"/>
                </a:solidFill>
                <a:latin typeface="Times New Roman"/>
                <a:ea typeface="Times New Roman"/>
                <a:cs typeface="Times New Roman"/>
                <a:sym typeface="Times New Roman"/>
              </a:rPr>
              <a:t>c</a:t>
            </a:r>
          </a:p>
          <a:p>
            <a:pPr algn="just">
              <a:lnSpc>
                <a:spcPts val="3717"/>
              </a:lnSpc>
            </a:pPr>
            <a:r>
              <a:rPr lang="en-US" sz="2599">
                <a:solidFill>
                  <a:srgbClr val="000000"/>
                </a:solidFill>
                <a:latin typeface="Times New Roman"/>
                <a:ea typeface="Times New Roman"/>
                <a:cs typeface="Times New Roman"/>
                <a:sym typeface="Times New Roman"/>
              </a:rPr>
              <a:t>Kế</a:t>
            </a:r>
            <a:r>
              <a:rPr lang="en-US" sz="2599">
                <a:solidFill>
                  <a:srgbClr val="000000"/>
                </a:solidFill>
                <a:latin typeface="Times New Roman"/>
                <a:ea typeface="Times New Roman"/>
                <a:cs typeface="Times New Roman"/>
                <a:sym typeface="Times New Roman"/>
              </a:rPr>
              <a:t>t</a:t>
            </a:r>
            <a:r>
              <a:rPr lang="en-US" sz="2599">
                <a:solidFill>
                  <a:srgbClr val="000000"/>
                </a:solidFill>
                <a:latin typeface="Times New Roman"/>
                <a:ea typeface="Times New Roman"/>
                <a:cs typeface="Times New Roman"/>
                <a:sym typeface="Times New Roman"/>
              </a:rPr>
              <a:t> quả trích xuất:</a:t>
            </a:r>
          </a:p>
          <a:p>
            <a:pPr algn="just">
              <a:lnSpc>
                <a:spcPts val="3717"/>
              </a:lnSpc>
            </a:pP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Sta</a:t>
            </a:r>
            <a:r>
              <a:rPr lang="en-US" sz="2599">
                <a:solidFill>
                  <a:srgbClr val="000000"/>
                </a:solidFill>
                <a:latin typeface="Times New Roman"/>
                <a:ea typeface="Times New Roman"/>
                <a:cs typeface="Times New Roman"/>
                <a:sym typeface="Times New Roman"/>
              </a:rPr>
              <a:t>te </a:t>
            </a:r>
            <a:r>
              <a:rPr lang="en-US" sz="2599">
                <a:solidFill>
                  <a:srgbClr val="000000"/>
                </a:solidFill>
                <a:latin typeface="Times New Roman"/>
                <a:ea typeface="Times New Roman"/>
                <a:cs typeface="Times New Roman"/>
                <a:sym typeface="Times New Roman"/>
              </a:rPr>
              <a:t>spa</a:t>
            </a:r>
            <a:r>
              <a:rPr lang="en-US" sz="2599">
                <a:solidFill>
                  <a:srgbClr val="000000"/>
                </a:solidFill>
                <a:latin typeface="Times New Roman"/>
                <a:ea typeface="Times New Roman"/>
                <a:cs typeface="Times New Roman"/>
                <a:sym typeface="Times New Roman"/>
              </a:rPr>
              <a:t>c</a:t>
            </a:r>
            <a:r>
              <a:rPr lang="en-US" sz="2599">
                <a:solidFill>
                  <a:srgbClr val="000000"/>
                </a:solidFill>
                <a:latin typeface="Times New Roman"/>
                <a:ea typeface="Times New Roman"/>
                <a:cs typeface="Times New Roman"/>
                <a:sym typeface="Times New Roman"/>
              </a:rPr>
              <a:t>e và</a:t>
            </a:r>
            <a:r>
              <a:rPr lang="en-US" sz="2599">
                <a:solidFill>
                  <a:srgbClr val="000000"/>
                </a:solidFill>
                <a:latin typeface="Times New Roman"/>
                <a:ea typeface="Times New Roman"/>
                <a:cs typeface="Times New Roman"/>
                <a:sym typeface="Times New Roman"/>
              </a:rPr>
              <a:t> g</a:t>
            </a:r>
            <a:r>
              <a:rPr lang="en-US" sz="2599">
                <a:solidFill>
                  <a:srgbClr val="000000"/>
                </a:solidFill>
                <a:latin typeface="Times New Roman"/>
                <a:ea typeface="Times New Roman"/>
                <a:cs typeface="Times New Roman"/>
                <a:sym typeface="Times New Roman"/>
              </a:rPr>
              <a:t>ame tree size cực kỳ lớn</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Không thể brute-force</a:t>
            </a:r>
            <a:r>
              <a:rPr lang="en-US" sz="2599">
                <a:solidFill>
                  <a:srgbClr val="000000"/>
                </a:solidFill>
                <a:latin typeface="Times New Roman"/>
                <a:ea typeface="Times New Roman"/>
                <a:cs typeface="Times New Roman"/>
                <a:sym typeface="Times New Roman"/>
              </a:rPr>
              <a:t> </a:t>
            </a:r>
            <a:r>
              <a:rPr lang="en-US" sz="2599">
                <a:solidFill>
                  <a:srgbClr val="000000"/>
                </a:solidFill>
                <a:latin typeface="Times New Roman"/>
                <a:ea typeface="Times New Roman"/>
                <a:cs typeface="Times New Roman"/>
                <a:sym typeface="Times New Roman"/>
              </a:rPr>
              <a:t>→</a:t>
            </a:r>
            <a:r>
              <a:rPr lang="en-US" sz="2599">
                <a:solidFill>
                  <a:srgbClr val="000000"/>
                </a:solidFill>
                <a:latin typeface="Times New Roman"/>
                <a:ea typeface="Times New Roman"/>
                <a:cs typeface="Times New Roman"/>
                <a:sym typeface="Times New Roman"/>
              </a:rPr>
              <a:t> c</a:t>
            </a:r>
            <a:r>
              <a:rPr lang="en-US" sz="2599">
                <a:solidFill>
                  <a:srgbClr val="000000"/>
                </a:solidFill>
                <a:latin typeface="Times New Roman"/>
                <a:ea typeface="Times New Roman"/>
                <a:cs typeface="Times New Roman"/>
                <a:sym typeface="Times New Roman"/>
              </a:rPr>
              <a:t>ần </a:t>
            </a:r>
            <a:r>
              <a:rPr lang="en-US" sz="2599">
                <a:solidFill>
                  <a:srgbClr val="000000"/>
                </a:solidFill>
                <a:latin typeface="Times New Roman"/>
                <a:ea typeface="Times New Roman"/>
                <a:cs typeface="Times New Roman"/>
                <a:sym typeface="Times New Roman"/>
              </a:rPr>
              <a:t>in</a:t>
            </a:r>
            <a:r>
              <a:rPr lang="en-US" sz="2599">
                <a:solidFill>
                  <a:srgbClr val="000000"/>
                </a:solidFill>
                <a:latin typeface="Times New Roman"/>
                <a:ea typeface="Times New Roman"/>
                <a:cs typeface="Times New Roman"/>
                <a:sym typeface="Times New Roman"/>
              </a:rPr>
              <a:t>tel</a:t>
            </a:r>
            <a:r>
              <a:rPr lang="en-US" sz="2599">
                <a:solidFill>
                  <a:srgbClr val="000000"/>
                </a:solidFill>
                <a:latin typeface="Times New Roman"/>
                <a:ea typeface="Times New Roman"/>
                <a:cs typeface="Times New Roman"/>
                <a:sym typeface="Times New Roman"/>
              </a:rPr>
              <a:t>li</a:t>
            </a:r>
            <a:r>
              <a:rPr lang="en-US" sz="2599">
                <a:solidFill>
                  <a:srgbClr val="000000"/>
                </a:solidFill>
                <a:latin typeface="Times New Roman"/>
                <a:ea typeface="Times New Roman"/>
                <a:cs typeface="Times New Roman"/>
                <a:sym typeface="Times New Roman"/>
              </a:rPr>
              <a:t>gent search</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Giải thích tại sao depth limiting l</a:t>
            </a:r>
            <a:r>
              <a:rPr lang="en-US" sz="2599">
                <a:solidFill>
                  <a:srgbClr val="000000"/>
                </a:solidFill>
                <a:latin typeface="Times New Roman"/>
                <a:ea typeface="Times New Roman"/>
                <a:cs typeface="Times New Roman"/>
                <a:sym typeface="Times New Roman"/>
              </a:rPr>
              <a:t>à </a:t>
            </a:r>
            <a:r>
              <a:rPr lang="en-US" sz="2599">
                <a:solidFill>
                  <a:srgbClr val="000000"/>
                </a:solidFill>
                <a:latin typeface="Times New Roman"/>
                <a:ea typeface="Times New Roman"/>
                <a:cs typeface="Times New Roman"/>
                <a:sym typeface="Times New Roman"/>
              </a:rPr>
              <a:t>cầ</a:t>
            </a:r>
            <a:r>
              <a:rPr lang="en-US" sz="2599">
                <a:solidFill>
                  <a:srgbClr val="000000"/>
                </a:solidFill>
                <a:latin typeface="Times New Roman"/>
                <a:ea typeface="Times New Roman"/>
                <a:cs typeface="Times New Roman"/>
                <a:sym typeface="Times New Roman"/>
              </a:rPr>
              <a:t>n </a:t>
            </a:r>
            <a:r>
              <a:rPr lang="en-US" sz="2599">
                <a:solidFill>
                  <a:srgbClr val="000000"/>
                </a:solidFill>
                <a:latin typeface="Times New Roman"/>
                <a:ea typeface="Times New Roman"/>
                <a:cs typeface="Times New Roman"/>
                <a:sym typeface="Times New Roman"/>
              </a:rPr>
              <a:t>t</a:t>
            </a:r>
            <a:r>
              <a:rPr lang="en-US" sz="2599">
                <a:solidFill>
                  <a:srgbClr val="000000"/>
                </a:solidFill>
                <a:latin typeface="Times New Roman"/>
                <a:ea typeface="Times New Roman"/>
                <a:cs typeface="Times New Roman"/>
                <a:sym typeface="Times New Roman"/>
              </a:rPr>
              <a:t>h</a:t>
            </a:r>
            <a:r>
              <a:rPr lang="en-US" sz="2599">
                <a:solidFill>
                  <a:srgbClr val="000000"/>
                </a:solidFill>
                <a:latin typeface="Times New Roman"/>
                <a:ea typeface="Times New Roman"/>
                <a:cs typeface="Times New Roman"/>
                <a:sym typeface="Times New Roman"/>
              </a:rPr>
              <a:t>i</a:t>
            </a:r>
            <a:r>
              <a:rPr lang="en-US" sz="2599">
                <a:solidFill>
                  <a:srgbClr val="000000"/>
                </a:solidFill>
                <a:latin typeface="Times New Roman"/>
                <a:ea typeface="Times New Roman"/>
                <a:cs typeface="Times New Roman"/>
                <a:sym typeface="Times New Roman"/>
              </a:rPr>
              <a:t>ết</a:t>
            </a:r>
          </a:p>
          <a:p>
            <a:pPr algn="just">
              <a:lnSpc>
                <a:spcPts val="3717"/>
              </a:lnSpc>
            </a:pPr>
          </a:p>
        </p:txBody>
      </p:sp>
      <p:sp>
        <p:nvSpPr>
          <p:cNvPr name="TextBox 14" id="14"/>
          <p:cNvSpPr txBox="true"/>
          <p:nvPr/>
        </p:nvSpPr>
        <p:spPr>
          <a:xfrm rot="0">
            <a:off x="2309979" y="2938759"/>
            <a:ext cx="914028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2.1 Task 1 </a:t>
            </a:r>
          </a:p>
          <a:p>
            <a:pPr algn="l">
              <a:lnSpc>
                <a:spcPts val="3386"/>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6121" y="7933785"/>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578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544944">
            <a:off x="-3505483" y="5976811"/>
            <a:ext cx="12577510" cy="5093892"/>
          </a:xfrm>
          <a:custGeom>
            <a:avLst/>
            <a:gdLst/>
            <a:ahLst/>
            <a:cxnLst/>
            <a:rect r="r" b="b" t="t" l="l"/>
            <a:pathLst>
              <a:path h="5093892" w="12577510">
                <a:moveTo>
                  <a:pt x="0" y="0"/>
                </a:moveTo>
                <a:lnTo>
                  <a:pt x="12577510" y="0"/>
                </a:lnTo>
                <a:lnTo>
                  <a:pt x="12577510" y="5093892"/>
                </a:lnTo>
                <a:lnTo>
                  <a:pt x="0" y="5093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47750" y="2746652"/>
            <a:ext cx="11646220" cy="924179"/>
          </a:xfrm>
          <a:prstGeom prst="rect">
            <a:avLst/>
          </a:prstGeom>
        </p:spPr>
        <p:txBody>
          <a:bodyPr anchor="t" rtlCol="false" tIns="0" lIns="0" bIns="0" rIns="0">
            <a:spAutoFit/>
          </a:bodyPr>
          <a:lstStyle/>
          <a:p>
            <a:pPr algn="just">
              <a:lnSpc>
                <a:spcPts val="3717"/>
              </a:lnSpc>
            </a:pPr>
            <a:r>
              <a:rPr lang="en-US" sz="2599">
                <a:solidFill>
                  <a:srgbClr val="000000"/>
                </a:solidFill>
                <a:latin typeface="Neue Montreal"/>
                <a:ea typeface="Neue Montreal"/>
                <a:cs typeface="Neue Montreal"/>
                <a:sym typeface="Neue Montreal"/>
              </a:rPr>
              <a:t>Để giải bài toán Tic-Tac-Toe, ta cần xét độ phức tạp tìm kiếm. Thuật toán sử dụng là DFS (Depth-First Search) với độ sâu cực đại m = 9 và hệ số phân nhánh cực đại b = 9.</a:t>
            </a:r>
          </a:p>
        </p:txBody>
      </p:sp>
      <p:sp>
        <p:nvSpPr>
          <p:cNvPr name="Freeform 7" id="7"/>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8" id="8"/>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384433" y="4122970"/>
            <a:ext cx="4223227" cy="797134"/>
          </a:xfrm>
          <a:custGeom>
            <a:avLst/>
            <a:gdLst/>
            <a:ahLst/>
            <a:cxnLst/>
            <a:rect r="r" b="b" t="t" l="l"/>
            <a:pathLst>
              <a:path h="797134" w="4223227">
                <a:moveTo>
                  <a:pt x="0" y="0"/>
                </a:moveTo>
                <a:lnTo>
                  <a:pt x="4223227" y="0"/>
                </a:lnTo>
                <a:lnTo>
                  <a:pt x="4223227" y="797134"/>
                </a:lnTo>
                <a:lnTo>
                  <a:pt x="0" y="7971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4334664" y="5990323"/>
            <a:ext cx="4223227" cy="797134"/>
          </a:xfrm>
          <a:custGeom>
            <a:avLst/>
            <a:gdLst/>
            <a:ahLst/>
            <a:cxnLst/>
            <a:rect r="r" b="b" t="t" l="l"/>
            <a:pathLst>
              <a:path h="797134" w="4223227">
                <a:moveTo>
                  <a:pt x="0" y="0"/>
                </a:moveTo>
                <a:lnTo>
                  <a:pt x="4223227" y="0"/>
                </a:lnTo>
                <a:lnTo>
                  <a:pt x="4223227" y="797134"/>
                </a:lnTo>
                <a:lnTo>
                  <a:pt x="0" y="7971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6087205" y="4120410"/>
            <a:ext cx="4223227" cy="797134"/>
          </a:xfrm>
          <a:custGeom>
            <a:avLst/>
            <a:gdLst/>
            <a:ahLst/>
            <a:cxnLst/>
            <a:rect r="r" b="b" t="t" l="l"/>
            <a:pathLst>
              <a:path h="797134" w="4223227">
                <a:moveTo>
                  <a:pt x="0" y="0"/>
                </a:moveTo>
                <a:lnTo>
                  <a:pt x="4223227" y="0"/>
                </a:lnTo>
                <a:lnTo>
                  <a:pt x="4223227" y="797134"/>
                </a:lnTo>
                <a:lnTo>
                  <a:pt x="0" y="7971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2774177" y="1895993"/>
            <a:ext cx="4485123" cy="6393080"/>
          </a:xfrm>
          <a:custGeom>
            <a:avLst/>
            <a:gdLst/>
            <a:ahLst/>
            <a:cxnLst/>
            <a:rect r="r" b="b" t="t" l="l"/>
            <a:pathLst>
              <a:path h="6393080" w="4485123">
                <a:moveTo>
                  <a:pt x="0" y="0"/>
                </a:moveTo>
                <a:lnTo>
                  <a:pt x="4485123" y="0"/>
                </a:lnTo>
                <a:lnTo>
                  <a:pt x="4485123" y="6393080"/>
                </a:lnTo>
                <a:lnTo>
                  <a:pt x="0" y="6393080"/>
                </a:lnTo>
                <a:lnTo>
                  <a:pt x="0" y="0"/>
                </a:lnTo>
                <a:close/>
              </a:path>
            </a:pathLst>
          </a:custGeom>
          <a:blipFill>
            <a:blip r:embed="rId10"/>
            <a:stretch>
              <a:fillRect l="0" t="0" r="0" b="0"/>
            </a:stretch>
          </a:blipFill>
        </p:spPr>
      </p:sp>
      <p:sp>
        <p:nvSpPr>
          <p:cNvPr name="TextBox 13" id="13"/>
          <p:cNvSpPr txBox="true"/>
          <p:nvPr/>
        </p:nvSpPr>
        <p:spPr>
          <a:xfrm rot="0">
            <a:off x="1028700" y="1006979"/>
            <a:ext cx="8206343" cy="1692301"/>
          </a:xfrm>
          <a:prstGeom prst="rect">
            <a:avLst/>
          </a:prstGeom>
        </p:spPr>
        <p:txBody>
          <a:bodyPr anchor="t" rtlCol="false" tIns="0" lIns="0" bIns="0" rIns="0">
            <a:spAutoFit/>
          </a:bodyPr>
          <a:lstStyle/>
          <a:p>
            <a:pPr algn="l">
              <a:lnSpc>
                <a:spcPts val="6788"/>
              </a:lnSpc>
            </a:pPr>
            <a:r>
              <a:rPr lang="en-US" sz="4848" b="true">
                <a:solidFill>
                  <a:srgbClr val="457800"/>
                </a:solidFill>
                <a:latin typeface="Neue Montreal Bold"/>
                <a:ea typeface="Neue Montreal Bold"/>
                <a:cs typeface="Neue Montreal Bold"/>
                <a:sym typeface="Neue Montreal Bold"/>
              </a:rPr>
              <a:t>5. Độ phức tạp thời gian và không gian</a:t>
            </a:r>
          </a:p>
        </p:txBody>
      </p:sp>
      <p:sp>
        <p:nvSpPr>
          <p:cNvPr name="TextBox 14" id="14"/>
          <p:cNvSpPr txBox="true"/>
          <p:nvPr/>
        </p:nvSpPr>
        <p:spPr>
          <a:xfrm rot="0">
            <a:off x="2631900" y="4210260"/>
            <a:ext cx="2795981" cy="714375"/>
          </a:xfrm>
          <a:prstGeom prst="rect">
            <a:avLst/>
          </a:prstGeom>
        </p:spPr>
        <p:txBody>
          <a:bodyPr anchor="t" rtlCol="false" tIns="0" lIns="0" bIns="0" rIns="0">
            <a:spAutoFit/>
          </a:bodyPr>
          <a:lstStyle/>
          <a:p>
            <a:pPr algn="l">
              <a:lnSpc>
                <a:spcPts val="2849"/>
              </a:lnSpc>
            </a:pPr>
            <a:r>
              <a:rPr lang="en-US" sz="2499">
                <a:solidFill>
                  <a:srgbClr val="FFFFFF"/>
                </a:solidFill>
                <a:latin typeface="Neue Montreal"/>
                <a:ea typeface="Neue Montreal"/>
                <a:cs typeface="Neue Montreal"/>
                <a:sym typeface="Neue Montreal"/>
              </a:rPr>
              <a:t>Độ phức tạp không gian</a:t>
            </a:r>
          </a:p>
        </p:txBody>
      </p:sp>
      <p:sp>
        <p:nvSpPr>
          <p:cNvPr name="TextBox 15" id="15"/>
          <p:cNvSpPr txBox="true"/>
          <p:nvPr/>
        </p:nvSpPr>
        <p:spPr>
          <a:xfrm rot="0">
            <a:off x="1493674" y="4311347"/>
            <a:ext cx="499663" cy="439430"/>
          </a:xfrm>
          <a:prstGeom prst="rect">
            <a:avLst/>
          </a:prstGeom>
        </p:spPr>
        <p:txBody>
          <a:bodyPr anchor="t" rtlCol="false" tIns="0" lIns="0" bIns="0" rIns="0">
            <a:spAutoFit/>
          </a:bodyPr>
          <a:lstStyle/>
          <a:p>
            <a:pPr algn="ctr">
              <a:lnSpc>
                <a:spcPts val="3492"/>
              </a:lnSpc>
            </a:pPr>
            <a:r>
              <a:rPr lang="en-US" sz="3063" b="true">
                <a:solidFill>
                  <a:srgbClr val="457800"/>
                </a:solidFill>
                <a:latin typeface="Neue Montreal Bold"/>
                <a:ea typeface="Neue Montreal Bold"/>
                <a:cs typeface="Neue Montreal Bold"/>
                <a:sym typeface="Neue Montreal Bold"/>
              </a:rPr>
              <a:t>1</a:t>
            </a:r>
          </a:p>
        </p:txBody>
      </p:sp>
      <p:sp>
        <p:nvSpPr>
          <p:cNvPr name="TextBox 16" id="16"/>
          <p:cNvSpPr txBox="true"/>
          <p:nvPr/>
        </p:nvSpPr>
        <p:spPr>
          <a:xfrm rot="0">
            <a:off x="4437738" y="6178700"/>
            <a:ext cx="499663" cy="439430"/>
          </a:xfrm>
          <a:prstGeom prst="rect">
            <a:avLst/>
          </a:prstGeom>
        </p:spPr>
        <p:txBody>
          <a:bodyPr anchor="t" rtlCol="false" tIns="0" lIns="0" bIns="0" rIns="0">
            <a:spAutoFit/>
          </a:bodyPr>
          <a:lstStyle/>
          <a:p>
            <a:pPr algn="ctr">
              <a:lnSpc>
                <a:spcPts val="3492"/>
              </a:lnSpc>
            </a:pPr>
            <a:r>
              <a:rPr lang="en-US" sz="3063" b="true">
                <a:solidFill>
                  <a:srgbClr val="457800"/>
                </a:solidFill>
                <a:latin typeface="Neue Montreal Bold"/>
                <a:ea typeface="Neue Montreal Bold"/>
                <a:cs typeface="Neue Montreal Bold"/>
                <a:sym typeface="Neue Montreal Bold"/>
              </a:rPr>
              <a:t>3</a:t>
            </a:r>
          </a:p>
        </p:txBody>
      </p:sp>
      <p:sp>
        <p:nvSpPr>
          <p:cNvPr name="TextBox 17" id="17"/>
          <p:cNvSpPr txBox="true"/>
          <p:nvPr/>
        </p:nvSpPr>
        <p:spPr>
          <a:xfrm rot="0">
            <a:off x="6196446" y="4299262"/>
            <a:ext cx="499663" cy="439430"/>
          </a:xfrm>
          <a:prstGeom prst="rect">
            <a:avLst/>
          </a:prstGeom>
        </p:spPr>
        <p:txBody>
          <a:bodyPr anchor="t" rtlCol="false" tIns="0" lIns="0" bIns="0" rIns="0">
            <a:spAutoFit/>
          </a:bodyPr>
          <a:lstStyle/>
          <a:p>
            <a:pPr algn="ctr">
              <a:lnSpc>
                <a:spcPts val="3492"/>
              </a:lnSpc>
            </a:pPr>
            <a:r>
              <a:rPr lang="en-US" sz="3063" b="true">
                <a:solidFill>
                  <a:srgbClr val="457800"/>
                </a:solidFill>
                <a:latin typeface="Neue Montreal Bold"/>
                <a:ea typeface="Neue Montreal Bold"/>
                <a:cs typeface="Neue Montreal Bold"/>
                <a:sym typeface="Neue Montreal Bold"/>
              </a:rPr>
              <a:t>2</a:t>
            </a:r>
          </a:p>
        </p:txBody>
      </p:sp>
      <p:sp>
        <p:nvSpPr>
          <p:cNvPr name="TextBox 18" id="18"/>
          <p:cNvSpPr txBox="true"/>
          <p:nvPr/>
        </p:nvSpPr>
        <p:spPr>
          <a:xfrm rot="0">
            <a:off x="5635789" y="6212677"/>
            <a:ext cx="2454266" cy="361950"/>
          </a:xfrm>
          <a:prstGeom prst="rect">
            <a:avLst/>
          </a:prstGeom>
        </p:spPr>
        <p:txBody>
          <a:bodyPr anchor="t" rtlCol="false" tIns="0" lIns="0" bIns="0" rIns="0">
            <a:spAutoFit/>
          </a:bodyPr>
          <a:lstStyle/>
          <a:p>
            <a:pPr algn="l">
              <a:lnSpc>
                <a:spcPts val="2849"/>
              </a:lnSpc>
            </a:pPr>
            <a:r>
              <a:rPr lang="en-US" sz="2499">
                <a:solidFill>
                  <a:srgbClr val="FFFFFF"/>
                </a:solidFill>
                <a:latin typeface="Neue Montreal"/>
                <a:ea typeface="Neue Montreal"/>
                <a:cs typeface="Neue Montreal"/>
                <a:sym typeface="Neue Montreal"/>
              </a:rPr>
              <a:t>Tổng nút tìm kiếm</a:t>
            </a:r>
          </a:p>
        </p:txBody>
      </p:sp>
      <p:sp>
        <p:nvSpPr>
          <p:cNvPr name="TextBox 19" id="19"/>
          <p:cNvSpPr txBox="true"/>
          <p:nvPr/>
        </p:nvSpPr>
        <p:spPr>
          <a:xfrm rot="0">
            <a:off x="7381909" y="4203169"/>
            <a:ext cx="2454266" cy="714375"/>
          </a:xfrm>
          <a:prstGeom prst="rect">
            <a:avLst/>
          </a:prstGeom>
        </p:spPr>
        <p:txBody>
          <a:bodyPr anchor="t" rtlCol="false" tIns="0" lIns="0" bIns="0" rIns="0">
            <a:spAutoFit/>
          </a:bodyPr>
          <a:lstStyle/>
          <a:p>
            <a:pPr algn="l">
              <a:lnSpc>
                <a:spcPts val="2849"/>
              </a:lnSpc>
            </a:pPr>
            <a:r>
              <a:rPr lang="en-US" sz="2499">
                <a:solidFill>
                  <a:srgbClr val="FFFFFF"/>
                </a:solidFill>
                <a:latin typeface="Neue Montreal"/>
                <a:ea typeface="Neue Montreal"/>
                <a:cs typeface="Neue Montreal"/>
                <a:sym typeface="Neue Montreal"/>
              </a:rPr>
              <a:t>Độ phức tạp thời gian</a:t>
            </a:r>
          </a:p>
        </p:txBody>
      </p:sp>
      <p:sp>
        <p:nvSpPr>
          <p:cNvPr name="TextBox 20" id="20"/>
          <p:cNvSpPr txBox="true"/>
          <p:nvPr/>
        </p:nvSpPr>
        <p:spPr>
          <a:xfrm rot="0">
            <a:off x="1384433" y="5168760"/>
            <a:ext cx="4043448" cy="373888"/>
          </a:xfrm>
          <a:prstGeom prst="rect">
            <a:avLst/>
          </a:prstGeom>
        </p:spPr>
        <p:txBody>
          <a:bodyPr anchor="t" rtlCol="false" tIns="0" lIns="0" bIns="0" rIns="0">
            <a:spAutoFit/>
          </a:bodyPr>
          <a:lstStyle/>
          <a:p>
            <a:pPr algn="ctr">
              <a:lnSpc>
                <a:spcPts val="3146"/>
              </a:lnSpc>
            </a:pPr>
            <a:r>
              <a:rPr lang="en-US" sz="2200">
                <a:solidFill>
                  <a:srgbClr val="000000"/>
                </a:solidFill>
                <a:latin typeface="Neue Montreal"/>
                <a:ea typeface="Neue Montreal"/>
                <a:cs typeface="Neue Montreal"/>
                <a:sym typeface="Neue Montreal"/>
              </a:rPr>
              <a:t>O(bm) = O(81)</a:t>
            </a:r>
          </a:p>
        </p:txBody>
      </p:sp>
      <p:sp>
        <p:nvSpPr>
          <p:cNvPr name="TextBox 21" id="21"/>
          <p:cNvSpPr txBox="true"/>
          <p:nvPr/>
        </p:nvSpPr>
        <p:spPr>
          <a:xfrm rot="0">
            <a:off x="4334664" y="7036113"/>
            <a:ext cx="4043448" cy="764413"/>
          </a:xfrm>
          <a:prstGeom prst="rect">
            <a:avLst/>
          </a:prstGeom>
        </p:spPr>
        <p:txBody>
          <a:bodyPr anchor="t" rtlCol="false" tIns="0" lIns="0" bIns="0" rIns="0">
            <a:spAutoFit/>
          </a:bodyPr>
          <a:lstStyle/>
          <a:p>
            <a:pPr algn="ctr">
              <a:lnSpc>
                <a:spcPts val="3146"/>
              </a:lnSpc>
            </a:pPr>
            <a:r>
              <a:rPr lang="en-US" sz="2200">
                <a:solidFill>
                  <a:srgbClr val="000000"/>
                </a:solidFill>
                <a:latin typeface="Neue Montreal"/>
                <a:ea typeface="Neue Montreal"/>
                <a:cs typeface="Neue Montreal"/>
                <a:sym typeface="Neue Montreal"/>
              </a:rPr>
              <a:t>~986,410 (sau loại bỏ trạng thái trùng)</a:t>
            </a:r>
          </a:p>
        </p:txBody>
      </p:sp>
      <p:sp>
        <p:nvSpPr>
          <p:cNvPr name="TextBox 22" id="22"/>
          <p:cNvSpPr txBox="true"/>
          <p:nvPr/>
        </p:nvSpPr>
        <p:spPr>
          <a:xfrm rot="0">
            <a:off x="6087205" y="5093160"/>
            <a:ext cx="4043448" cy="373888"/>
          </a:xfrm>
          <a:prstGeom prst="rect">
            <a:avLst/>
          </a:prstGeom>
        </p:spPr>
        <p:txBody>
          <a:bodyPr anchor="t" rtlCol="false" tIns="0" lIns="0" bIns="0" rIns="0">
            <a:spAutoFit/>
          </a:bodyPr>
          <a:lstStyle/>
          <a:p>
            <a:pPr algn="ctr">
              <a:lnSpc>
                <a:spcPts val="3146"/>
              </a:lnSpc>
            </a:pPr>
            <a:r>
              <a:rPr lang="en-US" sz="2200">
                <a:solidFill>
                  <a:srgbClr val="000000"/>
                </a:solidFill>
                <a:latin typeface="Neue Montreal"/>
                <a:ea typeface="Neue Montreal"/>
                <a:cs typeface="Neue Montreal"/>
                <a:sym typeface="Neue Montreal"/>
              </a:rPr>
              <a:t>O(b^m) ≈ 9⁹ = 387,420,489</a:t>
            </a:r>
          </a:p>
        </p:txBody>
      </p:sp>
      <p:sp>
        <p:nvSpPr>
          <p:cNvPr name="TextBox 23" id="23"/>
          <p:cNvSpPr txBox="true"/>
          <p:nvPr/>
        </p:nvSpPr>
        <p:spPr>
          <a:xfrm rot="0">
            <a:off x="4029890" y="8346223"/>
            <a:ext cx="11646220" cy="879475"/>
          </a:xfrm>
          <a:prstGeom prst="rect">
            <a:avLst/>
          </a:prstGeom>
        </p:spPr>
        <p:txBody>
          <a:bodyPr anchor="t" rtlCol="false" tIns="0" lIns="0" bIns="0" rIns="0">
            <a:spAutoFit/>
          </a:bodyPr>
          <a:lstStyle/>
          <a:p>
            <a:pPr algn="just">
              <a:lnSpc>
                <a:spcPts val="3574"/>
              </a:lnSpc>
            </a:pPr>
            <a:r>
              <a:rPr lang="en-US" sz="2499">
                <a:solidFill>
                  <a:srgbClr val="000000"/>
                </a:solidFill>
                <a:latin typeface="Neue Montreal"/>
                <a:ea typeface="Neue Montreal"/>
                <a:cs typeface="Neue Montreal"/>
                <a:sym typeface="Neue Montreal"/>
              </a:rPr>
              <a:t>Nếu duyệt toàn bộ cây tìm kiếm, thuật toán có thể mở rộng đến hàng trăm triệu nút. Tuy nhiên, sau khi loại bỏ trạng thái trùng lặp, tổng số nút được ước tính khoảng 986,410.</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4401" y="79874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578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544944">
            <a:off x="-1289723" y="9842109"/>
            <a:ext cx="7199405" cy="2915759"/>
          </a:xfrm>
          <a:custGeom>
            <a:avLst/>
            <a:gdLst/>
            <a:ahLst/>
            <a:cxnLst/>
            <a:rect r="r" b="b" t="t" l="l"/>
            <a:pathLst>
              <a:path h="2915759" w="7199405">
                <a:moveTo>
                  <a:pt x="0" y="0"/>
                </a:moveTo>
                <a:lnTo>
                  <a:pt x="7199405" y="0"/>
                </a:lnTo>
                <a:lnTo>
                  <a:pt x="7199405" y="2915759"/>
                </a:lnTo>
                <a:lnTo>
                  <a:pt x="0" y="2915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7" id="7"/>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081348">
            <a:off x="14269488" y="9405538"/>
            <a:ext cx="5465573" cy="2246126"/>
          </a:xfrm>
          <a:custGeom>
            <a:avLst/>
            <a:gdLst/>
            <a:ahLst/>
            <a:cxnLst/>
            <a:rect r="r" b="b" t="t" l="l"/>
            <a:pathLst>
              <a:path h="2246126" w="5465573">
                <a:moveTo>
                  <a:pt x="0" y="0"/>
                </a:moveTo>
                <a:lnTo>
                  <a:pt x="5465573" y="0"/>
                </a:lnTo>
                <a:lnTo>
                  <a:pt x="5465573" y="2246125"/>
                </a:lnTo>
                <a:lnTo>
                  <a:pt x="0" y="2246125"/>
                </a:lnTo>
                <a:lnTo>
                  <a:pt x="0" y="0"/>
                </a:lnTo>
                <a:close/>
              </a:path>
            </a:pathLst>
          </a:custGeom>
          <a:blipFill>
            <a:blip r:embed="rId8"/>
            <a:stretch>
              <a:fillRect l="0" t="0" r="0" b="0"/>
            </a:stretch>
          </a:blipFill>
        </p:spPr>
      </p:sp>
      <p:sp>
        <p:nvSpPr>
          <p:cNvPr name="Freeform 9" id="9"/>
          <p:cNvSpPr/>
          <p:nvPr/>
        </p:nvSpPr>
        <p:spPr>
          <a:xfrm flipH="false" flipV="false" rot="0">
            <a:off x="5950879" y="3666567"/>
            <a:ext cx="6486450" cy="1475753"/>
          </a:xfrm>
          <a:custGeom>
            <a:avLst/>
            <a:gdLst/>
            <a:ahLst/>
            <a:cxnLst/>
            <a:rect r="r" b="b" t="t" l="l"/>
            <a:pathLst>
              <a:path h="1475753" w="6486450">
                <a:moveTo>
                  <a:pt x="0" y="0"/>
                </a:moveTo>
                <a:lnTo>
                  <a:pt x="6486450" y="0"/>
                </a:lnTo>
                <a:lnTo>
                  <a:pt x="6486450" y="1475754"/>
                </a:lnTo>
                <a:lnTo>
                  <a:pt x="0" y="1475754"/>
                </a:lnTo>
                <a:lnTo>
                  <a:pt x="0" y="0"/>
                </a:lnTo>
                <a:close/>
              </a:path>
            </a:pathLst>
          </a:custGeom>
          <a:blipFill>
            <a:blip r:embed="rId9"/>
            <a:stretch>
              <a:fillRect l="0" t="0" r="0" b="0"/>
            </a:stretch>
          </a:blipFill>
        </p:spPr>
      </p:sp>
      <p:sp>
        <p:nvSpPr>
          <p:cNvPr name="Freeform 10" id="10"/>
          <p:cNvSpPr/>
          <p:nvPr/>
        </p:nvSpPr>
        <p:spPr>
          <a:xfrm flipH="false" flipV="false" rot="0">
            <a:off x="5437765" y="6088008"/>
            <a:ext cx="7412470" cy="3296857"/>
          </a:xfrm>
          <a:custGeom>
            <a:avLst/>
            <a:gdLst/>
            <a:ahLst/>
            <a:cxnLst/>
            <a:rect r="r" b="b" t="t" l="l"/>
            <a:pathLst>
              <a:path h="3296857" w="7412470">
                <a:moveTo>
                  <a:pt x="0" y="0"/>
                </a:moveTo>
                <a:lnTo>
                  <a:pt x="7412470" y="0"/>
                </a:lnTo>
                <a:lnTo>
                  <a:pt x="7412470" y="3296857"/>
                </a:lnTo>
                <a:lnTo>
                  <a:pt x="0" y="3296857"/>
                </a:lnTo>
                <a:lnTo>
                  <a:pt x="0" y="0"/>
                </a:lnTo>
                <a:close/>
              </a:path>
            </a:pathLst>
          </a:custGeom>
          <a:blipFill>
            <a:blip r:embed="rId10"/>
            <a:stretch>
              <a:fillRect l="0" t="0" r="0" b="0"/>
            </a:stretch>
          </a:blipFill>
        </p:spPr>
      </p:sp>
      <p:sp>
        <p:nvSpPr>
          <p:cNvPr name="TextBox 11" id="11"/>
          <p:cNvSpPr txBox="true"/>
          <p:nvPr/>
        </p:nvSpPr>
        <p:spPr>
          <a:xfrm rot="0">
            <a:off x="373320" y="72667"/>
            <a:ext cx="16321643" cy="4198011"/>
          </a:xfrm>
          <a:prstGeom prst="rect">
            <a:avLst/>
          </a:prstGeom>
        </p:spPr>
        <p:txBody>
          <a:bodyPr anchor="t" rtlCol="false" tIns="0" lIns="0" bIns="0" rIns="0">
            <a:spAutoFit/>
          </a:bodyPr>
          <a:lstStyle/>
          <a:p>
            <a:pPr algn="l">
              <a:lnSpc>
                <a:spcPts val="5108"/>
              </a:lnSpc>
            </a:pPr>
            <a:r>
              <a:rPr lang="en-US" sz="3648" b="true">
                <a:solidFill>
                  <a:srgbClr val="457800"/>
                </a:solidFill>
                <a:latin typeface="Neue Montreal Bold"/>
                <a:ea typeface="Neue Montreal Bold"/>
                <a:cs typeface="Neue Montreal Bold"/>
                <a:sym typeface="Neue Montreal Bold"/>
              </a:rPr>
              <a:t>Phần II:Solving games using adversarial search — Minimax, Alpha-Beta, Heuristic search And Adversarial Search on “Mean” Connect 4</a:t>
            </a:r>
          </a:p>
          <a:p>
            <a:pPr algn="l">
              <a:lnSpc>
                <a:spcPts val="7768"/>
              </a:lnSpc>
            </a:pPr>
          </a:p>
          <a:p>
            <a:pPr algn="l">
              <a:lnSpc>
                <a:spcPts val="7768"/>
              </a:lnSpc>
            </a:pPr>
          </a:p>
          <a:p>
            <a:pPr algn="l">
              <a:lnSpc>
                <a:spcPts val="7768"/>
              </a:lnSpc>
            </a:pPr>
          </a:p>
        </p:txBody>
      </p:sp>
      <p:sp>
        <p:nvSpPr>
          <p:cNvPr name="TextBox 12" id="12"/>
          <p:cNvSpPr txBox="true"/>
          <p:nvPr/>
        </p:nvSpPr>
        <p:spPr>
          <a:xfrm rot="0">
            <a:off x="1642383" y="2058874"/>
            <a:ext cx="914028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 2. Phân tích Source</a:t>
            </a:r>
          </a:p>
          <a:p>
            <a:pPr algn="l">
              <a:lnSpc>
                <a:spcPts val="3386"/>
              </a:lnSpc>
            </a:pPr>
          </a:p>
        </p:txBody>
      </p:sp>
      <p:sp>
        <p:nvSpPr>
          <p:cNvPr name="TextBox 13" id="13"/>
          <p:cNvSpPr txBox="true"/>
          <p:nvPr/>
        </p:nvSpPr>
        <p:spPr>
          <a:xfrm rot="0">
            <a:off x="1180181" y="1562811"/>
            <a:ext cx="13107936" cy="129898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II.Adversarial Search on “Mean” Connect 4</a:t>
            </a:r>
          </a:p>
          <a:p>
            <a:pPr algn="l">
              <a:lnSpc>
                <a:spcPts val="3386"/>
              </a:lnSpc>
            </a:pPr>
          </a:p>
          <a:p>
            <a:pPr algn="l">
              <a:lnSpc>
                <a:spcPts val="3386"/>
              </a:lnSpc>
            </a:pPr>
          </a:p>
        </p:txBody>
      </p:sp>
      <p:sp>
        <p:nvSpPr>
          <p:cNvPr name="TextBox 14" id="14"/>
          <p:cNvSpPr txBox="true"/>
          <p:nvPr/>
        </p:nvSpPr>
        <p:spPr>
          <a:xfrm rot="0">
            <a:off x="570322" y="3336974"/>
            <a:ext cx="7963819" cy="933704"/>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B</a:t>
            </a:r>
            <a:r>
              <a:rPr lang="en-US" sz="2599">
                <a:solidFill>
                  <a:srgbClr val="000000"/>
                </a:solidFill>
                <a:latin typeface="Times New Roman"/>
                <a:ea typeface="Times New Roman"/>
                <a:cs typeface="Times New Roman"/>
                <a:sym typeface="Times New Roman"/>
              </a:rPr>
              <a:t>o</a:t>
            </a:r>
            <a:r>
              <a:rPr lang="en-US" sz="2599">
                <a:solidFill>
                  <a:srgbClr val="000000"/>
                </a:solidFill>
                <a:latin typeface="Times New Roman"/>
                <a:ea typeface="Times New Roman"/>
                <a:cs typeface="Times New Roman"/>
                <a:sym typeface="Times New Roman"/>
              </a:rPr>
              <a:t>ard R</a:t>
            </a:r>
            <a:r>
              <a:rPr lang="en-US" sz="2599">
                <a:solidFill>
                  <a:srgbClr val="000000"/>
                </a:solidFill>
                <a:latin typeface="Times New Roman"/>
                <a:ea typeface="Times New Roman"/>
                <a:cs typeface="Times New Roman"/>
                <a:sym typeface="Times New Roman"/>
              </a:rPr>
              <a:t>e</a:t>
            </a:r>
            <a:r>
              <a:rPr lang="en-US" sz="2599">
                <a:solidFill>
                  <a:srgbClr val="000000"/>
                </a:solidFill>
                <a:latin typeface="Times New Roman"/>
                <a:ea typeface="Times New Roman"/>
                <a:cs typeface="Times New Roman"/>
                <a:sym typeface="Times New Roman"/>
              </a:rPr>
              <a:t>presentation:</a:t>
            </a:r>
          </a:p>
          <a:p>
            <a:pPr algn="just">
              <a:lnSpc>
                <a:spcPts val="3717"/>
              </a:lnSpc>
            </a:pPr>
          </a:p>
        </p:txBody>
      </p:sp>
      <p:sp>
        <p:nvSpPr>
          <p:cNvPr name="TextBox 15" id="15"/>
          <p:cNvSpPr txBox="true"/>
          <p:nvPr/>
        </p:nvSpPr>
        <p:spPr>
          <a:xfrm rot="0">
            <a:off x="2309979" y="2661882"/>
            <a:ext cx="1035428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2.2 Task 2 MÔI TRƯỜNG GAME VÀ RANDOM AGENT</a:t>
            </a:r>
          </a:p>
          <a:p>
            <a:pPr algn="l">
              <a:lnSpc>
                <a:spcPts val="3386"/>
              </a:lnSpc>
            </a:pPr>
          </a:p>
        </p:txBody>
      </p:sp>
      <p:sp>
        <p:nvSpPr>
          <p:cNvPr name="TextBox 16" id="16"/>
          <p:cNvSpPr txBox="true"/>
          <p:nvPr/>
        </p:nvSpPr>
        <p:spPr>
          <a:xfrm rot="0">
            <a:off x="711067" y="5790021"/>
            <a:ext cx="7963819" cy="933704"/>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H</a:t>
            </a:r>
            <a:r>
              <a:rPr lang="en-US" sz="2599">
                <a:solidFill>
                  <a:srgbClr val="000000"/>
                </a:solidFill>
                <a:latin typeface="Times New Roman"/>
                <a:ea typeface="Times New Roman"/>
                <a:cs typeface="Times New Roman"/>
                <a:sym typeface="Times New Roman"/>
              </a:rPr>
              <a:t>el</a:t>
            </a:r>
            <a:r>
              <a:rPr lang="en-US" sz="2599">
                <a:solidFill>
                  <a:srgbClr val="000000"/>
                </a:solidFill>
                <a:latin typeface="Times New Roman"/>
                <a:ea typeface="Times New Roman"/>
                <a:cs typeface="Times New Roman"/>
                <a:sym typeface="Times New Roman"/>
              </a:rPr>
              <a:t>per Functions:</a:t>
            </a:r>
          </a:p>
          <a:p>
            <a:pPr algn="just">
              <a:lnSpc>
                <a:spcPts val="3717"/>
              </a:lnSpc>
            </a:pP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4401" y="79874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578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544944">
            <a:off x="-1289723" y="9842109"/>
            <a:ext cx="7199405" cy="2915759"/>
          </a:xfrm>
          <a:custGeom>
            <a:avLst/>
            <a:gdLst/>
            <a:ahLst/>
            <a:cxnLst/>
            <a:rect r="r" b="b" t="t" l="l"/>
            <a:pathLst>
              <a:path h="2915759" w="7199405">
                <a:moveTo>
                  <a:pt x="0" y="0"/>
                </a:moveTo>
                <a:lnTo>
                  <a:pt x="7199405" y="0"/>
                </a:lnTo>
                <a:lnTo>
                  <a:pt x="7199405" y="2915759"/>
                </a:lnTo>
                <a:lnTo>
                  <a:pt x="0" y="2915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7" id="7"/>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081348">
            <a:off x="14269488" y="9405538"/>
            <a:ext cx="5465573" cy="2246126"/>
          </a:xfrm>
          <a:custGeom>
            <a:avLst/>
            <a:gdLst/>
            <a:ahLst/>
            <a:cxnLst/>
            <a:rect r="r" b="b" t="t" l="l"/>
            <a:pathLst>
              <a:path h="2246126" w="5465573">
                <a:moveTo>
                  <a:pt x="0" y="0"/>
                </a:moveTo>
                <a:lnTo>
                  <a:pt x="5465573" y="0"/>
                </a:lnTo>
                <a:lnTo>
                  <a:pt x="5465573" y="2246125"/>
                </a:lnTo>
                <a:lnTo>
                  <a:pt x="0" y="2246125"/>
                </a:lnTo>
                <a:lnTo>
                  <a:pt x="0" y="0"/>
                </a:lnTo>
                <a:close/>
              </a:path>
            </a:pathLst>
          </a:custGeom>
          <a:blipFill>
            <a:blip r:embed="rId8"/>
            <a:stretch>
              <a:fillRect l="0" t="0" r="0" b="0"/>
            </a:stretch>
          </a:blipFill>
        </p:spPr>
      </p:sp>
      <p:sp>
        <p:nvSpPr>
          <p:cNvPr name="Freeform 9" id="9"/>
          <p:cNvSpPr/>
          <p:nvPr/>
        </p:nvSpPr>
        <p:spPr>
          <a:xfrm flipH="false" flipV="false" rot="0">
            <a:off x="4467720" y="3383053"/>
            <a:ext cx="6038802" cy="2038874"/>
          </a:xfrm>
          <a:custGeom>
            <a:avLst/>
            <a:gdLst/>
            <a:ahLst/>
            <a:cxnLst/>
            <a:rect r="r" b="b" t="t" l="l"/>
            <a:pathLst>
              <a:path h="2038874" w="6038802">
                <a:moveTo>
                  <a:pt x="0" y="0"/>
                </a:moveTo>
                <a:lnTo>
                  <a:pt x="6038802" y="0"/>
                </a:lnTo>
                <a:lnTo>
                  <a:pt x="6038802" y="2038874"/>
                </a:lnTo>
                <a:lnTo>
                  <a:pt x="0" y="2038874"/>
                </a:lnTo>
                <a:lnTo>
                  <a:pt x="0" y="0"/>
                </a:lnTo>
                <a:close/>
              </a:path>
            </a:pathLst>
          </a:custGeom>
          <a:blipFill>
            <a:blip r:embed="rId9"/>
            <a:stretch>
              <a:fillRect l="0" t="0" r="0" b="0"/>
            </a:stretch>
          </a:blipFill>
        </p:spPr>
      </p:sp>
      <p:sp>
        <p:nvSpPr>
          <p:cNvPr name="Freeform 10" id="10"/>
          <p:cNvSpPr/>
          <p:nvPr/>
        </p:nvSpPr>
        <p:spPr>
          <a:xfrm flipH="false" flipV="false" rot="0">
            <a:off x="4121619" y="5739270"/>
            <a:ext cx="10300341" cy="1111405"/>
          </a:xfrm>
          <a:custGeom>
            <a:avLst/>
            <a:gdLst/>
            <a:ahLst/>
            <a:cxnLst/>
            <a:rect r="r" b="b" t="t" l="l"/>
            <a:pathLst>
              <a:path h="1111405" w="10300341">
                <a:moveTo>
                  <a:pt x="0" y="0"/>
                </a:moveTo>
                <a:lnTo>
                  <a:pt x="10300341" y="0"/>
                </a:lnTo>
                <a:lnTo>
                  <a:pt x="10300341" y="1111405"/>
                </a:lnTo>
                <a:lnTo>
                  <a:pt x="0" y="1111405"/>
                </a:lnTo>
                <a:lnTo>
                  <a:pt x="0" y="0"/>
                </a:lnTo>
                <a:close/>
              </a:path>
            </a:pathLst>
          </a:custGeom>
          <a:blipFill>
            <a:blip r:embed="rId10"/>
            <a:stretch>
              <a:fillRect l="0" t="0" r="0" b="0"/>
            </a:stretch>
          </a:blipFill>
        </p:spPr>
      </p:sp>
      <p:sp>
        <p:nvSpPr>
          <p:cNvPr name="TextBox 11" id="11"/>
          <p:cNvSpPr txBox="true"/>
          <p:nvPr/>
        </p:nvSpPr>
        <p:spPr>
          <a:xfrm rot="0">
            <a:off x="373320" y="72667"/>
            <a:ext cx="16321643" cy="4198011"/>
          </a:xfrm>
          <a:prstGeom prst="rect">
            <a:avLst/>
          </a:prstGeom>
        </p:spPr>
        <p:txBody>
          <a:bodyPr anchor="t" rtlCol="false" tIns="0" lIns="0" bIns="0" rIns="0">
            <a:spAutoFit/>
          </a:bodyPr>
          <a:lstStyle/>
          <a:p>
            <a:pPr algn="l">
              <a:lnSpc>
                <a:spcPts val="5108"/>
              </a:lnSpc>
            </a:pPr>
            <a:r>
              <a:rPr lang="en-US" sz="3648" b="true">
                <a:solidFill>
                  <a:srgbClr val="457800"/>
                </a:solidFill>
                <a:latin typeface="Neue Montreal Bold"/>
                <a:ea typeface="Neue Montreal Bold"/>
                <a:cs typeface="Neue Montreal Bold"/>
                <a:sym typeface="Neue Montreal Bold"/>
              </a:rPr>
              <a:t>Phần II:Solving games using adversarial search — Minimax, Alpha-Beta, Heuristic search And Adversarial Search on “Mean” Connect 4</a:t>
            </a:r>
          </a:p>
          <a:p>
            <a:pPr algn="l">
              <a:lnSpc>
                <a:spcPts val="7768"/>
              </a:lnSpc>
            </a:pPr>
          </a:p>
          <a:p>
            <a:pPr algn="l">
              <a:lnSpc>
                <a:spcPts val="7768"/>
              </a:lnSpc>
            </a:pPr>
          </a:p>
          <a:p>
            <a:pPr algn="l">
              <a:lnSpc>
                <a:spcPts val="7768"/>
              </a:lnSpc>
            </a:pPr>
          </a:p>
        </p:txBody>
      </p:sp>
      <p:sp>
        <p:nvSpPr>
          <p:cNvPr name="TextBox 12" id="12"/>
          <p:cNvSpPr txBox="true"/>
          <p:nvPr/>
        </p:nvSpPr>
        <p:spPr>
          <a:xfrm rot="0">
            <a:off x="1642383" y="2058874"/>
            <a:ext cx="914028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 2. Phân tích Source</a:t>
            </a:r>
          </a:p>
          <a:p>
            <a:pPr algn="l">
              <a:lnSpc>
                <a:spcPts val="3386"/>
              </a:lnSpc>
            </a:pPr>
          </a:p>
        </p:txBody>
      </p:sp>
      <p:sp>
        <p:nvSpPr>
          <p:cNvPr name="TextBox 13" id="13"/>
          <p:cNvSpPr txBox="true"/>
          <p:nvPr/>
        </p:nvSpPr>
        <p:spPr>
          <a:xfrm rot="0">
            <a:off x="1180181" y="1562811"/>
            <a:ext cx="13107936" cy="129898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II.Adversarial Search on “Mean” Connect 4</a:t>
            </a:r>
          </a:p>
          <a:p>
            <a:pPr algn="l">
              <a:lnSpc>
                <a:spcPts val="3386"/>
              </a:lnSpc>
            </a:pPr>
          </a:p>
          <a:p>
            <a:pPr algn="l">
              <a:lnSpc>
                <a:spcPts val="3386"/>
              </a:lnSpc>
            </a:pPr>
          </a:p>
        </p:txBody>
      </p:sp>
      <p:sp>
        <p:nvSpPr>
          <p:cNvPr name="TextBox 14" id="14"/>
          <p:cNvSpPr txBox="true"/>
          <p:nvPr/>
        </p:nvSpPr>
        <p:spPr>
          <a:xfrm rot="0">
            <a:off x="861699" y="3468786"/>
            <a:ext cx="7963819" cy="933704"/>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R</a:t>
            </a:r>
            <a:r>
              <a:rPr lang="en-US" sz="2599">
                <a:solidFill>
                  <a:srgbClr val="000000"/>
                </a:solidFill>
                <a:latin typeface="Times New Roman"/>
                <a:ea typeface="Times New Roman"/>
                <a:cs typeface="Times New Roman"/>
                <a:sym typeface="Times New Roman"/>
              </a:rPr>
              <a:t>andom Agent:</a:t>
            </a:r>
          </a:p>
          <a:p>
            <a:pPr algn="just">
              <a:lnSpc>
                <a:spcPts val="3717"/>
              </a:lnSpc>
            </a:pPr>
          </a:p>
        </p:txBody>
      </p:sp>
      <p:sp>
        <p:nvSpPr>
          <p:cNvPr name="TextBox 15" id="15"/>
          <p:cNvSpPr txBox="true"/>
          <p:nvPr/>
        </p:nvSpPr>
        <p:spPr>
          <a:xfrm rot="0">
            <a:off x="2309979" y="2661882"/>
            <a:ext cx="1035428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2.2 Task 2 MÔI TRƯỜNG GAME VÀ RANDOM AGENT</a:t>
            </a:r>
          </a:p>
          <a:p>
            <a:pPr algn="l">
              <a:lnSpc>
                <a:spcPts val="3386"/>
              </a:lnSpc>
            </a:pPr>
          </a:p>
        </p:txBody>
      </p:sp>
      <p:sp>
        <p:nvSpPr>
          <p:cNvPr name="TextBox 16" id="16"/>
          <p:cNvSpPr txBox="true"/>
          <p:nvPr/>
        </p:nvSpPr>
        <p:spPr>
          <a:xfrm rot="0">
            <a:off x="711067" y="5790021"/>
            <a:ext cx="7963819" cy="933704"/>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Kết</a:t>
            </a:r>
            <a:r>
              <a:rPr lang="en-US" sz="2599">
                <a:solidFill>
                  <a:srgbClr val="000000"/>
                </a:solidFill>
                <a:latin typeface="Times New Roman"/>
                <a:ea typeface="Times New Roman"/>
                <a:cs typeface="Times New Roman"/>
                <a:sym typeface="Times New Roman"/>
              </a:rPr>
              <a:t> quả thực nghiệm:</a:t>
            </a:r>
          </a:p>
          <a:p>
            <a:pPr algn="just">
              <a:lnSpc>
                <a:spcPts val="3717"/>
              </a:lnSpc>
            </a:pPr>
          </a:p>
        </p:txBody>
      </p:sp>
      <p:sp>
        <p:nvSpPr>
          <p:cNvPr name="TextBox 17" id="17"/>
          <p:cNvSpPr txBox="true"/>
          <p:nvPr/>
        </p:nvSpPr>
        <p:spPr>
          <a:xfrm rot="0">
            <a:off x="2230615" y="7482479"/>
            <a:ext cx="9923257" cy="2333879"/>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Phân tích:</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Player 1 (đi trước) có lợi th</a:t>
            </a:r>
            <a:r>
              <a:rPr lang="en-US" sz="2599">
                <a:solidFill>
                  <a:srgbClr val="000000"/>
                </a:solidFill>
                <a:latin typeface="Times New Roman"/>
                <a:ea typeface="Times New Roman"/>
                <a:cs typeface="Times New Roman"/>
                <a:sym typeface="Times New Roman"/>
              </a:rPr>
              <a:t>ế nhẹ (54% win rate)</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Random agent</a:t>
            </a:r>
            <a:r>
              <a:rPr lang="en-US" sz="2599">
                <a:solidFill>
                  <a:srgbClr val="000000"/>
                </a:solidFill>
                <a:latin typeface="Times New Roman"/>
                <a:ea typeface="Times New Roman"/>
                <a:cs typeface="Times New Roman"/>
                <a:sym typeface="Times New Roman"/>
              </a:rPr>
              <a:t> serve as baseline cho các method phức tạp hơn</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Minh họa visualization cho thấy board state rõ ràng</a:t>
            </a:r>
          </a:p>
          <a:p>
            <a:pPr algn="just">
              <a:lnSpc>
                <a:spcPts val="3717"/>
              </a:lnSpc>
            </a:pP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24401" y="798743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578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544944">
            <a:off x="-1289723" y="9842109"/>
            <a:ext cx="7199405" cy="2915759"/>
          </a:xfrm>
          <a:custGeom>
            <a:avLst/>
            <a:gdLst/>
            <a:ahLst/>
            <a:cxnLst/>
            <a:rect r="r" b="b" t="t" l="l"/>
            <a:pathLst>
              <a:path h="2915759" w="7199405">
                <a:moveTo>
                  <a:pt x="0" y="0"/>
                </a:moveTo>
                <a:lnTo>
                  <a:pt x="7199405" y="0"/>
                </a:lnTo>
                <a:lnTo>
                  <a:pt x="7199405" y="2915759"/>
                </a:lnTo>
                <a:lnTo>
                  <a:pt x="0" y="2915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7" id="7"/>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478979" y="3141918"/>
            <a:ext cx="8129435" cy="5448605"/>
          </a:xfrm>
          <a:custGeom>
            <a:avLst/>
            <a:gdLst/>
            <a:ahLst/>
            <a:cxnLst/>
            <a:rect r="r" b="b" t="t" l="l"/>
            <a:pathLst>
              <a:path h="5448605" w="8129435">
                <a:moveTo>
                  <a:pt x="0" y="0"/>
                </a:moveTo>
                <a:lnTo>
                  <a:pt x="8129435" y="0"/>
                </a:lnTo>
                <a:lnTo>
                  <a:pt x="8129435" y="5448605"/>
                </a:lnTo>
                <a:lnTo>
                  <a:pt x="0" y="5448605"/>
                </a:lnTo>
                <a:lnTo>
                  <a:pt x="0" y="0"/>
                </a:lnTo>
                <a:close/>
              </a:path>
            </a:pathLst>
          </a:custGeom>
          <a:blipFill>
            <a:blip r:embed="rId8"/>
            <a:stretch>
              <a:fillRect l="0" t="0" r="0" b="0"/>
            </a:stretch>
          </a:blipFill>
        </p:spPr>
      </p:sp>
      <p:sp>
        <p:nvSpPr>
          <p:cNvPr name="Freeform 9" id="9"/>
          <p:cNvSpPr/>
          <p:nvPr/>
        </p:nvSpPr>
        <p:spPr>
          <a:xfrm flipH="false" flipV="false" rot="0">
            <a:off x="5950879" y="6001733"/>
            <a:ext cx="4208181" cy="1443984"/>
          </a:xfrm>
          <a:custGeom>
            <a:avLst/>
            <a:gdLst/>
            <a:ahLst/>
            <a:cxnLst/>
            <a:rect r="r" b="b" t="t" l="l"/>
            <a:pathLst>
              <a:path h="1443984" w="4208181">
                <a:moveTo>
                  <a:pt x="0" y="0"/>
                </a:moveTo>
                <a:lnTo>
                  <a:pt x="4208180" y="0"/>
                </a:lnTo>
                <a:lnTo>
                  <a:pt x="4208180" y="1443984"/>
                </a:lnTo>
                <a:lnTo>
                  <a:pt x="0" y="1443984"/>
                </a:lnTo>
                <a:lnTo>
                  <a:pt x="0" y="0"/>
                </a:lnTo>
                <a:close/>
              </a:path>
            </a:pathLst>
          </a:custGeom>
          <a:blipFill>
            <a:blip r:embed="rId9"/>
            <a:stretch>
              <a:fillRect l="0" t="0" r="0" b="0"/>
            </a:stretch>
          </a:blipFill>
        </p:spPr>
      </p:sp>
      <p:sp>
        <p:nvSpPr>
          <p:cNvPr name="TextBox 10" id="10"/>
          <p:cNvSpPr txBox="true"/>
          <p:nvPr/>
        </p:nvSpPr>
        <p:spPr>
          <a:xfrm rot="0">
            <a:off x="373320" y="72667"/>
            <a:ext cx="16321643" cy="4198011"/>
          </a:xfrm>
          <a:prstGeom prst="rect">
            <a:avLst/>
          </a:prstGeom>
        </p:spPr>
        <p:txBody>
          <a:bodyPr anchor="t" rtlCol="false" tIns="0" lIns="0" bIns="0" rIns="0">
            <a:spAutoFit/>
          </a:bodyPr>
          <a:lstStyle/>
          <a:p>
            <a:pPr algn="l">
              <a:lnSpc>
                <a:spcPts val="5108"/>
              </a:lnSpc>
            </a:pPr>
            <a:r>
              <a:rPr lang="en-US" sz="3648" b="true">
                <a:solidFill>
                  <a:srgbClr val="457800"/>
                </a:solidFill>
                <a:latin typeface="Neue Montreal Bold"/>
                <a:ea typeface="Neue Montreal Bold"/>
                <a:cs typeface="Neue Montreal Bold"/>
                <a:sym typeface="Neue Montreal Bold"/>
              </a:rPr>
              <a:t>Phần II:Solving games using adversarial search — Minimax, Alpha-Beta, Heuristic search And Adversarial Search on “Mean” Connect 4</a:t>
            </a:r>
          </a:p>
          <a:p>
            <a:pPr algn="l">
              <a:lnSpc>
                <a:spcPts val="7768"/>
              </a:lnSpc>
            </a:pPr>
          </a:p>
          <a:p>
            <a:pPr algn="l">
              <a:lnSpc>
                <a:spcPts val="7768"/>
              </a:lnSpc>
            </a:pPr>
          </a:p>
          <a:p>
            <a:pPr algn="l">
              <a:lnSpc>
                <a:spcPts val="7768"/>
              </a:lnSpc>
            </a:pPr>
          </a:p>
        </p:txBody>
      </p:sp>
      <p:sp>
        <p:nvSpPr>
          <p:cNvPr name="TextBox 11" id="11"/>
          <p:cNvSpPr txBox="true"/>
          <p:nvPr/>
        </p:nvSpPr>
        <p:spPr>
          <a:xfrm rot="0">
            <a:off x="1642383" y="2058874"/>
            <a:ext cx="914028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 2. Phân tích Source</a:t>
            </a:r>
          </a:p>
          <a:p>
            <a:pPr algn="l">
              <a:lnSpc>
                <a:spcPts val="3386"/>
              </a:lnSpc>
            </a:pPr>
          </a:p>
        </p:txBody>
      </p:sp>
      <p:sp>
        <p:nvSpPr>
          <p:cNvPr name="TextBox 12" id="12"/>
          <p:cNvSpPr txBox="true"/>
          <p:nvPr/>
        </p:nvSpPr>
        <p:spPr>
          <a:xfrm rot="0">
            <a:off x="1180181" y="1562811"/>
            <a:ext cx="13107936" cy="129898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II.Adversarial Search on “Mean” Connect 4</a:t>
            </a:r>
          </a:p>
          <a:p>
            <a:pPr algn="l">
              <a:lnSpc>
                <a:spcPts val="3386"/>
              </a:lnSpc>
            </a:pPr>
          </a:p>
          <a:p>
            <a:pPr algn="l">
              <a:lnSpc>
                <a:spcPts val="3386"/>
              </a:lnSpc>
            </a:pPr>
          </a:p>
        </p:txBody>
      </p:sp>
      <p:sp>
        <p:nvSpPr>
          <p:cNvPr name="TextBox 13" id="13"/>
          <p:cNvSpPr txBox="true"/>
          <p:nvPr/>
        </p:nvSpPr>
        <p:spPr>
          <a:xfrm rot="0">
            <a:off x="861699" y="3197450"/>
            <a:ext cx="7963819" cy="2333879"/>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C</a:t>
            </a:r>
            <a:r>
              <a:rPr lang="en-US" sz="2599">
                <a:solidFill>
                  <a:srgbClr val="000000"/>
                </a:solidFill>
                <a:latin typeface="Times New Roman"/>
                <a:ea typeface="Times New Roman"/>
                <a:cs typeface="Times New Roman"/>
                <a:sym typeface="Times New Roman"/>
              </a:rPr>
              <a:t>ore Algorithm Structure:</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Depth limiting để kiểm soát thời gian</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Alpha-beta pruning để giảm branching factor</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Quay lui recursive cho MAX và MIN players</a:t>
            </a:r>
          </a:p>
          <a:p>
            <a:pPr algn="just">
              <a:lnSpc>
                <a:spcPts val="3717"/>
              </a:lnSpc>
            </a:pPr>
          </a:p>
        </p:txBody>
      </p:sp>
      <p:sp>
        <p:nvSpPr>
          <p:cNvPr name="TextBox 14" id="14"/>
          <p:cNvSpPr txBox="true"/>
          <p:nvPr/>
        </p:nvSpPr>
        <p:spPr>
          <a:xfrm rot="0">
            <a:off x="2309979" y="2661882"/>
            <a:ext cx="10354283" cy="879885"/>
          </a:xfrm>
          <a:prstGeom prst="rect">
            <a:avLst/>
          </a:prstGeom>
        </p:spPr>
        <p:txBody>
          <a:bodyPr anchor="t" rtlCol="false" tIns="0" lIns="0" bIns="0" rIns="0">
            <a:spAutoFit/>
          </a:bodyPr>
          <a:lstStyle/>
          <a:p>
            <a:pPr algn="l">
              <a:lnSpc>
                <a:spcPts val="3386"/>
              </a:lnSpc>
            </a:pPr>
            <a:r>
              <a:rPr lang="en-US" sz="2970" b="true">
                <a:solidFill>
                  <a:srgbClr val="357529"/>
                </a:solidFill>
                <a:latin typeface="Times New Roman Bold"/>
                <a:ea typeface="Times New Roman Bold"/>
                <a:cs typeface="Times New Roman Bold"/>
                <a:sym typeface="Times New Roman Bold"/>
              </a:rPr>
              <a:t>2.3 Task 3 MINIMAX VỚI ALPHA-BETA PRUNING</a:t>
            </a:r>
          </a:p>
          <a:p>
            <a:pPr algn="l">
              <a:lnSpc>
                <a:spcPts val="3386"/>
              </a:lnSpc>
            </a:pPr>
          </a:p>
        </p:txBody>
      </p:sp>
      <p:sp>
        <p:nvSpPr>
          <p:cNvPr name="TextBox 15" id="15"/>
          <p:cNvSpPr txBox="true"/>
          <p:nvPr/>
        </p:nvSpPr>
        <p:spPr>
          <a:xfrm rot="0">
            <a:off x="711067" y="5790021"/>
            <a:ext cx="7963819" cy="933704"/>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Kết</a:t>
            </a:r>
            <a:r>
              <a:rPr lang="en-US" sz="2599">
                <a:solidFill>
                  <a:srgbClr val="000000"/>
                </a:solidFill>
                <a:latin typeface="Times New Roman"/>
                <a:ea typeface="Times New Roman"/>
                <a:cs typeface="Times New Roman"/>
                <a:sym typeface="Times New Roman"/>
              </a:rPr>
              <a:t> quả thực nghiệm:</a:t>
            </a:r>
          </a:p>
          <a:p>
            <a:pPr algn="just">
              <a:lnSpc>
                <a:spcPts val="3717"/>
              </a:lnSpc>
            </a:pPr>
          </a:p>
        </p:txBody>
      </p:sp>
      <p:sp>
        <p:nvSpPr>
          <p:cNvPr name="TextBox 16" id="16"/>
          <p:cNvSpPr txBox="true"/>
          <p:nvPr/>
        </p:nvSpPr>
        <p:spPr>
          <a:xfrm rot="0">
            <a:off x="1642383" y="6453578"/>
            <a:ext cx="7963819" cy="933704"/>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Performance</a:t>
            </a:r>
            <a:r>
              <a:rPr lang="en-US" sz="2599">
                <a:solidFill>
                  <a:srgbClr val="000000"/>
                </a:solidFill>
                <a:latin typeface="Times New Roman"/>
                <a:ea typeface="Times New Roman"/>
                <a:cs typeface="Times New Roman"/>
                <a:sym typeface="Times New Roman"/>
              </a:rPr>
              <a:t> vs Depth:</a:t>
            </a:r>
          </a:p>
          <a:p>
            <a:pPr algn="just">
              <a:lnSpc>
                <a:spcPts val="3717"/>
              </a:lnSpc>
            </a:pPr>
          </a:p>
        </p:txBody>
      </p:sp>
      <p:sp>
        <p:nvSpPr>
          <p:cNvPr name="TextBox 17" id="17"/>
          <p:cNvSpPr txBox="true"/>
          <p:nvPr/>
        </p:nvSpPr>
        <p:spPr>
          <a:xfrm rot="0">
            <a:off x="1688430" y="7779092"/>
            <a:ext cx="7963819" cy="2333879"/>
          </a:xfrm>
          <a:prstGeom prst="rect">
            <a:avLst/>
          </a:prstGeom>
        </p:spPr>
        <p:txBody>
          <a:bodyPr anchor="t" rtlCol="false" tIns="0" lIns="0" bIns="0" rIns="0">
            <a:spAutoFit/>
          </a:bodyPr>
          <a:lstStyle/>
          <a:p>
            <a:pPr algn="just">
              <a:lnSpc>
                <a:spcPts val="3717"/>
              </a:lnSpc>
            </a:pPr>
            <a:r>
              <a:rPr lang="en-US" sz="2599">
                <a:solidFill>
                  <a:srgbClr val="000000"/>
                </a:solidFill>
                <a:latin typeface="Times New Roman"/>
                <a:ea typeface="Times New Roman"/>
                <a:cs typeface="Times New Roman"/>
                <a:sym typeface="Times New Roman"/>
              </a:rPr>
              <a:t>Phân tích:</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Thời gian tăng theo cấp số nhân với depth</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Agent phát hiện được w</a:t>
            </a:r>
            <a:r>
              <a:rPr lang="en-US" sz="2599">
                <a:solidFill>
                  <a:srgbClr val="000000"/>
                </a:solidFill>
                <a:latin typeface="Times New Roman"/>
                <a:ea typeface="Times New Roman"/>
                <a:cs typeface="Times New Roman"/>
                <a:sym typeface="Times New Roman"/>
              </a:rPr>
              <a:t>inning</a:t>
            </a:r>
            <a:r>
              <a:rPr lang="en-US" sz="2599">
                <a:solidFill>
                  <a:srgbClr val="000000"/>
                </a:solidFill>
                <a:latin typeface="Times New Roman"/>
                <a:ea typeface="Times New Roman"/>
                <a:cs typeface="Times New Roman"/>
                <a:sym typeface="Times New Roman"/>
              </a:rPr>
              <a:t> opportunities</a:t>
            </a:r>
          </a:p>
          <a:p>
            <a:pPr algn="just" marL="561339" indent="-280669" lvl="1">
              <a:lnSpc>
                <a:spcPts val="3717"/>
              </a:lnSpc>
              <a:buFont typeface="Arial"/>
              <a:buChar char="•"/>
            </a:pPr>
            <a:r>
              <a:rPr lang="en-US" sz="2599">
                <a:solidFill>
                  <a:srgbClr val="000000"/>
                </a:solidFill>
                <a:latin typeface="Times New Roman"/>
                <a:ea typeface="Times New Roman"/>
                <a:cs typeface="Times New Roman"/>
                <a:sym typeface="Times New Roman"/>
              </a:rPr>
              <a:t>Depth 3-4 cho balance tốt giữa performance và time</a:t>
            </a:r>
          </a:p>
          <a:p>
            <a:pPr algn="just">
              <a:lnSpc>
                <a:spcPts val="3717"/>
              </a:lnSpc>
            </a:pP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071105" cy="1121576"/>
          </a:xfrm>
          <a:custGeom>
            <a:avLst/>
            <a:gdLst/>
            <a:ahLst/>
            <a:cxnLst/>
            <a:rect r="r" b="b" t="t" l="l"/>
            <a:pathLst>
              <a:path h="1121576" w="1071105">
                <a:moveTo>
                  <a:pt x="0" y="0"/>
                </a:moveTo>
                <a:lnTo>
                  <a:pt x="1071105" y="0"/>
                </a:lnTo>
                <a:lnTo>
                  <a:pt x="1071105" y="1121576"/>
                </a:lnTo>
                <a:lnTo>
                  <a:pt x="0" y="1121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584314" y="1286882"/>
            <a:ext cx="1559686" cy="465968"/>
            <a:chOff x="0" y="0"/>
            <a:chExt cx="1130550" cy="337761"/>
          </a:xfrm>
        </p:grpSpPr>
        <p:sp>
          <p:nvSpPr>
            <p:cNvPr name="Freeform 4" id="4"/>
            <p:cNvSpPr/>
            <p:nvPr/>
          </p:nvSpPr>
          <p:spPr>
            <a:xfrm flipH="false" flipV="false" rot="0">
              <a:off x="0" y="0"/>
              <a:ext cx="1130550" cy="337761"/>
            </a:xfrm>
            <a:custGeom>
              <a:avLst/>
              <a:gdLst/>
              <a:ahLst/>
              <a:cxnLst/>
              <a:rect r="r" b="b" t="t" l="l"/>
              <a:pathLst>
                <a:path h="337761" w="1130550">
                  <a:moveTo>
                    <a:pt x="168880" y="0"/>
                  </a:moveTo>
                  <a:lnTo>
                    <a:pt x="961670" y="0"/>
                  </a:lnTo>
                  <a:cubicBezTo>
                    <a:pt x="1006460" y="0"/>
                    <a:pt x="1049415" y="17793"/>
                    <a:pt x="1081086" y="49464"/>
                  </a:cubicBezTo>
                  <a:cubicBezTo>
                    <a:pt x="1112758" y="81135"/>
                    <a:pt x="1130550" y="124090"/>
                    <a:pt x="1130550" y="168880"/>
                  </a:cubicBezTo>
                  <a:lnTo>
                    <a:pt x="1130550" y="168880"/>
                  </a:lnTo>
                  <a:cubicBezTo>
                    <a:pt x="1130550" y="262150"/>
                    <a:pt x="1054940" y="337761"/>
                    <a:pt x="961670" y="337761"/>
                  </a:cubicBezTo>
                  <a:lnTo>
                    <a:pt x="168880" y="337761"/>
                  </a:lnTo>
                  <a:cubicBezTo>
                    <a:pt x="75610" y="337761"/>
                    <a:pt x="0" y="262150"/>
                    <a:pt x="0" y="168880"/>
                  </a:cubicBezTo>
                  <a:lnTo>
                    <a:pt x="0" y="168880"/>
                  </a:lnTo>
                  <a:cubicBezTo>
                    <a:pt x="0" y="75610"/>
                    <a:pt x="75610" y="0"/>
                    <a:pt x="168880" y="0"/>
                  </a:cubicBezTo>
                  <a:close/>
                </a:path>
              </a:pathLst>
            </a:custGeom>
            <a:solidFill>
              <a:srgbClr val="000000">
                <a:alpha val="0"/>
              </a:srgbClr>
            </a:solidFill>
            <a:ln w="19050" cap="rnd">
              <a:solidFill>
                <a:srgbClr val="14320F"/>
              </a:solidFill>
              <a:prstDash val="solid"/>
              <a:round/>
            </a:ln>
          </p:spPr>
        </p:sp>
        <p:sp>
          <p:nvSpPr>
            <p:cNvPr name="TextBox 5" id="5"/>
            <p:cNvSpPr txBox="true"/>
            <p:nvPr/>
          </p:nvSpPr>
          <p:spPr>
            <a:xfrm>
              <a:off x="0" y="-38100"/>
              <a:ext cx="1130550" cy="37586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44768" y="1286882"/>
            <a:ext cx="1244692" cy="465968"/>
            <a:chOff x="0" y="0"/>
            <a:chExt cx="902225" cy="337761"/>
          </a:xfrm>
        </p:grpSpPr>
        <p:sp>
          <p:nvSpPr>
            <p:cNvPr name="Freeform 7" id="7"/>
            <p:cNvSpPr/>
            <p:nvPr/>
          </p:nvSpPr>
          <p:spPr>
            <a:xfrm flipH="false" flipV="false" rot="0">
              <a:off x="0" y="0"/>
              <a:ext cx="902225" cy="337761"/>
            </a:xfrm>
            <a:custGeom>
              <a:avLst/>
              <a:gdLst/>
              <a:ahLst/>
              <a:cxnLst/>
              <a:rect r="r" b="b" t="t" l="l"/>
              <a:pathLst>
                <a:path h="337761" w="902225">
                  <a:moveTo>
                    <a:pt x="168880" y="0"/>
                  </a:moveTo>
                  <a:lnTo>
                    <a:pt x="733344" y="0"/>
                  </a:lnTo>
                  <a:cubicBezTo>
                    <a:pt x="826614" y="0"/>
                    <a:pt x="902225" y="75610"/>
                    <a:pt x="902225" y="168880"/>
                  </a:cubicBezTo>
                  <a:lnTo>
                    <a:pt x="902225" y="168880"/>
                  </a:lnTo>
                  <a:cubicBezTo>
                    <a:pt x="902225" y="262150"/>
                    <a:pt x="826614" y="337761"/>
                    <a:pt x="733344" y="337761"/>
                  </a:cubicBezTo>
                  <a:lnTo>
                    <a:pt x="168880" y="337761"/>
                  </a:lnTo>
                  <a:cubicBezTo>
                    <a:pt x="75610" y="337761"/>
                    <a:pt x="0" y="262150"/>
                    <a:pt x="0" y="168880"/>
                  </a:cubicBezTo>
                  <a:lnTo>
                    <a:pt x="0" y="168880"/>
                  </a:lnTo>
                  <a:cubicBezTo>
                    <a:pt x="0" y="75610"/>
                    <a:pt x="75610" y="0"/>
                    <a:pt x="168880" y="0"/>
                  </a:cubicBezTo>
                  <a:close/>
                </a:path>
              </a:pathLst>
            </a:custGeom>
            <a:solidFill>
              <a:srgbClr val="457800"/>
            </a:solidFill>
          </p:spPr>
        </p:sp>
        <p:sp>
          <p:nvSpPr>
            <p:cNvPr name="TextBox 8" id="8"/>
            <p:cNvSpPr txBox="true"/>
            <p:nvPr/>
          </p:nvSpPr>
          <p:spPr>
            <a:xfrm>
              <a:off x="0" y="-38100"/>
              <a:ext cx="902225" cy="37586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2209868" y="-1300903"/>
            <a:ext cx="9217341" cy="8376258"/>
          </a:xfrm>
          <a:custGeom>
            <a:avLst/>
            <a:gdLst/>
            <a:ahLst/>
            <a:cxnLst/>
            <a:rect r="r" b="b" t="t" l="l"/>
            <a:pathLst>
              <a:path h="8376258" w="9217341">
                <a:moveTo>
                  <a:pt x="0" y="0"/>
                </a:moveTo>
                <a:lnTo>
                  <a:pt x="9217340" y="0"/>
                </a:lnTo>
                <a:lnTo>
                  <a:pt x="9217340" y="8376259"/>
                </a:lnTo>
                <a:lnTo>
                  <a:pt x="0" y="8376259"/>
                </a:lnTo>
                <a:lnTo>
                  <a:pt x="0" y="0"/>
                </a:lnTo>
                <a:close/>
              </a:path>
            </a:pathLst>
          </a:custGeom>
          <a:blipFill>
            <a:blip r:embed="rId4">
              <a:alphaModFix amt="71000"/>
            </a:blip>
            <a:stretch>
              <a:fillRect l="0" t="0" r="0" b="0"/>
            </a:stretch>
          </a:blipFill>
        </p:spPr>
      </p:sp>
      <p:grpSp>
        <p:nvGrpSpPr>
          <p:cNvPr name="Group 10" id="10"/>
          <p:cNvGrpSpPr/>
          <p:nvPr/>
        </p:nvGrpSpPr>
        <p:grpSpPr>
          <a:xfrm rot="0">
            <a:off x="13213876" y="-304313"/>
            <a:ext cx="7321305" cy="6339920"/>
            <a:chOff x="0" y="0"/>
            <a:chExt cx="4282440" cy="3708400"/>
          </a:xfrm>
        </p:grpSpPr>
        <p:sp>
          <p:nvSpPr>
            <p:cNvPr name="Freeform 11" id="11"/>
            <p:cNvSpPr/>
            <p:nvPr/>
          </p:nvSpPr>
          <p:spPr>
            <a:xfrm flipH="false" flipV="false" rot="0">
              <a:off x="43542" y="0"/>
              <a:ext cx="4195356" cy="3708400"/>
            </a:xfrm>
            <a:custGeom>
              <a:avLst/>
              <a:gdLst/>
              <a:ahLst/>
              <a:cxnLst/>
              <a:rect r="r" b="b" t="t" l="l"/>
              <a:pathLst>
                <a:path h="3708400" w="4195356">
                  <a:moveTo>
                    <a:pt x="2939859" y="0"/>
                  </a:moveTo>
                  <a:lnTo>
                    <a:pt x="1255497" y="0"/>
                  </a:lnTo>
                  <a:cubicBezTo>
                    <a:pt x="1114144" y="0"/>
                    <a:pt x="983527" y="75408"/>
                    <a:pt x="912846" y="197821"/>
                  </a:cubicBezTo>
                  <a:lnTo>
                    <a:pt x="70680" y="1656379"/>
                  </a:lnTo>
                  <a:cubicBezTo>
                    <a:pt x="0" y="1778789"/>
                    <a:pt x="0" y="1929611"/>
                    <a:pt x="70680" y="2052021"/>
                  </a:cubicBezTo>
                  <a:lnTo>
                    <a:pt x="912846" y="3510578"/>
                  </a:lnTo>
                  <a:cubicBezTo>
                    <a:pt x="983527" y="3632991"/>
                    <a:pt x="1114144" y="3708400"/>
                    <a:pt x="1255497" y="3708400"/>
                  </a:cubicBezTo>
                  <a:lnTo>
                    <a:pt x="2939859" y="3708400"/>
                  </a:lnTo>
                  <a:cubicBezTo>
                    <a:pt x="3081212" y="3708400"/>
                    <a:pt x="3211829" y="3632991"/>
                    <a:pt x="3282510" y="3510578"/>
                  </a:cubicBezTo>
                  <a:lnTo>
                    <a:pt x="4124676" y="2052021"/>
                  </a:lnTo>
                  <a:cubicBezTo>
                    <a:pt x="4195356" y="1929611"/>
                    <a:pt x="4195356" y="1778789"/>
                    <a:pt x="4124676" y="1656379"/>
                  </a:cubicBezTo>
                  <a:lnTo>
                    <a:pt x="3282510" y="197821"/>
                  </a:lnTo>
                  <a:cubicBezTo>
                    <a:pt x="3211829" y="75408"/>
                    <a:pt x="3081212" y="0"/>
                    <a:pt x="2939859" y="0"/>
                  </a:cubicBezTo>
                  <a:close/>
                </a:path>
              </a:pathLst>
            </a:custGeom>
            <a:blipFill>
              <a:blip r:embed="rId5"/>
              <a:stretch>
                <a:fillRect l="-45839" t="0" r="-1471" b="-10166"/>
              </a:stretch>
            </a:blipFill>
            <a:ln w="238125" cap="rnd">
              <a:solidFill>
                <a:srgbClr val="FFFFFF"/>
              </a:solidFill>
              <a:prstDash val="solid"/>
              <a:round/>
            </a:ln>
          </p:spPr>
        </p:sp>
      </p:grpSp>
      <p:sp>
        <p:nvSpPr>
          <p:cNvPr name="Freeform 12" id="12"/>
          <p:cNvSpPr/>
          <p:nvPr/>
        </p:nvSpPr>
        <p:spPr>
          <a:xfrm flipH="false" flipV="false" rot="0">
            <a:off x="10047384" y="1927980"/>
            <a:ext cx="6749481" cy="6133591"/>
          </a:xfrm>
          <a:custGeom>
            <a:avLst/>
            <a:gdLst/>
            <a:ahLst/>
            <a:cxnLst/>
            <a:rect r="r" b="b" t="t" l="l"/>
            <a:pathLst>
              <a:path h="6133591" w="6749481">
                <a:moveTo>
                  <a:pt x="0" y="0"/>
                </a:moveTo>
                <a:lnTo>
                  <a:pt x="6749481" y="0"/>
                </a:lnTo>
                <a:lnTo>
                  <a:pt x="6749481" y="6133591"/>
                </a:lnTo>
                <a:lnTo>
                  <a:pt x="0" y="6133591"/>
                </a:lnTo>
                <a:lnTo>
                  <a:pt x="0" y="0"/>
                </a:lnTo>
                <a:close/>
              </a:path>
            </a:pathLst>
          </a:custGeom>
          <a:blipFill>
            <a:blip r:embed="rId4">
              <a:alphaModFix amt="71000"/>
            </a:blip>
            <a:stretch>
              <a:fillRect l="0" t="0" r="0" b="0"/>
            </a:stretch>
          </a:blipFill>
        </p:spPr>
      </p:sp>
      <p:grpSp>
        <p:nvGrpSpPr>
          <p:cNvPr name="Group 13" id="13"/>
          <p:cNvGrpSpPr/>
          <p:nvPr/>
        </p:nvGrpSpPr>
        <p:grpSpPr>
          <a:xfrm rot="0">
            <a:off x="10657753" y="2321398"/>
            <a:ext cx="5870265" cy="5083385"/>
            <a:chOff x="0" y="0"/>
            <a:chExt cx="4282440" cy="3708400"/>
          </a:xfrm>
        </p:grpSpPr>
        <p:sp>
          <p:nvSpPr>
            <p:cNvPr name="Freeform 14" id="14"/>
            <p:cNvSpPr/>
            <p:nvPr/>
          </p:nvSpPr>
          <p:spPr>
            <a:xfrm flipH="false" flipV="false" rot="0">
              <a:off x="54305" y="0"/>
              <a:ext cx="4173831" cy="3708400"/>
            </a:xfrm>
            <a:custGeom>
              <a:avLst/>
              <a:gdLst/>
              <a:ahLst/>
              <a:cxnLst/>
              <a:rect r="r" b="b" t="t" l="l"/>
              <a:pathLst>
                <a:path h="3708400" w="4173831">
                  <a:moveTo>
                    <a:pt x="2872631" y="0"/>
                  </a:moveTo>
                  <a:lnTo>
                    <a:pt x="1301199" y="0"/>
                  </a:lnTo>
                  <a:cubicBezTo>
                    <a:pt x="1124905" y="0"/>
                    <a:pt x="962002" y="94048"/>
                    <a:pt x="873850" y="246720"/>
                  </a:cubicBezTo>
                  <a:lnTo>
                    <a:pt x="88150" y="1607480"/>
                  </a:lnTo>
                  <a:cubicBezTo>
                    <a:pt x="0" y="1760149"/>
                    <a:pt x="0" y="1948251"/>
                    <a:pt x="88150" y="2100920"/>
                  </a:cubicBezTo>
                  <a:lnTo>
                    <a:pt x="873850" y="3461680"/>
                  </a:lnTo>
                  <a:cubicBezTo>
                    <a:pt x="962002" y="3614352"/>
                    <a:pt x="1124905" y="3708400"/>
                    <a:pt x="1301199" y="3708400"/>
                  </a:cubicBezTo>
                  <a:lnTo>
                    <a:pt x="2872632" y="3708400"/>
                  </a:lnTo>
                  <a:cubicBezTo>
                    <a:pt x="3048925" y="3708400"/>
                    <a:pt x="3211828" y="3614352"/>
                    <a:pt x="3299981" y="3461680"/>
                  </a:cubicBezTo>
                  <a:lnTo>
                    <a:pt x="4085680" y="2100920"/>
                  </a:lnTo>
                  <a:cubicBezTo>
                    <a:pt x="4173830" y="1948251"/>
                    <a:pt x="4173830" y="1760149"/>
                    <a:pt x="4085680" y="1607480"/>
                  </a:cubicBezTo>
                  <a:lnTo>
                    <a:pt x="3299980" y="246720"/>
                  </a:lnTo>
                  <a:cubicBezTo>
                    <a:pt x="3211828" y="94048"/>
                    <a:pt x="3048925" y="0"/>
                    <a:pt x="2872631" y="0"/>
                  </a:cubicBezTo>
                  <a:close/>
                </a:path>
              </a:pathLst>
            </a:custGeom>
            <a:blipFill>
              <a:blip r:embed="rId6"/>
              <a:stretch>
                <a:fillRect l="-17221" t="0" r="-17221" b="0"/>
              </a:stretch>
            </a:blipFill>
            <a:ln w="238125" cap="rnd">
              <a:solidFill>
                <a:srgbClr val="FFFFFF"/>
              </a:solidFill>
              <a:prstDash val="solid"/>
              <a:round/>
            </a:ln>
          </p:spPr>
        </p:sp>
      </p:grpSp>
      <p:sp>
        <p:nvSpPr>
          <p:cNvPr name="Freeform 15" id="15"/>
          <p:cNvSpPr/>
          <p:nvPr/>
        </p:nvSpPr>
        <p:spPr>
          <a:xfrm flipH="false" flipV="false" rot="0">
            <a:off x="1028700" y="4639824"/>
            <a:ext cx="4223227" cy="797134"/>
          </a:xfrm>
          <a:custGeom>
            <a:avLst/>
            <a:gdLst/>
            <a:ahLst/>
            <a:cxnLst/>
            <a:rect r="r" b="b" t="t" l="l"/>
            <a:pathLst>
              <a:path h="797134" w="4223227">
                <a:moveTo>
                  <a:pt x="0" y="0"/>
                </a:moveTo>
                <a:lnTo>
                  <a:pt x="4223227" y="0"/>
                </a:lnTo>
                <a:lnTo>
                  <a:pt x="4223227" y="797134"/>
                </a:lnTo>
                <a:lnTo>
                  <a:pt x="0" y="7971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5712498" y="4639824"/>
            <a:ext cx="4223227" cy="797134"/>
          </a:xfrm>
          <a:custGeom>
            <a:avLst/>
            <a:gdLst/>
            <a:ahLst/>
            <a:cxnLst/>
            <a:rect r="r" b="b" t="t" l="l"/>
            <a:pathLst>
              <a:path h="797134" w="4223227">
                <a:moveTo>
                  <a:pt x="0" y="0"/>
                </a:moveTo>
                <a:lnTo>
                  <a:pt x="4223226" y="0"/>
                </a:lnTo>
                <a:lnTo>
                  <a:pt x="4223226" y="797134"/>
                </a:lnTo>
                <a:lnTo>
                  <a:pt x="0" y="7971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1028700" y="7208567"/>
            <a:ext cx="4223227" cy="797134"/>
          </a:xfrm>
          <a:custGeom>
            <a:avLst/>
            <a:gdLst/>
            <a:ahLst/>
            <a:cxnLst/>
            <a:rect r="r" b="b" t="t" l="l"/>
            <a:pathLst>
              <a:path h="797134" w="4223227">
                <a:moveTo>
                  <a:pt x="0" y="0"/>
                </a:moveTo>
                <a:lnTo>
                  <a:pt x="4223227" y="0"/>
                </a:lnTo>
                <a:lnTo>
                  <a:pt x="4223227" y="797134"/>
                </a:lnTo>
                <a:lnTo>
                  <a:pt x="0" y="7971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5712498" y="7208567"/>
            <a:ext cx="4223227" cy="797134"/>
          </a:xfrm>
          <a:custGeom>
            <a:avLst/>
            <a:gdLst/>
            <a:ahLst/>
            <a:cxnLst/>
            <a:rect r="r" b="b" t="t" l="l"/>
            <a:pathLst>
              <a:path h="797134" w="4223227">
                <a:moveTo>
                  <a:pt x="0" y="0"/>
                </a:moveTo>
                <a:lnTo>
                  <a:pt x="4223226" y="0"/>
                </a:lnTo>
                <a:lnTo>
                  <a:pt x="4223226" y="797134"/>
                </a:lnTo>
                <a:lnTo>
                  <a:pt x="0" y="7971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028700" y="2269379"/>
            <a:ext cx="8708195" cy="1926636"/>
          </a:xfrm>
          <a:prstGeom prst="rect">
            <a:avLst/>
          </a:prstGeom>
        </p:spPr>
        <p:txBody>
          <a:bodyPr anchor="t" rtlCol="false" tIns="0" lIns="0" bIns="0" rIns="0">
            <a:spAutoFit/>
          </a:bodyPr>
          <a:lstStyle/>
          <a:p>
            <a:pPr algn="l">
              <a:lnSpc>
                <a:spcPts val="15747"/>
              </a:lnSpc>
            </a:pPr>
            <a:r>
              <a:rPr lang="en-US" sz="11247" b="true">
                <a:solidFill>
                  <a:srgbClr val="457800"/>
                </a:solidFill>
                <a:latin typeface="Neue Montreal Bold"/>
                <a:ea typeface="Neue Montreal Bold"/>
                <a:cs typeface="Neue Montreal Bold"/>
                <a:sym typeface="Neue Montreal Bold"/>
              </a:rPr>
              <a:t>Our Product</a:t>
            </a:r>
          </a:p>
        </p:txBody>
      </p:sp>
      <p:sp>
        <p:nvSpPr>
          <p:cNvPr name="TextBox 20" id="20"/>
          <p:cNvSpPr txBox="true"/>
          <p:nvPr/>
        </p:nvSpPr>
        <p:spPr>
          <a:xfrm rot="0">
            <a:off x="2443517" y="1112247"/>
            <a:ext cx="1893570" cy="898048"/>
          </a:xfrm>
          <a:prstGeom prst="rect">
            <a:avLst/>
          </a:prstGeom>
        </p:spPr>
        <p:txBody>
          <a:bodyPr anchor="t" rtlCol="false" tIns="0" lIns="0" bIns="0" rIns="0">
            <a:spAutoFit/>
          </a:bodyPr>
          <a:lstStyle/>
          <a:p>
            <a:pPr algn="l">
              <a:lnSpc>
                <a:spcPts val="3500"/>
              </a:lnSpc>
            </a:pPr>
            <a:r>
              <a:rPr lang="en-US" sz="3070" b="true">
                <a:solidFill>
                  <a:srgbClr val="000000"/>
                </a:solidFill>
                <a:latin typeface="Neue Montreal Medium"/>
                <a:ea typeface="Neue Montreal Medium"/>
                <a:cs typeface="Neue Montreal Medium"/>
                <a:sym typeface="Neue Montreal Medium"/>
              </a:rPr>
              <a:t>Arowwai Industries</a:t>
            </a:r>
          </a:p>
        </p:txBody>
      </p:sp>
      <p:sp>
        <p:nvSpPr>
          <p:cNvPr name="TextBox 21" id="21"/>
          <p:cNvSpPr txBox="true"/>
          <p:nvPr/>
        </p:nvSpPr>
        <p:spPr>
          <a:xfrm rot="0">
            <a:off x="7111143" y="1329354"/>
            <a:ext cx="826076" cy="341290"/>
          </a:xfrm>
          <a:prstGeom prst="rect">
            <a:avLst/>
          </a:prstGeom>
        </p:spPr>
        <p:txBody>
          <a:bodyPr anchor="t" rtlCol="false" tIns="0" lIns="0" bIns="0" rIns="0">
            <a:spAutoFit/>
          </a:bodyPr>
          <a:lstStyle/>
          <a:p>
            <a:pPr algn="l">
              <a:lnSpc>
                <a:spcPts val="2638"/>
              </a:lnSpc>
            </a:pPr>
            <a:r>
              <a:rPr lang="en-US" sz="2314" b="true">
                <a:solidFill>
                  <a:srgbClr val="FFFFFF"/>
                </a:solidFill>
                <a:latin typeface="Neue Montreal Medium"/>
                <a:ea typeface="Neue Montreal Medium"/>
                <a:cs typeface="Neue Montreal Medium"/>
                <a:sym typeface="Neue Montreal Medium"/>
              </a:rPr>
              <a:t>Since</a:t>
            </a:r>
          </a:p>
        </p:txBody>
      </p:sp>
      <p:sp>
        <p:nvSpPr>
          <p:cNvPr name="TextBox 22" id="22"/>
          <p:cNvSpPr txBox="true"/>
          <p:nvPr/>
        </p:nvSpPr>
        <p:spPr>
          <a:xfrm rot="0">
            <a:off x="8121103" y="1345393"/>
            <a:ext cx="826076" cy="338294"/>
          </a:xfrm>
          <a:prstGeom prst="rect">
            <a:avLst/>
          </a:prstGeom>
        </p:spPr>
        <p:txBody>
          <a:bodyPr anchor="t" rtlCol="false" tIns="0" lIns="0" bIns="0" rIns="0">
            <a:spAutoFit/>
          </a:bodyPr>
          <a:lstStyle/>
          <a:p>
            <a:pPr algn="r">
              <a:lnSpc>
                <a:spcPts val="2638"/>
              </a:lnSpc>
            </a:pPr>
            <a:r>
              <a:rPr lang="en-US" sz="2314" b="true">
                <a:solidFill>
                  <a:srgbClr val="000000"/>
                </a:solidFill>
                <a:latin typeface="Neue Montreal Medium"/>
                <a:ea typeface="Neue Montreal Medium"/>
                <a:cs typeface="Neue Montreal Medium"/>
                <a:sym typeface="Neue Montreal Medium"/>
              </a:rPr>
              <a:t>2020</a:t>
            </a:r>
          </a:p>
        </p:txBody>
      </p:sp>
      <p:sp>
        <p:nvSpPr>
          <p:cNvPr name="TextBox 23" id="23"/>
          <p:cNvSpPr txBox="true"/>
          <p:nvPr/>
        </p:nvSpPr>
        <p:spPr>
          <a:xfrm rot="0">
            <a:off x="2443517" y="4847489"/>
            <a:ext cx="2795981" cy="361876"/>
          </a:xfrm>
          <a:prstGeom prst="rect">
            <a:avLst/>
          </a:prstGeom>
        </p:spPr>
        <p:txBody>
          <a:bodyPr anchor="t" rtlCol="false" tIns="0" lIns="0" bIns="0" rIns="0">
            <a:spAutoFit/>
          </a:bodyPr>
          <a:lstStyle/>
          <a:p>
            <a:pPr algn="l">
              <a:lnSpc>
                <a:spcPts val="2849"/>
              </a:lnSpc>
            </a:pPr>
            <a:r>
              <a:rPr lang="en-US" sz="2499" b="true">
                <a:solidFill>
                  <a:srgbClr val="FFFFFF"/>
                </a:solidFill>
                <a:latin typeface="Neue Montreal Bold"/>
                <a:ea typeface="Neue Montreal Bold"/>
                <a:cs typeface="Neue Montreal Bold"/>
                <a:sym typeface="Neue Montreal Bold"/>
              </a:rPr>
              <a:t>Fresh Vegetables</a:t>
            </a:r>
          </a:p>
        </p:txBody>
      </p:sp>
      <p:sp>
        <p:nvSpPr>
          <p:cNvPr name="TextBox 24" id="24"/>
          <p:cNvSpPr txBox="true"/>
          <p:nvPr/>
        </p:nvSpPr>
        <p:spPr>
          <a:xfrm rot="0">
            <a:off x="1137941" y="4828201"/>
            <a:ext cx="499663" cy="439430"/>
          </a:xfrm>
          <a:prstGeom prst="rect">
            <a:avLst/>
          </a:prstGeom>
        </p:spPr>
        <p:txBody>
          <a:bodyPr anchor="t" rtlCol="false" tIns="0" lIns="0" bIns="0" rIns="0">
            <a:spAutoFit/>
          </a:bodyPr>
          <a:lstStyle/>
          <a:p>
            <a:pPr algn="ctr">
              <a:lnSpc>
                <a:spcPts val="3492"/>
              </a:lnSpc>
            </a:pPr>
            <a:r>
              <a:rPr lang="en-US" sz="3063" b="true">
                <a:solidFill>
                  <a:srgbClr val="457800"/>
                </a:solidFill>
                <a:latin typeface="Neue Montreal Bold"/>
                <a:ea typeface="Neue Montreal Bold"/>
                <a:cs typeface="Neue Montreal Bold"/>
                <a:sym typeface="Neue Montreal Bold"/>
              </a:rPr>
              <a:t>1</a:t>
            </a:r>
          </a:p>
        </p:txBody>
      </p:sp>
      <p:sp>
        <p:nvSpPr>
          <p:cNvPr name="TextBox 25" id="25"/>
          <p:cNvSpPr txBox="true"/>
          <p:nvPr/>
        </p:nvSpPr>
        <p:spPr>
          <a:xfrm rot="0">
            <a:off x="5833036" y="4828201"/>
            <a:ext cx="499663" cy="439430"/>
          </a:xfrm>
          <a:prstGeom prst="rect">
            <a:avLst/>
          </a:prstGeom>
        </p:spPr>
        <p:txBody>
          <a:bodyPr anchor="t" rtlCol="false" tIns="0" lIns="0" bIns="0" rIns="0">
            <a:spAutoFit/>
          </a:bodyPr>
          <a:lstStyle/>
          <a:p>
            <a:pPr algn="ctr">
              <a:lnSpc>
                <a:spcPts val="3492"/>
              </a:lnSpc>
            </a:pPr>
            <a:r>
              <a:rPr lang="en-US" sz="3063" b="true">
                <a:solidFill>
                  <a:srgbClr val="457800"/>
                </a:solidFill>
                <a:latin typeface="Neue Montreal Bold"/>
                <a:ea typeface="Neue Montreal Bold"/>
                <a:cs typeface="Neue Montreal Bold"/>
                <a:sym typeface="Neue Montreal Bold"/>
              </a:rPr>
              <a:t>3</a:t>
            </a:r>
          </a:p>
        </p:txBody>
      </p:sp>
      <p:sp>
        <p:nvSpPr>
          <p:cNvPr name="TextBox 26" id="26"/>
          <p:cNvSpPr txBox="true"/>
          <p:nvPr/>
        </p:nvSpPr>
        <p:spPr>
          <a:xfrm rot="0">
            <a:off x="1137941" y="7387419"/>
            <a:ext cx="499663" cy="439430"/>
          </a:xfrm>
          <a:prstGeom prst="rect">
            <a:avLst/>
          </a:prstGeom>
        </p:spPr>
        <p:txBody>
          <a:bodyPr anchor="t" rtlCol="false" tIns="0" lIns="0" bIns="0" rIns="0">
            <a:spAutoFit/>
          </a:bodyPr>
          <a:lstStyle/>
          <a:p>
            <a:pPr algn="ctr">
              <a:lnSpc>
                <a:spcPts val="3492"/>
              </a:lnSpc>
            </a:pPr>
            <a:r>
              <a:rPr lang="en-US" sz="3063" b="true">
                <a:solidFill>
                  <a:srgbClr val="457800"/>
                </a:solidFill>
                <a:latin typeface="Neue Montreal Bold"/>
                <a:ea typeface="Neue Montreal Bold"/>
                <a:cs typeface="Neue Montreal Bold"/>
                <a:sym typeface="Neue Montreal Bold"/>
              </a:rPr>
              <a:t>2</a:t>
            </a:r>
          </a:p>
        </p:txBody>
      </p:sp>
      <p:sp>
        <p:nvSpPr>
          <p:cNvPr name="TextBox 27" id="27"/>
          <p:cNvSpPr txBox="true"/>
          <p:nvPr/>
        </p:nvSpPr>
        <p:spPr>
          <a:xfrm rot="0">
            <a:off x="5833036" y="7387419"/>
            <a:ext cx="499663" cy="439430"/>
          </a:xfrm>
          <a:prstGeom prst="rect">
            <a:avLst/>
          </a:prstGeom>
        </p:spPr>
        <p:txBody>
          <a:bodyPr anchor="t" rtlCol="false" tIns="0" lIns="0" bIns="0" rIns="0">
            <a:spAutoFit/>
          </a:bodyPr>
          <a:lstStyle/>
          <a:p>
            <a:pPr algn="ctr">
              <a:lnSpc>
                <a:spcPts val="3492"/>
              </a:lnSpc>
            </a:pPr>
            <a:r>
              <a:rPr lang="en-US" sz="3063" b="true">
                <a:solidFill>
                  <a:srgbClr val="457800"/>
                </a:solidFill>
                <a:latin typeface="Neue Montreal Bold"/>
                <a:ea typeface="Neue Montreal Bold"/>
                <a:cs typeface="Neue Montreal Bold"/>
                <a:sym typeface="Neue Montreal Bold"/>
              </a:rPr>
              <a:t>4</a:t>
            </a:r>
          </a:p>
        </p:txBody>
      </p:sp>
      <p:sp>
        <p:nvSpPr>
          <p:cNvPr name="TextBox 28" id="28"/>
          <p:cNvSpPr txBox="true"/>
          <p:nvPr/>
        </p:nvSpPr>
        <p:spPr>
          <a:xfrm rot="0">
            <a:off x="7137024" y="4847489"/>
            <a:ext cx="2454266" cy="361876"/>
          </a:xfrm>
          <a:prstGeom prst="rect">
            <a:avLst/>
          </a:prstGeom>
        </p:spPr>
        <p:txBody>
          <a:bodyPr anchor="t" rtlCol="false" tIns="0" lIns="0" bIns="0" rIns="0">
            <a:spAutoFit/>
          </a:bodyPr>
          <a:lstStyle/>
          <a:p>
            <a:pPr algn="l">
              <a:lnSpc>
                <a:spcPts val="2849"/>
              </a:lnSpc>
            </a:pPr>
            <a:r>
              <a:rPr lang="en-US" sz="2499" b="true">
                <a:solidFill>
                  <a:srgbClr val="FFFFFF"/>
                </a:solidFill>
                <a:latin typeface="Neue Montreal Bold"/>
                <a:ea typeface="Neue Montreal Bold"/>
                <a:cs typeface="Neue Montreal Bold"/>
                <a:sym typeface="Neue Montreal Bold"/>
              </a:rPr>
              <a:t>Organic Fruits</a:t>
            </a:r>
          </a:p>
        </p:txBody>
      </p:sp>
      <p:sp>
        <p:nvSpPr>
          <p:cNvPr name="TextBox 29" id="29"/>
          <p:cNvSpPr txBox="true"/>
          <p:nvPr/>
        </p:nvSpPr>
        <p:spPr>
          <a:xfrm rot="0">
            <a:off x="2443517" y="7399067"/>
            <a:ext cx="2454266" cy="361876"/>
          </a:xfrm>
          <a:prstGeom prst="rect">
            <a:avLst/>
          </a:prstGeom>
        </p:spPr>
        <p:txBody>
          <a:bodyPr anchor="t" rtlCol="false" tIns="0" lIns="0" bIns="0" rIns="0">
            <a:spAutoFit/>
          </a:bodyPr>
          <a:lstStyle/>
          <a:p>
            <a:pPr algn="l">
              <a:lnSpc>
                <a:spcPts val="2849"/>
              </a:lnSpc>
            </a:pPr>
            <a:r>
              <a:rPr lang="en-US" sz="2499" b="true">
                <a:solidFill>
                  <a:srgbClr val="FFFFFF"/>
                </a:solidFill>
                <a:latin typeface="Neue Montreal Bold"/>
                <a:ea typeface="Neue Montreal Bold"/>
                <a:cs typeface="Neue Montreal Bold"/>
                <a:sym typeface="Neue Montreal Bold"/>
              </a:rPr>
              <a:t>Dairy and Eggs</a:t>
            </a:r>
          </a:p>
        </p:txBody>
      </p:sp>
      <p:sp>
        <p:nvSpPr>
          <p:cNvPr name="TextBox 30" id="30"/>
          <p:cNvSpPr txBox="true"/>
          <p:nvPr/>
        </p:nvSpPr>
        <p:spPr>
          <a:xfrm rot="0">
            <a:off x="7017388" y="7421434"/>
            <a:ext cx="2982371" cy="361876"/>
          </a:xfrm>
          <a:prstGeom prst="rect">
            <a:avLst/>
          </a:prstGeom>
        </p:spPr>
        <p:txBody>
          <a:bodyPr anchor="t" rtlCol="false" tIns="0" lIns="0" bIns="0" rIns="0">
            <a:spAutoFit/>
          </a:bodyPr>
          <a:lstStyle/>
          <a:p>
            <a:pPr algn="l">
              <a:lnSpc>
                <a:spcPts val="2849"/>
              </a:lnSpc>
            </a:pPr>
            <a:r>
              <a:rPr lang="en-US" sz="2499" b="true">
                <a:solidFill>
                  <a:srgbClr val="FFFFFF"/>
                </a:solidFill>
                <a:latin typeface="Neue Montreal Bold"/>
                <a:ea typeface="Neue Montreal Bold"/>
                <a:cs typeface="Neue Montreal Bold"/>
                <a:sym typeface="Neue Montreal Bold"/>
              </a:rPr>
              <a:t>Grains and Cereals</a:t>
            </a:r>
          </a:p>
        </p:txBody>
      </p:sp>
      <p:sp>
        <p:nvSpPr>
          <p:cNvPr name="TextBox 31" id="31"/>
          <p:cNvSpPr txBox="true"/>
          <p:nvPr/>
        </p:nvSpPr>
        <p:spPr>
          <a:xfrm rot="0">
            <a:off x="1028700" y="5685614"/>
            <a:ext cx="4043448" cy="1075278"/>
          </a:xfrm>
          <a:prstGeom prst="rect">
            <a:avLst/>
          </a:prstGeom>
        </p:spPr>
        <p:txBody>
          <a:bodyPr anchor="t" rtlCol="false" tIns="0" lIns="0" bIns="0" rIns="0">
            <a:spAutoFit/>
          </a:bodyPr>
          <a:lstStyle/>
          <a:p>
            <a:pPr algn="l">
              <a:lnSpc>
                <a:spcPts val="2860"/>
              </a:lnSpc>
            </a:pPr>
            <a:r>
              <a:rPr lang="en-US" sz="2000">
                <a:solidFill>
                  <a:srgbClr val="000000"/>
                </a:solidFill>
                <a:latin typeface="Neue Montreal"/>
                <a:ea typeface="Neue Montreal"/>
                <a:cs typeface="Neue Montreal"/>
                <a:sym typeface="Neue Montreal"/>
              </a:rPr>
              <a:t>Lorem ipsum dolor sit amet, consectetur adipiscing elit. Morbi maximus commodo velit at faucibus. </a:t>
            </a:r>
          </a:p>
        </p:txBody>
      </p:sp>
      <p:sp>
        <p:nvSpPr>
          <p:cNvPr name="TextBox 32" id="32"/>
          <p:cNvSpPr txBox="true"/>
          <p:nvPr/>
        </p:nvSpPr>
        <p:spPr>
          <a:xfrm rot="0">
            <a:off x="5712498" y="5685614"/>
            <a:ext cx="4043448" cy="1075278"/>
          </a:xfrm>
          <a:prstGeom prst="rect">
            <a:avLst/>
          </a:prstGeom>
        </p:spPr>
        <p:txBody>
          <a:bodyPr anchor="t" rtlCol="false" tIns="0" lIns="0" bIns="0" rIns="0">
            <a:spAutoFit/>
          </a:bodyPr>
          <a:lstStyle/>
          <a:p>
            <a:pPr algn="l">
              <a:lnSpc>
                <a:spcPts val="2860"/>
              </a:lnSpc>
            </a:pPr>
            <a:r>
              <a:rPr lang="en-US" sz="2000">
                <a:solidFill>
                  <a:srgbClr val="000000"/>
                </a:solidFill>
                <a:latin typeface="Neue Montreal"/>
                <a:ea typeface="Neue Montreal"/>
                <a:cs typeface="Neue Montreal"/>
                <a:sym typeface="Neue Montreal"/>
              </a:rPr>
              <a:t>Lorem ipsum dolor sit amet, consectetur adipiscing elit. Morbi maximus commodo velit at faucibus. </a:t>
            </a:r>
          </a:p>
        </p:txBody>
      </p:sp>
      <p:sp>
        <p:nvSpPr>
          <p:cNvPr name="TextBox 33" id="33"/>
          <p:cNvSpPr txBox="true"/>
          <p:nvPr/>
        </p:nvSpPr>
        <p:spPr>
          <a:xfrm rot="0">
            <a:off x="1028700" y="8230647"/>
            <a:ext cx="4043448" cy="1075278"/>
          </a:xfrm>
          <a:prstGeom prst="rect">
            <a:avLst/>
          </a:prstGeom>
        </p:spPr>
        <p:txBody>
          <a:bodyPr anchor="t" rtlCol="false" tIns="0" lIns="0" bIns="0" rIns="0">
            <a:spAutoFit/>
          </a:bodyPr>
          <a:lstStyle/>
          <a:p>
            <a:pPr algn="l">
              <a:lnSpc>
                <a:spcPts val="2860"/>
              </a:lnSpc>
            </a:pPr>
            <a:r>
              <a:rPr lang="en-US" sz="2000">
                <a:solidFill>
                  <a:srgbClr val="000000"/>
                </a:solidFill>
                <a:latin typeface="Neue Montreal"/>
                <a:ea typeface="Neue Montreal"/>
                <a:cs typeface="Neue Montreal"/>
                <a:sym typeface="Neue Montreal"/>
              </a:rPr>
              <a:t>Lorem ipsum dolor sit amet, consectetur adipiscing elit. Morbi maximus commodo velit at faucibus. </a:t>
            </a:r>
          </a:p>
        </p:txBody>
      </p:sp>
      <p:sp>
        <p:nvSpPr>
          <p:cNvPr name="TextBox 34" id="34"/>
          <p:cNvSpPr txBox="true"/>
          <p:nvPr/>
        </p:nvSpPr>
        <p:spPr>
          <a:xfrm rot="0">
            <a:off x="5712498" y="8230647"/>
            <a:ext cx="4043448" cy="1075278"/>
          </a:xfrm>
          <a:prstGeom prst="rect">
            <a:avLst/>
          </a:prstGeom>
        </p:spPr>
        <p:txBody>
          <a:bodyPr anchor="t" rtlCol="false" tIns="0" lIns="0" bIns="0" rIns="0">
            <a:spAutoFit/>
          </a:bodyPr>
          <a:lstStyle/>
          <a:p>
            <a:pPr algn="l">
              <a:lnSpc>
                <a:spcPts val="2860"/>
              </a:lnSpc>
            </a:pPr>
            <a:r>
              <a:rPr lang="en-US" sz="2000">
                <a:solidFill>
                  <a:srgbClr val="000000"/>
                </a:solidFill>
                <a:latin typeface="Neue Montreal"/>
                <a:ea typeface="Neue Montreal"/>
                <a:cs typeface="Neue Montreal"/>
                <a:sym typeface="Neue Montreal"/>
              </a:rPr>
              <a:t>Lorem ipsum dolor sit amet, consectetur adipiscing elit. Morbi maximus commodo velit at faucibus. </a:t>
            </a:r>
          </a:p>
        </p:txBody>
      </p:sp>
      <p:grpSp>
        <p:nvGrpSpPr>
          <p:cNvPr name="Group 35" id="35"/>
          <p:cNvGrpSpPr/>
          <p:nvPr/>
        </p:nvGrpSpPr>
        <p:grpSpPr>
          <a:xfrm rot="0">
            <a:off x="12574005" y="8408524"/>
            <a:ext cx="4685295" cy="866946"/>
            <a:chOff x="0" y="0"/>
            <a:chExt cx="1632729" cy="302113"/>
          </a:xfrm>
        </p:grpSpPr>
        <p:sp>
          <p:nvSpPr>
            <p:cNvPr name="Freeform 36" id="36"/>
            <p:cNvSpPr/>
            <p:nvPr/>
          </p:nvSpPr>
          <p:spPr>
            <a:xfrm flipH="false" flipV="false" rot="0">
              <a:off x="0" y="0"/>
              <a:ext cx="1632729" cy="302113"/>
            </a:xfrm>
            <a:custGeom>
              <a:avLst/>
              <a:gdLst/>
              <a:ahLst/>
              <a:cxnLst/>
              <a:rect r="r" b="b" t="t" l="l"/>
              <a:pathLst>
                <a:path h="302113" w="1632729">
                  <a:moveTo>
                    <a:pt x="67748" y="0"/>
                  </a:moveTo>
                  <a:lnTo>
                    <a:pt x="1564982" y="0"/>
                  </a:lnTo>
                  <a:cubicBezTo>
                    <a:pt x="1582949" y="0"/>
                    <a:pt x="1600181" y="7138"/>
                    <a:pt x="1612887" y="19843"/>
                  </a:cubicBezTo>
                  <a:cubicBezTo>
                    <a:pt x="1625592" y="32548"/>
                    <a:pt x="1632729" y="49780"/>
                    <a:pt x="1632729" y="67748"/>
                  </a:cubicBezTo>
                  <a:lnTo>
                    <a:pt x="1632729" y="234365"/>
                  </a:lnTo>
                  <a:cubicBezTo>
                    <a:pt x="1632729" y="271781"/>
                    <a:pt x="1602398" y="302113"/>
                    <a:pt x="1564982" y="302113"/>
                  </a:cubicBezTo>
                  <a:lnTo>
                    <a:pt x="67748" y="302113"/>
                  </a:lnTo>
                  <a:cubicBezTo>
                    <a:pt x="49780" y="302113"/>
                    <a:pt x="32548" y="294975"/>
                    <a:pt x="19843" y="282270"/>
                  </a:cubicBezTo>
                  <a:cubicBezTo>
                    <a:pt x="7138" y="269565"/>
                    <a:pt x="0" y="252333"/>
                    <a:pt x="0" y="234365"/>
                  </a:cubicBezTo>
                  <a:lnTo>
                    <a:pt x="0" y="67748"/>
                  </a:lnTo>
                  <a:cubicBezTo>
                    <a:pt x="0" y="49780"/>
                    <a:pt x="7138" y="32548"/>
                    <a:pt x="19843" y="19843"/>
                  </a:cubicBezTo>
                  <a:cubicBezTo>
                    <a:pt x="32548" y="7138"/>
                    <a:pt x="49780" y="0"/>
                    <a:pt x="67748" y="0"/>
                  </a:cubicBezTo>
                  <a:close/>
                </a:path>
              </a:pathLst>
            </a:custGeom>
            <a:solidFill>
              <a:srgbClr val="000000">
                <a:alpha val="0"/>
              </a:srgbClr>
            </a:solidFill>
            <a:ln w="19050" cap="rnd">
              <a:solidFill>
                <a:srgbClr val="14320F"/>
              </a:solidFill>
              <a:prstDash val="solid"/>
              <a:round/>
            </a:ln>
          </p:spPr>
        </p:sp>
        <p:sp>
          <p:nvSpPr>
            <p:cNvPr name="TextBox 37" id="37"/>
            <p:cNvSpPr txBox="true"/>
            <p:nvPr/>
          </p:nvSpPr>
          <p:spPr>
            <a:xfrm>
              <a:off x="0" y="-38100"/>
              <a:ext cx="1632729" cy="340213"/>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11115301" y="8408524"/>
            <a:ext cx="2152096" cy="866946"/>
            <a:chOff x="0" y="0"/>
            <a:chExt cx="838453" cy="337761"/>
          </a:xfrm>
        </p:grpSpPr>
        <p:sp>
          <p:nvSpPr>
            <p:cNvPr name="Freeform 39" id="39"/>
            <p:cNvSpPr/>
            <p:nvPr/>
          </p:nvSpPr>
          <p:spPr>
            <a:xfrm flipH="false" flipV="false" rot="0">
              <a:off x="0" y="0"/>
              <a:ext cx="838453" cy="337761"/>
            </a:xfrm>
            <a:custGeom>
              <a:avLst/>
              <a:gdLst/>
              <a:ahLst/>
              <a:cxnLst/>
              <a:rect r="r" b="b" t="t" l="l"/>
              <a:pathLst>
                <a:path h="337761" w="838453">
                  <a:moveTo>
                    <a:pt x="104324" y="0"/>
                  </a:moveTo>
                  <a:lnTo>
                    <a:pt x="734128" y="0"/>
                  </a:lnTo>
                  <a:cubicBezTo>
                    <a:pt x="761797" y="0"/>
                    <a:pt x="788332" y="10991"/>
                    <a:pt x="807897" y="30556"/>
                  </a:cubicBezTo>
                  <a:cubicBezTo>
                    <a:pt x="827461" y="50120"/>
                    <a:pt x="838453" y="76656"/>
                    <a:pt x="838453" y="104324"/>
                  </a:cubicBezTo>
                  <a:lnTo>
                    <a:pt x="838453" y="233436"/>
                  </a:lnTo>
                  <a:cubicBezTo>
                    <a:pt x="838453" y="261105"/>
                    <a:pt x="827461" y="287640"/>
                    <a:pt x="807897" y="307205"/>
                  </a:cubicBezTo>
                  <a:cubicBezTo>
                    <a:pt x="788332" y="326769"/>
                    <a:pt x="761797" y="337761"/>
                    <a:pt x="734128" y="337761"/>
                  </a:cubicBezTo>
                  <a:lnTo>
                    <a:pt x="104324" y="337761"/>
                  </a:lnTo>
                  <a:cubicBezTo>
                    <a:pt x="76656" y="337761"/>
                    <a:pt x="50120" y="326769"/>
                    <a:pt x="30556" y="307205"/>
                  </a:cubicBezTo>
                  <a:cubicBezTo>
                    <a:pt x="10991" y="287640"/>
                    <a:pt x="0" y="261105"/>
                    <a:pt x="0" y="233436"/>
                  </a:cubicBezTo>
                  <a:lnTo>
                    <a:pt x="0" y="104324"/>
                  </a:lnTo>
                  <a:cubicBezTo>
                    <a:pt x="0" y="76656"/>
                    <a:pt x="10991" y="50120"/>
                    <a:pt x="30556" y="30556"/>
                  </a:cubicBezTo>
                  <a:cubicBezTo>
                    <a:pt x="50120" y="10991"/>
                    <a:pt x="76656" y="0"/>
                    <a:pt x="104324" y="0"/>
                  </a:cubicBezTo>
                  <a:close/>
                </a:path>
              </a:pathLst>
            </a:custGeom>
            <a:solidFill>
              <a:srgbClr val="457800"/>
            </a:solidFill>
          </p:spPr>
        </p:sp>
        <p:sp>
          <p:nvSpPr>
            <p:cNvPr name="TextBox 40" id="40"/>
            <p:cNvSpPr txBox="true"/>
            <p:nvPr/>
          </p:nvSpPr>
          <p:spPr>
            <a:xfrm>
              <a:off x="0" y="-38100"/>
              <a:ext cx="838453" cy="375861"/>
            </a:xfrm>
            <a:prstGeom prst="rect">
              <a:avLst/>
            </a:prstGeom>
          </p:spPr>
          <p:txBody>
            <a:bodyPr anchor="ctr" rtlCol="false" tIns="50800" lIns="50800" bIns="50800" rIns="50800"/>
            <a:lstStyle/>
            <a:p>
              <a:pPr algn="ctr">
                <a:lnSpc>
                  <a:spcPts val="2659"/>
                </a:lnSpc>
              </a:pPr>
            </a:p>
          </p:txBody>
        </p:sp>
      </p:grpSp>
      <p:sp>
        <p:nvSpPr>
          <p:cNvPr name="Freeform 41" id="41"/>
          <p:cNvSpPr/>
          <p:nvPr/>
        </p:nvSpPr>
        <p:spPr>
          <a:xfrm flipH="false" flipV="false" rot="0">
            <a:off x="13545659" y="8549292"/>
            <a:ext cx="547310" cy="547310"/>
          </a:xfrm>
          <a:custGeom>
            <a:avLst/>
            <a:gdLst/>
            <a:ahLst/>
            <a:cxnLst/>
            <a:rect r="r" b="b" t="t" l="l"/>
            <a:pathLst>
              <a:path h="547310" w="547310">
                <a:moveTo>
                  <a:pt x="0" y="0"/>
                </a:moveTo>
                <a:lnTo>
                  <a:pt x="547310" y="0"/>
                </a:lnTo>
                <a:lnTo>
                  <a:pt x="547310" y="547310"/>
                </a:lnTo>
                <a:lnTo>
                  <a:pt x="0" y="5473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42" id="42"/>
          <p:cNvSpPr txBox="true"/>
          <p:nvPr/>
        </p:nvSpPr>
        <p:spPr>
          <a:xfrm rot="0">
            <a:off x="11715902" y="8642688"/>
            <a:ext cx="1471222" cy="379567"/>
          </a:xfrm>
          <a:prstGeom prst="rect">
            <a:avLst/>
          </a:prstGeom>
        </p:spPr>
        <p:txBody>
          <a:bodyPr anchor="t" rtlCol="false" tIns="0" lIns="0" bIns="0" rIns="0">
            <a:spAutoFit/>
          </a:bodyPr>
          <a:lstStyle/>
          <a:p>
            <a:pPr algn="l">
              <a:lnSpc>
                <a:spcPts val="2997"/>
              </a:lnSpc>
            </a:pPr>
            <a:r>
              <a:rPr lang="en-US" sz="2629" b="true">
                <a:solidFill>
                  <a:srgbClr val="FFFFFF"/>
                </a:solidFill>
                <a:latin typeface="Neue Montreal Medium"/>
                <a:ea typeface="Neue Montreal Medium"/>
                <a:cs typeface="Neue Montreal Medium"/>
                <a:sym typeface="Neue Montreal Medium"/>
              </a:rPr>
              <a:t>Website:</a:t>
            </a:r>
          </a:p>
        </p:txBody>
      </p:sp>
      <p:sp>
        <p:nvSpPr>
          <p:cNvPr name="TextBox 43" id="43"/>
          <p:cNvSpPr txBox="true"/>
          <p:nvPr/>
        </p:nvSpPr>
        <p:spPr>
          <a:xfrm rot="0">
            <a:off x="14288485" y="8575944"/>
            <a:ext cx="2777743" cy="413259"/>
          </a:xfrm>
          <a:prstGeom prst="rect">
            <a:avLst/>
          </a:prstGeom>
        </p:spPr>
        <p:txBody>
          <a:bodyPr anchor="t" rtlCol="false" tIns="0" lIns="0" bIns="0" rIns="0">
            <a:spAutoFit/>
          </a:bodyPr>
          <a:lstStyle/>
          <a:p>
            <a:pPr algn="l">
              <a:lnSpc>
                <a:spcPts val="3311"/>
              </a:lnSpc>
            </a:pPr>
            <a:r>
              <a:rPr lang="en-US" sz="2627">
                <a:solidFill>
                  <a:srgbClr val="000000"/>
                </a:solidFill>
                <a:latin typeface="Neue Montreal"/>
                <a:ea typeface="Neue Montreal"/>
                <a:cs typeface="Neue Montreal"/>
                <a:sym typeface="Neue Montreal"/>
              </a:rPr>
              <a:t>reallygreatsite.com</a:t>
            </a:r>
          </a:p>
        </p:txBody>
      </p:sp>
      <p:sp>
        <p:nvSpPr>
          <p:cNvPr name="Freeform 44" id="44"/>
          <p:cNvSpPr/>
          <p:nvPr/>
        </p:nvSpPr>
        <p:spPr>
          <a:xfrm flipH="false" flipV="false" rot="0">
            <a:off x="16605446" y="7067171"/>
            <a:ext cx="653854" cy="282792"/>
          </a:xfrm>
          <a:custGeom>
            <a:avLst/>
            <a:gdLst/>
            <a:ahLst/>
            <a:cxnLst/>
            <a:rect r="r" b="b" t="t" l="l"/>
            <a:pathLst>
              <a:path h="282792" w="653854">
                <a:moveTo>
                  <a:pt x="0" y="0"/>
                </a:moveTo>
                <a:lnTo>
                  <a:pt x="653854" y="0"/>
                </a:lnTo>
                <a:lnTo>
                  <a:pt x="653854" y="282792"/>
                </a:lnTo>
                <a:lnTo>
                  <a:pt x="0" y="2827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5" id="45"/>
          <p:cNvSpPr/>
          <p:nvPr/>
        </p:nvSpPr>
        <p:spPr>
          <a:xfrm flipH="false" flipV="false" rot="0">
            <a:off x="11388307" y="8728447"/>
            <a:ext cx="156144" cy="227099"/>
          </a:xfrm>
          <a:custGeom>
            <a:avLst/>
            <a:gdLst/>
            <a:ahLst/>
            <a:cxnLst/>
            <a:rect r="r" b="b" t="t" l="l"/>
            <a:pathLst>
              <a:path h="227099" w="156144">
                <a:moveTo>
                  <a:pt x="0" y="0"/>
                </a:moveTo>
                <a:lnTo>
                  <a:pt x="156145" y="0"/>
                </a:lnTo>
                <a:lnTo>
                  <a:pt x="156145" y="227100"/>
                </a:lnTo>
                <a:lnTo>
                  <a:pt x="0" y="227100"/>
                </a:lnTo>
                <a:lnTo>
                  <a:pt x="0" y="0"/>
                </a:lnTo>
                <a:close/>
              </a:path>
            </a:pathLst>
          </a:custGeom>
          <a:blipFill>
            <a:blip r:embed="rId13">
              <a:extLst>
                <a:ext uri="{96DAC541-7B7A-43D3-8B79-37D633B846F1}">
                  <asvg:svgBlip xmlns:asvg="http://schemas.microsoft.com/office/drawing/2016/SVG/main" r:embed="rId14"/>
                </a:ext>
              </a:extLst>
            </a:blip>
            <a:stretch>
              <a:fillRect l="0" t="0" r="-388880" b="0"/>
            </a:stretch>
          </a:blipFill>
        </p:spPr>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071105" cy="1121576"/>
          </a:xfrm>
          <a:custGeom>
            <a:avLst/>
            <a:gdLst/>
            <a:ahLst/>
            <a:cxnLst/>
            <a:rect r="r" b="b" t="t" l="l"/>
            <a:pathLst>
              <a:path h="1121576" w="1071105">
                <a:moveTo>
                  <a:pt x="0" y="0"/>
                </a:moveTo>
                <a:lnTo>
                  <a:pt x="1071105" y="0"/>
                </a:lnTo>
                <a:lnTo>
                  <a:pt x="1071105" y="1121576"/>
                </a:lnTo>
                <a:lnTo>
                  <a:pt x="0" y="1121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966679" y="1286882"/>
            <a:ext cx="1559686" cy="465968"/>
            <a:chOff x="0" y="0"/>
            <a:chExt cx="1130550" cy="337761"/>
          </a:xfrm>
        </p:grpSpPr>
        <p:sp>
          <p:nvSpPr>
            <p:cNvPr name="Freeform 4" id="4"/>
            <p:cNvSpPr/>
            <p:nvPr/>
          </p:nvSpPr>
          <p:spPr>
            <a:xfrm flipH="false" flipV="false" rot="0">
              <a:off x="0" y="0"/>
              <a:ext cx="1130550" cy="337761"/>
            </a:xfrm>
            <a:custGeom>
              <a:avLst/>
              <a:gdLst/>
              <a:ahLst/>
              <a:cxnLst/>
              <a:rect r="r" b="b" t="t" l="l"/>
              <a:pathLst>
                <a:path h="337761" w="1130550">
                  <a:moveTo>
                    <a:pt x="168880" y="0"/>
                  </a:moveTo>
                  <a:lnTo>
                    <a:pt x="961670" y="0"/>
                  </a:lnTo>
                  <a:cubicBezTo>
                    <a:pt x="1006460" y="0"/>
                    <a:pt x="1049415" y="17793"/>
                    <a:pt x="1081086" y="49464"/>
                  </a:cubicBezTo>
                  <a:cubicBezTo>
                    <a:pt x="1112758" y="81135"/>
                    <a:pt x="1130550" y="124090"/>
                    <a:pt x="1130550" y="168880"/>
                  </a:cubicBezTo>
                  <a:lnTo>
                    <a:pt x="1130550" y="168880"/>
                  </a:lnTo>
                  <a:cubicBezTo>
                    <a:pt x="1130550" y="262150"/>
                    <a:pt x="1054940" y="337761"/>
                    <a:pt x="961670" y="337761"/>
                  </a:cubicBezTo>
                  <a:lnTo>
                    <a:pt x="168880" y="337761"/>
                  </a:lnTo>
                  <a:cubicBezTo>
                    <a:pt x="75610" y="337761"/>
                    <a:pt x="0" y="262150"/>
                    <a:pt x="0" y="168880"/>
                  </a:cubicBezTo>
                  <a:lnTo>
                    <a:pt x="0" y="168880"/>
                  </a:lnTo>
                  <a:cubicBezTo>
                    <a:pt x="0" y="75610"/>
                    <a:pt x="75610" y="0"/>
                    <a:pt x="168880" y="0"/>
                  </a:cubicBezTo>
                  <a:close/>
                </a:path>
              </a:pathLst>
            </a:custGeom>
            <a:solidFill>
              <a:srgbClr val="000000">
                <a:alpha val="0"/>
              </a:srgbClr>
            </a:solidFill>
            <a:ln w="19050" cap="rnd">
              <a:solidFill>
                <a:srgbClr val="14320F"/>
              </a:solidFill>
              <a:prstDash val="solid"/>
              <a:round/>
            </a:ln>
          </p:spPr>
        </p:sp>
        <p:sp>
          <p:nvSpPr>
            <p:cNvPr name="TextBox 5" id="5"/>
            <p:cNvSpPr txBox="true"/>
            <p:nvPr/>
          </p:nvSpPr>
          <p:spPr>
            <a:xfrm>
              <a:off x="0" y="-38100"/>
              <a:ext cx="1130550" cy="37586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227133" y="1286882"/>
            <a:ext cx="1244692" cy="465968"/>
            <a:chOff x="0" y="0"/>
            <a:chExt cx="902225" cy="337761"/>
          </a:xfrm>
        </p:grpSpPr>
        <p:sp>
          <p:nvSpPr>
            <p:cNvPr name="Freeform 7" id="7"/>
            <p:cNvSpPr/>
            <p:nvPr/>
          </p:nvSpPr>
          <p:spPr>
            <a:xfrm flipH="false" flipV="false" rot="0">
              <a:off x="0" y="0"/>
              <a:ext cx="902225" cy="337761"/>
            </a:xfrm>
            <a:custGeom>
              <a:avLst/>
              <a:gdLst/>
              <a:ahLst/>
              <a:cxnLst/>
              <a:rect r="r" b="b" t="t" l="l"/>
              <a:pathLst>
                <a:path h="337761" w="902225">
                  <a:moveTo>
                    <a:pt x="168880" y="0"/>
                  </a:moveTo>
                  <a:lnTo>
                    <a:pt x="733344" y="0"/>
                  </a:lnTo>
                  <a:cubicBezTo>
                    <a:pt x="826614" y="0"/>
                    <a:pt x="902225" y="75610"/>
                    <a:pt x="902225" y="168880"/>
                  </a:cubicBezTo>
                  <a:lnTo>
                    <a:pt x="902225" y="168880"/>
                  </a:lnTo>
                  <a:cubicBezTo>
                    <a:pt x="902225" y="262150"/>
                    <a:pt x="826614" y="337761"/>
                    <a:pt x="733344" y="337761"/>
                  </a:cubicBezTo>
                  <a:lnTo>
                    <a:pt x="168880" y="337761"/>
                  </a:lnTo>
                  <a:cubicBezTo>
                    <a:pt x="75610" y="337761"/>
                    <a:pt x="0" y="262150"/>
                    <a:pt x="0" y="168880"/>
                  </a:cubicBezTo>
                  <a:lnTo>
                    <a:pt x="0" y="168880"/>
                  </a:lnTo>
                  <a:cubicBezTo>
                    <a:pt x="0" y="75610"/>
                    <a:pt x="75610" y="0"/>
                    <a:pt x="168880" y="0"/>
                  </a:cubicBezTo>
                  <a:close/>
                </a:path>
              </a:pathLst>
            </a:custGeom>
            <a:solidFill>
              <a:srgbClr val="457800"/>
            </a:solidFill>
          </p:spPr>
        </p:sp>
        <p:sp>
          <p:nvSpPr>
            <p:cNvPr name="TextBox 8" id="8"/>
            <p:cNvSpPr txBox="true"/>
            <p:nvPr/>
          </p:nvSpPr>
          <p:spPr>
            <a:xfrm>
              <a:off x="0" y="-38100"/>
              <a:ext cx="902225" cy="37586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8700" y="4443192"/>
            <a:ext cx="4084957" cy="914009"/>
          </a:xfrm>
          <a:custGeom>
            <a:avLst/>
            <a:gdLst/>
            <a:ahLst/>
            <a:cxnLst/>
            <a:rect r="r" b="b" t="t" l="l"/>
            <a:pathLst>
              <a:path h="914009" w="4084957">
                <a:moveTo>
                  <a:pt x="0" y="0"/>
                </a:moveTo>
                <a:lnTo>
                  <a:pt x="4084957" y="0"/>
                </a:lnTo>
                <a:lnTo>
                  <a:pt x="4084957" y="914009"/>
                </a:lnTo>
                <a:lnTo>
                  <a:pt x="0" y="9140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441409" y="4443192"/>
            <a:ext cx="4084957" cy="914009"/>
          </a:xfrm>
          <a:custGeom>
            <a:avLst/>
            <a:gdLst/>
            <a:ahLst/>
            <a:cxnLst/>
            <a:rect r="r" b="b" t="t" l="l"/>
            <a:pathLst>
              <a:path h="914009" w="4084957">
                <a:moveTo>
                  <a:pt x="0" y="0"/>
                </a:moveTo>
                <a:lnTo>
                  <a:pt x="4084956" y="0"/>
                </a:lnTo>
                <a:lnTo>
                  <a:pt x="4084956" y="914009"/>
                </a:lnTo>
                <a:lnTo>
                  <a:pt x="0" y="9140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028700" y="5636867"/>
            <a:ext cx="4084957" cy="914009"/>
          </a:xfrm>
          <a:custGeom>
            <a:avLst/>
            <a:gdLst/>
            <a:ahLst/>
            <a:cxnLst/>
            <a:rect r="r" b="b" t="t" l="l"/>
            <a:pathLst>
              <a:path h="914009" w="4084957">
                <a:moveTo>
                  <a:pt x="0" y="0"/>
                </a:moveTo>
                <a:lnTo>
                  <a:pt x="4084957" y="0"/>
                </a:lnTo>
                <a:lnTo>
                  <a:pt x="4084957" y="914009"/>
                </a:lnTo>
                <a:lnTo>
                  <a:pt x="0" y="9140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441409" y="5636867"/>
            <a:ext cx="4084957" cy="914009"/>
          </a:xfrm>
          <a:custGeom>
            <a:avLst/>
            <a:gdLst/>
            <a:ahLst/>
            <a:cxnLst/>
            <a:rect r="r" b="b" t="t" l="l"/>
            <a:pathLst>
              <a:path h="914009" w="4084957">
                <a:moveTo>
                  <a:pt x="0" y="0"/>
                </a:moveTo>
                <a:lnTo>
                  <a:pt x="4084956" y="0"/>
                </a:lnTo>
                <a:lnTo>
                  <a:pt x="4084956" y="914009"/>
                </a:lnTo>
                <a:lnTo>
                  <a:pt x="0" y="9140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5400000">
            <a:off x="14613855" y="6417447"/>
            <a:ext cx="6028565" cy="2412777"/>
            <a:chOff x="0" y="0"/>
            <a:chExt cx="2348717" cy="940013"/>
          </a:xfrm>
        </p:grpSpPr>
        <p:sp>
          <p:nvSpPr>
            <p:cNvPr name="Freeform 14" id="14"/>
            <p:cNvSpPr/>
            <p:nvPr/>
          </p:nvSpPr>
          <p:spPr>
            <a:xfrm flipH="false" flipV="false" rot="0">
              <a:off x="0" y="0"/>
              <a:ext cx="2348717" cy="940013"/>
            </a:xfrm>
            <a:custGeom>
              <a:avLst/>
              <a:gdLst/>
              <a:ahLst/>
              <a:cxnLst/>
              <a:rect r="r" b="b" t="t" l="l"/>
              <a:pathLst>
                <a:path h="940013" w="2348717">
                  <a:moveTo>
                    <a:pt x="37242" y="0"/>
                  </a:moveTo>
                  <a:lnTo>
                    <a:pt x="2311476" y="0"/>
                  </a:lnTo>
                  <a:cubicBezTo>
                    <a:pt x="2332044" y="0"/>
                    <a:pt x="2348717" y="16674"/>
                    <a:pt x="2348717" y="37242"/>
                  </a:cubicBezTo>
                  <a:lnTo>
                    <a:pt x="2348717" y="902771"/>
                  </a:lnTo>
                  <a:cubicBezTo>
                    <a:pt x="2348717" y="923340"/>
                    <a:pt x="2332044" y="940013"/>
                    <a:pt x="2311476" y="940013"/>
                  </a:cubicBezTo>
                  <a:lnTo>
                    <a:pt x="37242" y="940013"/>
                  </a:lnTo>
                  <a:cubicBezTo>
                    <a:pt x="16674" y="940013"/>
                    <a:pt x="0" y="923340"/>
                    <a:pt x="0" y="902771"/>
                  </a:cubicBezTo>
                  <a:lnTo>
                    <a:pt x="0" y="37242"/>
                  </a:lnTo>
                  <a:cubicBezTo>
                    <a:pt x="0" y="16674"/>
                    <a:pt x="16674" y="0"/>
                    <a:pt x="37242" y="0"/>
                  </a:cubicBezTo>
                  <a:close/>
                </a:path>
              </a:pathLst>
            </a:custGeom>
            <a:solidFill>
              <a:srgbClr val="457800"/>
            </a:solidFill>
          </p:spPr>
        </p:sp>
        <p:sp>
          <p:nvSpPr>
            <p:cNvPr name="TextBox 15" id="15"/>
            <p:cNvSpPr txBox="true"/>
            <p:nvPr/>
          </p:nvSpPr>
          <p:spPr>
            <a:xfrm>
              <a:off x="0" y="-38100"/>
              <a:ext cx="2348717" cy="97811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0697451" y="5636867"/>
            <a:ext cx="5724298" cy="5287820"/>
          </a:xfrm>
          <a:custGeom>
            <a:avLst/>
            <a:gdLst/>
            <a:ahLst/>
            <a:cxnLst/>
            <a:rect r="r" b="b" t="t" l="l"/>
            <a:pathLst>
              <a:path h="5287820" w="5724298">
                <a:moveTo>
                  <a:pt x="0" y="0"/>
                </a:moveTo>
                <a:lnTo>
                  <a:pt x="5724298" y="0"/>
                </a:lnTo>
                <a:lnTo>
                  <a:pt x="5724298" y="5287820"/>
                </a:lnTo>
                <a:lnTo>
                  <a:pt x="0" y="52878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0064131" y="-2754171"/>
            <a:ext cx="10361982" cy="10361982"/>
          </a:xfrm>
          <a:custGeom>
            <a:avLst/>
            <a:gdLst/>
            <a:ahLst/>
            <a:cxnLst/>
            <a:rect r="r" b="b" t="t" l="l"/>
            <a:pathLst>
              <a:path h="10361982" w="10361982">
                <a:moveTo>
                  <a:pt x="0" y="0"/>
                </a:moveTo>
                <a:lnTo>
                  <a:pt x="10361982" y="0"/>
                </a:lnTo>
                <a:lnTo>
                  <a:pt x="10361982" y="10361982"/>
                </a:lnTo>
                <a:lnTo>
                  <a:pt x="0" y="10361982"/>
                </a:lnTo>
                <a:lnTo>
                  <a:pt x="0" y="0"/>
                </a:lnTo>
                <a:close/>
              </a:path>
            </a:pathLst>
          </a:custGeom>
          <a:blipFill>
            <a:blip r:embed="rId8">
              <a:alphaModFix amt="82000"/>
            </a:blip>
            <a:stretch>
              <a:fillRect l="0" t="0" r="0" b="0"/>
            </a:stretch>
          </a:blipFill>
        </p:spPr>
      </p:sp>
      <p:grpSp>
        <p:nvGrpSpPr>
          <p:cNvPr name="Group 18" id="18"/>
          <p:cNvGrpSpPr/>
          <p:nvPr/>
        </p:nvGrpSpPr>
        <p:grpSpPr>
          <a:xfrm rot="0">
            <a:off x="10827685" y="-1990617"/>
            <a:ext cx="8834874" cy="883487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41200" t="0" r="-9034" b="0"/>
              </a:stretch>
            </a:blipFill>
            <a:ln w="247650" cap="sq">
              <a:solidFill>
                <a:srgbClr val="FFFFFF"/>
              </a:solidFill>
              <a:prstDash val="solid"/>
              <a:miter/>
            </a:ln>
          </p:spPr>
        </p:sp>
      </p:grpSp>
      <p:sp>
        <p:nvSpPr>
          <p:cNvPr name="Freeform 20" id="20"/>
          <p:cNvSpPr/>
          <p:nvPr/>
        </p:nvSpPr>
        <p:spPr>
          <a:xfrm flipH="false" flipV="false" rot="0">
            <a:off x="11463504" y="3744923"/>
            <a:ext cx="6092100" cy="6092100"/>
          </a:xfrm>
          <a:custGeom>
            <a:avLst/>
            <a:gdLst/>
            <a:ahLst/>
            <a:cxnLst/>
            <a:rect r="r" b="b" t="t" l="l"/>
            <a:pathLst>
              <a:path h="6092100" w="6092100">
                <a:moveTo>
                  <a:pt x="0" y="0"/>
                </a:moveTo>
                <a:lnTo>
                  <a:pt x="6092100" y="0"/>
                </a:lnTo>
                <a:lnTo>
                  <a:pt x="6092100" y="6092100"/>
                </a:lnTo>
                <a:lnTo>
                  <a:pt x="0" y="6092100"/>
                </a:lnTo>
                <a:lnTo>
                  <a:pt x="0" y="0"/>
                </a:lnTo>
                <a:close/>
              </a:path>
            </a:pathLst>
          </a:custGeom>
          <a:blipFill>
            <a:blip r:embed="rId8">
              <a:alphaModFix amt="82000"/>
            </a:blip>
            <a:stretch>
              <a:fillRect l="0" t="0" r="0" b="0"/>
            </a:stretch>
          </a:blipFill>
        </p:spPr>
      </p:sp>
      <p:grpSp>
        <p:nvGrpSpPr>
          <p:cNvPr name="Group 21" id="21"/>
          <p:cNvGrpSpPr/>
          <p:nvPr/>
        </p:nvGrpSpPr>
        <p:grpSpPr>
          <a:xfrm rot="0">
            <a:off x="11912419" y="4193838"/>
            <a:ext cx="5194271" cy="519427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24673" t="0" r="-24673" b="0"/>
              </a:stretch>
            </a:blipFill>
            <a:ln w="247650" cap="sq">
              <a:solidFill>
                <a:srgbClr val="FFFFFF"/>
              </a:solidFill>
              <a:prstDash val="solid"/>
              <a:miter/>
            </a:ln>
          </p:spPr>
        </p:sp>
      </p:grpSp>
      <p:sp>
        <p:nvSpPr>
          <p:cNvPr name="Freeform 23" id="23"/>
          <p:cNvSpPr/>
          <p:nvPr/>
        </p:nvSpPr>
        <p:spPr>
          <a:xfrm flipH="false" flipV="false" rot="0">
            <a:off x="1028700" y="6830542"/>
            <a:ext cx="4084957" cy="914009"/>
          </a:xfrm>
          <a:custGeom>
            <a:avLst/>
            <a:gdLst/>
            <a:ahLst/>
            <a:cxnLst/>
            <a:rect r="r" b="b" t="t" l="l"/>
            <a:pathLst>
              <a:path h="914009" w="4084957">
                <a:moveTo>
                  <a:pt x="0" y="0"/>
                </a:moveTo>
                <a:lnTo>
                  <a:pt x="4084957" y="0"/>
                </a:lnTo>
                <a:lnTo>
                  <a:pt x="4084957" y="914009"/>
                </a:lnTo>
                <a:lnTo>
                  <a:pt x="0" y="9140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5441409" y="6830542"/>
            <a:ext cx="4084957" cy="914009"/>
          </a:xfrm>
          <a:custGeom>
            <a:avLst/>
            <a:gdLst/>
            <a:ahLst/>
            <a:cxnLst/>
            <a:rect r="r" b="b" t="t" l="l"/>
            <a:pathLst>
              <a:path h="914009" w="4084957">
                <a:moveTo>
                  <a:pt x="0" y="0"/>
                </a:moveTo>
                <a:lnTo>
                  <a:pt x="4084956" y="0"/>
                </a:lnTo>
                <a:lnTo>
                  <a:pt x="4084956" y="914009"/>
                </a:lnTo>
                <a:lnTo>
                  <a:pt x="0" y="9140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5" id="25"/>
          <p:cNvGrpSpPr/>
          <p:nvPr/>
        </p:nvGrpSpPr>
        <p:grpSpPr>
          <a:xfrm rot="0">
            <a:off x="2487404" y="8391354"/>
            <a:ext cx="4685295" cy="866946"/>
            <a:chOff x="0" y="0"/>
            <a:chExt cx="1632729" cy="302113"/>
          </a:xfrm>
        </p:grpSpPr>
        <p:sp>
          <p:nvSpPr>
            <p:cNvPr name="Freeform 26" id="26"/>
            <p:cNvSpPr/>
            <p:nvPr/>
          </p:nvSpPr>
          <p:spPr>
            <a:xfrm flipH="false" flipV="false" rot="0">
              <a:off x="0" y="0"/>
              <a:ext cx="1632729" cy="302113"/>
            </a:xfrm>
            <a:custGeom>
              <a:avLst/>
              <a:gdLst/>
              <a:ahLst/>
              <a:cxnLst/>
              <a:rect r="r" b="b" t="t" l="l"/>
              <a:pathLst>
                <a:path h="302113" w="1632729">
                  <a:moveTo>
                    <a:pt x="67748" y="0"/>
                  </a:moveTo>
                  <a:lnTo>
                    <a:pt x="1564982" y="0"/>
                  </a:lnTo>
                  <a:cubicBezTo>
                    <a:pt x="1582949" y="0"/>
                    <a:pt x="1600181" y="7138"/>
                    <a:pt x="1612887" y="19843"/>
                  </a:cubicBezTo>
                  <a:cubicBezTo>
                    <a:pt x="1625592" y="32548"/>
                    <a:pt x="1632729" y="49780"/>
                    <a:pt x="1632729" y="67748"/>
                  </a:cubicBezTo>
                  <a:lnTo>
                    <a:pt x="1632729" y="234365"/>
                  </a:lnTo>
                  <a:cubicBezTo>
                    <a:pt x="1632729" y="271781"/>
                    <a:pt x="1602398" y="302113"/>
                    <a:pt x="1564982" y="302113"/>
                  </a:cubicBezTo>
                  <a:lnTo>
                    <a:pt x="67748" y="302113"/>
                  </a:lnTo>
                  <a:cubicBezTo>
                    <a:pt x="49780" y="302113"/>
                    <a:pt x="32548" y="294975"/>
                    <a:pt x="19843" y="282270"/>
                  </a:cubicBezTo>
                  <a:cubicBezTo>
                    <a:pt x="7138" y="269565"/>
                    <a:pt x="0" y="252333"/>
                    <a:pt x="0" y="234365"/>
                  </a:cubicBezTo>
                  <a:lnTo>
                    <a:pt x="0" y="67748"/>
                  </a:lnTo>
                  <a:cubicBezTo>
                    <a:pt x="0" y="49780"/>
                    <a:pt x="7138" y="32548"/>
                    <a:pt x="19843" y="19843"/>
                  </a:cubicBezTo>
                  <a:cubicBezTo>
                    <a:pt x="32548" y="7138"/>
                    <a:pt x="49780" y="0"/>
                    <a:pt x="67748" y="0"/>
                  </a:cubicBezTo>
                  <a:close/>
                </a:path>
              </a:pathLst>
            </a:custGeom>
            <a:solidFill>
              <a:srgbClr val="000000">
                <a:alpha val="0"/>
              </a:srgbClr>
            </a:solidFill>
            <a:ln w="19050" cap="rnd">
              <a:solidFill>
                <a:srgbClr val="14320F"/>
              </a:solidFill>
              <a:prstDash val="solid"/>
              <a:round/>
            </a:ln>
          </p:spPr>
        </p:sp>
        <p:sp>
          <p:nvSpPr>
            <p:cNvPr name="TextBox 27" id="27"/>
            <p:cNvSpPr txBox="true"/>
            <p:nvPr/>
          </p:nvSpPr>
          <p:spPr>
            <a:xfrm>
              <a:off x="0" y="-38100"/>
              <a:ext cx="1632729" cy="340213"/>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028700" y="8391354"/>
            <a:ext cx="2152096" cy="866946"/>
            <a:chOff x="0" y="0"/>
            <a:chExt cx="838453" cy="337761"/>
          </a:xfrm>
        </p:grpSpPr>
        <p:sp>
          <p:nvSpPr>
            <p:cNvPr name="Freeform 29" id="29"/>
            <p:cNvSpPr/>
            <p:nvPr/>
          </p:nvSpPr>
          <p:spPr>
            <a:xfrm flipH="false" flipV="false" rot="0">
              <a:off x="0" y="0"/>
              <a:ext cx="838453" cy="337761"/>
            </a:xfrm>
            <a:custGeom>
              <a:avLst/>
              <a:gdLst/>
              <a:ahLst/>
              <a:cxnLst/>
              <a:rect r="r" b="b" t="t" l="l"/>
              <a:pathLst>
                <a:path h="337761" w="838453">
                  <a:moveTo>
                    <a:pt x="104324" y="0"/>
                  </a:moveTo>
                  <a:lnTo>
                    <a:pt x="734128" y="0"/>
                  </a:lnTo>
                  <a:cubicBezTo>
                    <a:pt x="761797" y="0"/>
                    <a:pt x="788332" y="10991"/>
                    <a:pt x="807897" y="30556"/>
                  </a:cubicBezTo>
                  <a:cubicBezTo>
                    <a:pt x="827461" y="50120"/>
                    <a:pt x="838453" y="76656"/>
                    <a:pt x="838453" y="104324"/>
                  </a:cubicBezTo>
                  <a:lnTo>
                    <a:pt x="838453" y="233436"/>
                  </a:lnTo>
                  <a:cubicBezTo>
                    <a:pt x="838453" y="261105"/>
                    <a:pt x="827461" y="287640"/>
                    <a:pt x="807897" y="307205"/>
                  </a:cubicBezTo>
                  <a:cubicBezTo>
                    <a:pt x="788332" y="326769"/>
                    <a:pt x="761797" y="337761"/>
                    <a:pt x="734128" y="337761"/>
                  </a:cubicBezTo>
                  <a:lnTo>
                    <a:pt x="104324" y="337761"/>
                  </a:lnTo>
                  <a:cubicBezTo>
                    <a:pt x="76656" y="337761"/>
                    <a:pt x="50120" y="326769"/>
                    <a:pt x="30556" y="307205"/>
                  </a:cubicBezTo>
                  <a:cubicBezTo>
                    <a:pt x="10991" y="287640"/>
                    <a:pt x="0" y="261105"/>
                    <a:pt x="0" y="233436"/>
                  </a:cubicBezTo>
                  <a:lnTo>
                    <a:pt x="0" y="104324"/>
                  </a:lnTo>
                  <a:cubicBezTo>
                    <a:pt x="0" y="76656"/>
                    <a:pt x="10991" y="50120"/>
                    <a:pt x="30556" y="30556"/>
                  </a:cubicBezTo>
                  <a:cubicBezTo>
                    <a:pt x="50120" y="10991"/>
                    <a:pt x="76656" y="0"/>
                    <a:pt x="104324" y="0"/>
                  </a:cubicBezTo>
                  <a:close/>
                </a:path>
              </a:pathLst>
            </a:custGeom>
            <a:solidFill>
              <a:srgbClr val="457800"/>
            </a:solidFill>
          </p:spPr>
        </p:sp>
        <p:sp>
          <p:nvSpPr>
            <p:cNvPr name="TextBox 30" id="30"/>
            <p:cNvSpPr txBox="true"/>
            <p:nvPr/>
          </p:nvSpPr>
          <p:spPr>
            <a:xfrm>
              <a:off x="0" y="-38100"/>
              <a:ext cx="838453" cy="375861"/>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0">
            <a:off x="3459058" y="8532122"/>
            <a:ext cx="547310" cy="547310"/>
          </a:xfrm>
          <a:custGeom>
            <a:avLst/>
            <a:gdLst/>
            <a:ahLst/>
            <a:cxnLst/>
            <a:rect r="r" b="b" t="t" l="l"/>
            <a:pathLst>
              <a:path h="547310" w="547310">
                <a:moveTo>
                  <a:pt x="0" y="0"/>
                </a:moveTo>
                <a:lnTo>
                  <a:pt x="547310" y="0"/>
                </a:lnTo>
                <a:lnTo>
                  <a:pt x="547310" y="547310"/>
                </a:lnTo>
                <a:lnTo>
                  <a:pt x="0" y="5473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2" id="32"/>
          <p:cNvSpPr txBox="true"/>
          <p:nvPr/>
        </p:nvSpPr>
        <p:spPr>
          <a:xfrm rot="0">
            <a:off x="1028700" y="2169645"/>
            <a:ext cx="8708195" cy="1926636"/>
          </a:xfrm>
          <a:prstGeom prst="rect">
            <a:avLst/>
          </a:prstGeom>
        </p:spPr>
        <p:txBody>
          <a:bodyPr anchor="t" rtlCol="false" tIns="0" lIns="0" bIns="0" rIns="0">
            <a:spAutoFit/>
          </a:bodyPr>
          <a:lstStyle/>
          <a:p>
            <a:pPr algn="l">
              <a:lnSpc>
                <a:spcPts val="15747"/>
              </a:lnSpc>
            </a:pPr>
            <a:r>
              <a:rPr lang="en-US" sz="11247" b="true">
                <a:solidFill>
                  <a:srgbClr val="457800"/>
                </a:solidFill>
                <a:latin typeface="Neue Montreal Bold"/>
                <a:ea typeface="Neue Montreal Bold"/>
                <a:cs typeface="Neue Montreal Bold"/>
                <a:sym typeface="Neue Montreal Bold"/>
              </a:rPr>
              <a:t>Our Services</a:t>
            </a:r>
          </a:p>
        </p:txBody>
      </p:sp>
      <p:sp>
        <p:nvSpPr>
          <p:cNvPr name="TextBox 33" id="33"/>
          <p:cNvSpPr txBox="true"/>
          <p:nvPr/>
        </p:nvSpPr>
        <p:spPr>
          <a:xfrm rot="0">
            <a:off x="2443517" y="1112247"/>
            <a:ext cx="1893570" cy="898048"/>
          </a:xfrm>
          <a:prstGeom prst="rect">
            <a:avLst/>
          </a:prstGeom>
        </p:spPr>
        <p:txBody>
          <a:bodyPr anchor="t" rtlCol="false" tIns="0" lIns="0" bIns="0" rIns="0">
            <a:spAutoFit/>
          </a:bodyPr>
          <a:lstStyle/>
          <a:p>
            <a:pPr algn="l">
              <a:lnSpc>
                <a:spcPts val="3500"/>
              </a:lnSpc>
            </a:pPr>
            <a:r>
              <a:rPr lang="en-US" sz="3070" b="true">
                <a:solidFill>
                  <a:srgbClr val="000000"/>
                </a:solidFill>
                <a:latin typeface="Neue Montreal Medium"/>
                <a:ea typeface="Neue Montreal Medium"/>
                <a:cs typeface="Neue Montreal Medium"/>
                <a:sym typeface="Neue Montreal Medium"/>
              </a:rPr>
              <a:t>Arowwai Industries</a:t>
            </a:r>
          </a:p>
        </p:txBody>
      </p:sp>
      <p:sp>
        <p:nvSpPr>
          <p:cNvPr name="TextBox 34" id="34"/>
          <p:cNvSpPr txBox="true"/>
          <p:nvPr/>
        </p:nvSpPr>
        <p:spPr>
          <a:xfrm rot="0">
            <a:off x="7493509" y="1329354"/>
            <a:ext cx="826076" cy="341290"/>
          </a:xfrm>
          <a:prstGeom prst="rect">
            <a:avLst/>
          </a:prstGeom>
        </p:spPr>
        <p:txBody>
          <a:bodyPr anchor="t" rtlCol="false" tIns="0" lIns="0" bIns="0" rIns="0">
            <a:spAutoFit/>
          </a:bodyPr>
          <a:lstStyle/>
          <a:p>
            <a:pPr algn="l">
              <a:lnSpc>
                <a:spcPts val="2638"/>
              </a:lnSpc>
            </a:pPr>
            <a:r>
              <a:rPr lang="en-US" sz="2314" b="true">
                <a:solidFill>
                  <a:srgbClr val="FFFFFF"/>
                </a:solidFill>
                <a:latin typeface="Neue Montreal Medium"/>
                <a:ea typeface="Neue Montreal Medium"/>
                <a:cs typeface="Neue Montreal Medium"/>
                <a:sym typeface="Neue Montreal Medium"/>
              </a:rPr>
              <a:t>Since</a:t>
            </a:r>
          </a:p>
        </p:txBody>
      </p:sp>
      <p:sp>
        <p:nvSpPr>
          <p:cNvPr name="TextBox 35" id="35"/>
          <p:cNvSpPr txBox="true"/>
          <p:nvPr/>
        </p:nvSpPr>
        <p:spPr>
          <a:xfrm rot="0">
            <a:off x="8503469" y="1345393"/>
            <a:ext cx="826076" cy="338294"/>
          </a:xfrm>
          <a:prstGeom prst="rect">
            <a:avLst/>
          </a:prstGeom>
        </p:spPr>
        <p:txBody>
          <a:bodyPr anchor="t" rtlCol="false" tIns="0" lIns="0" bIns="0" rIns="0">
            <a:spAutoFit/>
          </a:bodyPr>
          <a:lstStyle/>
          <a:p>
            <a:pPr algn="r">
              <a:lnSpc>
                <a:spcPts val="2638"/>
              </a:lnSpc>
            </a:pPr>
            <a:r>
              <a:rPr lang="en-US" sz="2314" b="true">
                <a:solidFill>
                  <a:srgbClr val="000000"/>
                </a:solidFill>
                <a:latin typeface="Neue Montreal Medium"/>
                <a:ea typeface="Neue Montreal Medium"/>
                <a:cs typeface="Neue Montreal Medium"/>
                <a:sym typeface="Neue Montreal Medium"/>
              </a:rPr>
              <a:t>2020</a:t>
            </a:r>
          </a:p>
        </p:txBody>
      </p:sp>
      <p:sp>
        <p:nvSpPr>
          <p:cNvPr name="TextBox 36" id="36"/>
          <p:cNvSpPr txBox="true"/>
          <p:nvPr/>
        </p:nvSpPr>
        <p:spPr>
          <a:xfrm rot="0">
            <a:off x="1629301" y="8625518"/>
            <a:ext cx="1471222" cy="379567"/>
          </a:xfrm>
          <a:prstGeom prst="rect">
            <a:avLst/>
          </a:prstGeom>
        </p:spPr>
        <p:txBody>
          <a:bodyPr anchor="t" rtlCol="false" tIns="0" lIns="0" bIns="0" rIns="0">
            <a:spAutoFit/>
          </a:bodyPr>
          <a:lstStyle/>
          <a:p>
            <a:pPr algn="l">
              <a:lnSpc>
                <a:spcPts val="2997"/>
              </a:lnSpc>
            </a:pPr>
            <a:r>
              <a:rPr lang="en-US" sz="2629" b="true">
                <a:solidFill>
                  <a:srgbClr val="FFFFFF"/>
                </a:solidFill>
                <a:latin typeface="Neue Montreal Medium"/>
                <a:ea typeface="Neue Montreal Medium"/>
                <a:cs typeface="Neue Montreal Medium"/>
                <a:sym typeface="Neue Montreal Medium"/>
              </a:rPr>
              <a:t>Website:</a:t>
            </a:r>
          </a:p>
        </p:txBody>
      </p:sp>
      <p:sp>
        <p:nvSpPr>
          <p:cNvPr name="TextBox 37" id="37"/>
          <p:cNvSpPr txBox="true"/>
          <p:nvPr/>
        </p:nvSpPr>
        <p:spPr>
          <a:xfrm rot="0">
            <a:off x="4201885" y="8558774"/>
            <a:ext cx="2777743" cy="413259"/>
          </a:xfrm>
          <a:prstGeom prst="rect">
            <a:avLst/>
          </a:prstGeom>
        </p:spPr>
        <p:txBody>
          <a:bodyPr anchor="t" rtlCol="false" tIns="0" lIns="0" bIns="0" rIns="0">
            <a:spAutoFit/>
          </a:bodyPr>
          <a:lstStyle/>
          <a:p>
            <a:pPr algn="l">
              <a:lnSpc>
                <a:spcPts val="3311"/>
              </a:lnSpc>
            </a:pPr>
            <a:r>
              <a:rPr lang="en-US" sz="2627">
                <a:solidFill>
                  <a:srgbClr val="000000"/>
                </a:solidFill>
                <a:latin typeface="Neue Montreal"/>
                <a:ea typeface="Neue Montreal"/>
                <a:cs typeface="Neue Montreal"/>
                <a:sym typeface="Neue Montreal"/>
              </a:rPr>
              <a:t>reallygreatsite.com</a:t>
            </a:r>
          </a:p>
        </p:txBody>
      </p:sp>
      <p:sp>
        <p:nvSpPr>
          <p:cNvPr name="TextBox 38" id="38"/>
          <p:cNvSpPr txBox="true"/>
          <p:nvPr/>
        </p:nvSpPr>
        <p:spPr>
          <a:xfrm rot="0">
            <a:off x="2232612" y="4745035"/>
            <a:ext cx="2795981" cy="271653"/>
          </a:xfrm>
          <a:prstGeom prst="rect">
            <a:avLst/>
          </a:prstGeom>
        </p:spPr>
        <p:txBody>
          <a:bodyPr anchor="t" rtlCol="false" tIns="0" lIns="0" bIns="0" rIns="0">
            <a:spAutoFit/>
          </a:bodyPr>
          <a:lstStyle/>
          <a:p>
            <a:pPr algn="l">
              <a:lnSpc>
                <a:spcPts val="2166"/>
              </a:lnSpc>
            </a:pPr>
            <a:r>
              <a:rPr lang="en-US" sz="1900" b="true">
                <a:solidFill>
                  <a:srgbClr val="FFFFFF"/>
                </a:solidFill>
                <a:latin typeface="Neue Montreal Bold"/>
                <a:ea typeface="Neue Montreal Bold"/>
                <a:cs typeface="Neue Montreal Bold"/>
                <a:sym typeface="Neue Montreal Bold"/>
              </a:rPr>
              <a:t>Crop Cultivation</a:t>
            </a:r>
          </a:p>
        </p:txBody>
      </p:sp>
      <p:sp>
        <p:nvSpPr>
          <p:cNvPr name="TextBox 39" id="39"/>
          <p:cNvSpPr txBox="true"/>
          <p:nvPr/>
        </p:nvSpPr>
        <p:spPr>
          <a:xfrm rot="0">
            <a:off x="6639356" y="4635783"/>
            <a:ext cx="2403524" cy="538353"/>
          </a:xfrm>
          <a:prstGeom prst="rect">
            <a:avLst/>
          </a:prstGeom>
        </p:spPr>
        <p:txBody>
          <a:bodyPr anchor="t" rtlCol="false" tIns="0" lIns="0" bIns="0" rIns="0">
            <a:spAutoFit/>
          </a:bodyPr>
          <a:lstStyle/>
          <a:p>
            <a:pPr algn="l">
              <a:lnSpc>
                <a:spcPts val="2166"/>
              </a:lnSpc>
            </a:pPr>
            <a:r>
              <a:rPr lang="en-US" sz="1900" b="true">
                <a:solidFill>
                  <a:srgbClr val="FFFFFF"/>
                </a:solidFill>
                <a:latin typeface="Neue Montreal Bold"/>
                <a:ea typeface="Neue Montreal Bold"/>
                <a:cs typeface="Neue Montreal Bold"/>
                <a:sym typeface="Neue Montreal Bold"/>
              </a:rPr>
              <a:t>Sustainable Agriculture Training</a:t>
            </a:r>
          </a:p>
        </p:txBody>
      </p:sp>
      <p:sp>
        <p:nvSpPr>
          <p:cNvPr name="TextBox 40" id="40"/>
          <p:cNvSpPr txBox="true"/>
          <p:nvPr/>
        </p:nvSpPr>
        <p:spPr>
          <a:xfrm rot="0">
            <a:off x="2232612" y="5930239"/>
            <a:ext cx="2964176" cy="271653"/>
          </a:xfrm>
          <a:prstGeom prst="rect">
            <a:avLst/>
          </a:prstGeom>
        </p:spPr>
        <p:txBody>
          <a:bodyPr anchor="t" rtlCol="false" tIns="0" lIns="0" bIns="0" rIns="0">
            <a:spAutoFit/>
          </a:bodyPr>
          <a:lstStyle/>
          <a:p>
            <a:pPr algn="l">
              <a:lnSpc>
                <a:spcPts val="2166"/>
              </a:lnSpc>
            </a:pPr>
            <a:r>
              <a:rPr lang="en-US" sz="1900" b="true">
                <a:solidFill>
                  <a:srgbClr val="FFFFFF"/>
                </a:solidFill>
                <a:latin typeface="Neue Montreal Bold"/>
                <a:ea typeface="Neue Montreal Bold"/>
                <a:cs typeface="Neue Montreal Bold"/>
                <a:sym typeface="Neue Montreal Bold"/>
              </a:rPr>
              <a:t>Farming Consultation</a:t>
            </a:r>
          </a:p>
        </p:txBody>
      </p:sp>
      <p:sp>
        <p:nvSpPr>
          <p:cNvPr name="TextBox 41" id="41"/>
          <p:cNvSpPr txBox="true"/>
          <p:nvPr/>
        </p:nvSpPr>
        <p:spPr>
          <a:xfrm rot="0">
            <a:off x="6639356" y="5930239"/>
            <a:ext cx="2605359" cy="271653"/>
          </a:xfrm>
          <a:prstGeom prst="rect">
            <a:avLst/>
          </a:prstGeom>
        </p:spPr>
        <p:txBody>
          <a:bodyPr anchor="t" rtlCol="false" tIns="0" lIns="0" bIns="0" rIns="0">
            <a:spAutoFit/>
          </a:bodyPr>
          <a:lstStyle/>
          <a:p>
            <a:pPr algn="l">
              <a:lnSpc>
                <a:spcPts val="2166"/>
              </a:lnSpc>
            </a:pPr>
            <a:r>
              <a:rPr lang="en-US" sz="1900" b="true">
                <a:solidFill>
                  <a:srgbClr val="FFFFFF"/>
                </a:solidFill>
                <a:latin typeface="Neue Montreal Bold"/>
                <a:ea typeface="Neue Montreal Bold"/>
                <a:cs typeface="Neue Montreal Bold"/>
                <a:sym typeface="Neue Montreal Bold"/>
              </a:rPr>
              <a:t>Farm-to-Table Supply</a:t>
            </a:r>
          </a:p>
        </p:txBody>
      </p:sp>
      <p:sp>
        <p:nvSpPr>
          <p:cNvPr name="TextBox 42" id="42"/>
          <p:cNvSpPr txBox="true"/>
          <p:nvPr/>
        </p:nvSpPr>
        <p:spPr>
          <a:xfrm rot="0">
            <a:off x="1243933" y="4678738"/>
            <a:ext cx="499663" cy="439430"/>
          </a:xfrm>
          <a:prstGeom prst="rect">
            <a:avLst/>
          </a:prstGeom>
        </p:spPr>
        <p:txBody>
          <a:bodyPr anchor="t" rtlCol="false" tIns="0" lIns="0" bIns="0" rIns="0">
            <a:spAutoFit/>
          </a:bodyPr>
          <a:lstStyle/>
          <a:p>
            <a:pPr algn="ctr">
              <a:lnSpc>
                <a:spcPts val="3492"/>
              </a:lnSpc>
            </a:pPr>
            <a:r>
              <a:rPr lang="en-US" sz="3063" b="true">
                <a:solidFill>
                  <a:srgbClr val="FFFFFF"/>
                </a:solidFill>
                <a:latin typeface="Neue Montreal Bold"/>
                <a:ea typeface="Neue Montreal Bold"/>
                <a:cs typeface="Neue Montreal Bold"/>
                <a:sym typeface="Neue Montreal Bold"/>
              </a:rPr>
              <a:t>1</a:t>
            </a:r>
          </a:p>
        </p:txBody>
      </p:sp>
      <p:sp>
        <p:nvSpPr>
          <p:cNvPr name="TextBox 43" id="43"/>
          <p:cNvSpPr txBox="true"/>
          <p:nvPr/>
        </p:nvSpPr>
        <p:spPr>
          <a:xfrm rot="0">
            <a:off x="5645724" y="4678738"/>
            <a:ext cx="499663" cy="439430"/>
          </a:xfrm>
          <a:prstGeom prst="rect">
            <a:avLst/>
          </a:prstGeom>
        </p:spPr>
        <p:txBody>
          <a:bodyPr anchor="t" rtlCol="false" tIns="0" lIns="0" bIns="0" rIns="0">
            <a:spAutoFit/>
          </a:bodyPr>
          <a:lstStyle/>
          <a:p>
            <a:pPr algn="ctr">
              <a:lnSpc>
                <a:spcPts val="3492"/>
              </a:lnSpc>
            </a:pPr>
            <a:r>
              <a:rPr lang="en-US" sz="3063" b="true">
                <a:solidFill>
                  <a:srgbClr val="FFFFFF"/>
                </a:solidFill>
                <a:latin typeface="Neue Montreal Bold"/>
                <a:ea typeface="Neue Montreal Bold"/>
                <a:cs typeface="Neue Montreal Bold"/>
                <a:sym typeface="Neue Montreal Bold"/>
              </a:rPr>
              <a:t>4</a:t>
            </a:r>
          </a:p>
        </p:txBody>
      </p:sp>
      <p:sp>
        <p:nvSpPr>
          <p:cNvPr name="TextBox 44" id="44"/>
          <p:cNvSpPr txBox="true"/>
          <p:nvPr/>
        </p:nvSpPr>
        <p:spPr>
          <a:xfrm rot="0">
            <a:off x="1243933" y="5883682"/>
            <a:ext cx="499663" cy="439430"/>
          </a:xfrm>
          <a:prstGeom prst="rect">
            <a:avLst/>
          </a:prstGeom>
        </p:spPr>
        <p:txBody>
          <a:bodyPr anchor="t" rtlCol="false" tIns="0" lIns="0" bIns="0" rIns="0">
            <a:spAutoFit/>
          </a:bodyPr>
          <a:lstStyle/>
          <a:p>
            <a:pPr algn="ctr">
              <a:lnSpc>
                <a:spcPts val="3492"/>
              </a:lnSpc>
            </a:pPr>
            <a:r>
              <a:rPr lang="en-US" sz="3063" b="true">
                <a:solidFill>
                  <a:srgbClr val="FFFFFF"/>
                </a:solidFill>
                <a:latin typeface="Neue Montreal Bold"/>
                <a:ea typeface="Neue Montreal Bold"/>
                <a:cs typeface="Neue Montreal Bold"/>
                <a:sym typeface="Neue Montreal Bold"/>
              </a:rPr>
              <a:t>2</a:t>
            </a:r>
          </a:p>
        </p:txBody>
      </p:sp>
      <p:sp>
        <p:nvSpPr>
          <p:cNvPr name="TextBox 45" id="45"/>
          <p:cNvSpPr txBox="true"/>
          <p:nvPr/>
        </p:nvSpPr>
        <p:spPr>
          <a:xfrm rot="0">
            <a:off x="5645724" y="5883682"/>
            <a:ext cx="499663" cy="439430"/>
          </a:xfrm>
          <a:prstGeom prst="rect">
            <a:avLst/>
          </a:prstGeom>
        </p:spPr>
        <p:txBody>
          <a:bodyPr anchor="t" rtlCol="false" tIns="0" lIns="0" bIns="0" rIns="0">
            <a:spAutoFit/>
          </a:bodyPr>
          <a:lstStyle/>
          <a:p>
            <a:pPr algn="ctr">
              <a:lnSpc>
                <a:spcPts val="3492"/>
              </a:lnSpc>
            </a:pPr>
            <a:r>
              <a:rPr lang="en-US" sz="3063" b="true">
                <a:solidFill>
                  <a:srgbClr val="FFFFFF"/>
                </a:solidFill>
                <a:latin typeface="Neue Montreal Bold"/>
                <a:ea typeface="Neue Montreal Bold"/>
                <a:cs typeface="Neue Montreal Bold"/>
                <a:sym typeface="Neue Montreal Bold"/>
              </a:rPr>
              <a:t>5</a:t>
            </a:r>
          </a:p>
        </p:txBody>
      </p:sp>
      <p:sp>
        <p:nvSpPr>
          <p:cNvPr name="TextBox 46" id="46"/>
          <p:cNvSpPr txBox="true"/>
          <p:nvPr/>
        </p:nvSpPr>
        <p:spPr>
          <a:xfrm rot="0">
            <a:off x="1243933" y="7027533"/>
            <a:ext cx="499663" cy="439430"/>
          </a:xfrm>
          <a:prstGeom prst="rect">
            <a:avLst/>
          </a:prstGeom>
        </p:spPr>
        <p:txBody>
          <a:bodyPr anchor="t" rtlCol="false" tIns="0" lIns="0" bIns="0" rIns="0">
            <a:spAutoFit/>
          </a:bodyPr>
          <a:lstStyle/>
          <a:p>
            <a:pPr algn="ctr">
              <a:lnSpc>
                <a:spcPts val="3492"/>
              </a:lnSpc>
            </a:pPr>
            <a:r>
              <a:rPr lang="en-US" sz="3063" b="true">
                <a:solidFill>
                  <a:srgbClr val="FFFFFF"/>
                </a:solidFill>
                <a:latin typeface="Neue Montreal Bold"/>
                <a:ea typeface="Neue Montreal Bold"/>
                <a:cs typeface="Neue Montreal Bold"/>
                <a:sym typeface="Neue Montreal Bold"/>
              </a:rPr>
              <a:t>3</a:t>
            </a:r>
          </a:p>
        </p:txBody>
      </p:sp>
      <p:sp>
        <p:nvSpPr>
          <p:cNvPr name="TextBox 47" id="47"/>
          <p:cNvSpPr txBox="true"/>
          <p:nvPr/>
        </p:nvSpPr>
        <p:spPr>
          <a:xfrm rot="0">
            <a:off x="5645724" y="7027533"/>
            <a:ext cx="499663" cy="439430"/>
          </a:xfrm>
          <a:prstGeom prst="rect">
            <a:avLst/>
          </a:prstGeom>
        </p:spPr>
        <p:txBody>
          <a:bodyPr anchor="t" rtlCol="false" tIns="0" lIns="0" bIns="0" rIns="0">
            <a:spAutoFit/>
          </a:bodyPr>
          <a:lstStyle/>
          <a:p>
            <a:pPr algn="ctr">
              <a:lnSpc>
                <a:spcPts val="3492"/>
              </a:lnSpc>
            </a:pPr>
            <a:r>
              <a:rPr lang="en-US" sz="3063" b="true">
                <a:solidFill>
                  <a:srgbClr val="FFFFFF"/>
                </a:solidFill>
                <a:latin typeface="Neue Montreal Bold"/>
                <a:ea typeface="Neue Montreal Bold"/>
                <a:cs typeface="Neue Montreal Bold"/>
                <a:sym typeface="Neue Montreal Bold"/>
              </a:rPr>
              <a:t>6</a:t>
            </a:r>
          </a:p>
        </p:txBody>
      </p:sp>
      <p:sp>
        <p:nvSpPr>
          <p:cNvPr name="TextBox 48" id="48"/>
          <p:cNvSpPr txBox="true"/>
          <p:nvPr/>
        </p:nvSpPr>
        <p:spPr>
          <a:xfrm rot="0">
            <a:off x="2232612" y="7018008"/>
            <a:ext cx="1969272" cy="538353"/>
          </a:xfrm>
          <a:prstGeom prst="rect">
            <a:avLst/>
          </a:prstGeom>
        </p:spPr>
        <p:txBody>
          <a:bodyPr anchor="t" rtlCol="false" tIns="0" lIns="0" bIns="0" rIns="0">
            <a:spAutoFit/>
          </a:bodyPr>
          <a:lstStyle/>
          <a:p>
            <a:pPr algn="l">
              <a:lnSpc>
                <a:spcPts val="2166"/>
              </a:lnSpc>
            </a:pPr>
            <a:r>
              <a:rPr lang="en-US" sz="1900" b="true">
                <a:solidFill>
                  <a:srgbClr val="FFFFFF"/>
                </a:solidFill>
                <a:latin typeface="Neue Montreal Bold"/>
                <a:ea typeface="Neue Montreal Bold"/>
                <a:cs typeface="Neue Montreal Bold"/>
                <a:sym typeface="Neue Montreal Bold"/>
              </a:rPr>
              <a:t>Soil Testing and Improvement</a:t>
            </a:r>
          </a:p>
        </p:txBody>
      </p:sp>
      <p:sp>
        <p:nvSpPr>
          <p:cNvPr name="TextBox 49" id="49"/>
          <p:cNvSpPr txBox="true"/>
          <p:nvPr/>
        </p:nvSpPr>
        <p:spPr>
          <a:xfrm rot="0">
            <a:off x="6639356" y="7018008"/>
            <a:ext cx="2795981" cy="538353"/>
          </a:xfrm>
          <a:prstGeom prst="rect">
            <a:avLst/>
          </a:prstGeom>
        </p:spPr>
        <p:txBody>
          <a:bodyPr anchor="t" rtlCol="false" tIns="0" lIns="0" bIns="0" rIns="0">
            <a:spAutoFit/>
          </a:bodyPr>
          <a:lstStyle/>
          <a:p>
            <a:pPr algn="l">
              <a:lnSpc>
                <a:spcPts val="2166"/>
              </a:lnSpc>
            </a:pPr>
            <a:r>
              <a:rPr lang="en-US" sz="1900" b="true">
                <a:solidFill>
                  <a:srgbClr val="FFFFFF"/>
                </a:solidFill>
                <a:latin typeface="Neue Montreal Bold"/>
                <a:ea typeface="Neue Montreal Bold"/>
                <a:cs typeface="Neue Montreal Bold"/>
                <a:sym typeface="Neue Montreal Bold"/>
              </a:rPr>
              <a:t>Irrigation and Water Management Services</a:t>
            </a:r>
          </a:p>
        </p:txBody>
      </p:sp>
      <p:sp>
        <p:nvSpPr>
          <p:cNvPr name="Freeform 50" id="50"/>
          <p:cNvSpPr/>
          <p:nvPr/>
        </p:nvSpPr>
        <p:spPr>
          <a:xfrm flipH="false" flipV="false" rot="-10800000">
            <a:off x="1303288" y="8727387"/>
            <a:ext cx="154563" cy="194879"/>
          </a:xfrm>
          <a:custGeom>
            <a:avLst/>
            <a:gdLst/>
            <a:ahLst/>
            <a:cxnLst/>
            <a:rect r="r" b="b" t="t" l="l"/>
            <a:pathLst>
              <a:path h="194879" w="154563">
                <a:moveTo>
                  <a:pt x="0" y="0"/>
                </a:moveTo>
                <a:lnTo>
                  <a:pt x="154563" y="0"/>
                </a:lnTo>
                <a:lnTo>
                  <a:pt x="154563" y="194880"/>
                </a:lnTo>
                <a:lnTo>
                  <a:pt x="0" y="194880"/>
                </a:lnTo>
                <a:lnTo>
                  <a:pt x="0" y="0"/>
                </a:lnTo>
                <a:close/>
              </a:path>
            </a:pathLst>
          </a:custGeom>
          <a:blipFill>
            <a:blip r:embed="rId13">
              <a:extLst>
                <a:ext uri="{96DAC541-7B7A-43D3-8B79-37D633B846F1}">
                  <asvg:svgBlip xmlns:asvg="http://schemas.microsoft.com/office/drawing/2016/SVG/main" r:embed="rId14"/>
                </a:ext>
              </a:extLst>
            </a:blip>
            <a:stretch>
              <a:fillRect l="-939870" t="0" r="0" b="0"/>
            </a:stretch>
          </a:blipFill>
        </p:spPr>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071105" cy="1121576"/>
          </a:xfrm>
          <a:custGeom>
            <a:avLst/>
            <a:gdLst/>
            <a:ahLst/>
            <a:cxnLst/>
            <a:rect r="r" b="b" t="t" l="l"/>
            <a:pathLst>
              <a:path h="1121576" w="1071105">
                <a:moveTo>
                  <a:pt x="0" y="0"/>
                </a:moveTo>
                <a:lnTo>
                  <a:pt x="1071105" y="0"/>
                </a:lnTo>
                <a:lnTo>
                  <a:pt x="1071105" y="1121576"/>
                </a:lnTo>
                <a:lnTo>
                  <a:pt x="0" y="1121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236330" y="1286882"/>
            <a:ext cx="1559686" cy="465968"/>
            <a:chOff x="0" y="0"/>
            <a:chExt cx="1130550" cy="337761"/>
          </a:xfrm>
        </p:grpSpPr>
        <p:sp>
          <p:nvSpPr>
            <p:cNvPr name="Freeform 4" id="4"/>
            <p:cNvSpPr/>
            <p:nvPr/>
          </p:nvSpPr>
          <p:spPr>
            <a:xfrm flipH="false" flipV="false" rot="0">
              <a:off x="0" y="0"/>
              <a:ext cx="1130550" cy="337761"/>
            </a:xfrm>
            <a:custGeom>
              <a:avLst/>
              <a:gdLst/>
              <a:ahLst/>
              <a:cxnLst/>
              <a:rect r="r" b="b" t="t" l="l"/>
              <a:pathLst>
                <a:path h="337761" w="1130550">
                  <a:moveTo>
                    <a:pt x="168880" y="0"/>
                  </a:moveTo>
                  <a:lnTo>
                    <a:pt x="961670" y="0"/>
                  </a:lnTo>
                  <a:cubicBezTo>
                    <a:pt x="1006460" y="0"/>
                    <a:pt x="1049415" y="17793"/>
                    <a:pt x="1081086" y="49464"/>
                  </a:cubicBezTo>
                  <a:cubicBezTo>
                    <a:pt x="1112758" y="81135"/>
                    <a:pt x="1130550" y="124090"/>
                    <a:pt x="1130550" y="168880"/>
                  </a:cubicBezTo>
                  <a:lnTo>
                    <a:pt x="1130550" y="168880"/>
                  </a:lnTo>
                  <a:cubicBezTo>
                    <a:pt x="1130550" y="262150"/>
                    <a:pt x="1054940" y="337761"/>
                    <a:pt x="961670" y="337761"/>
                  </a:cubicBezTo>
                  <a:lnTo>
                    <a:pt x="168880" y="337761"/>
                  </a:lnTo>
                  <a:cubicBezTo>
                    <a:pt x="75610" y="337761"/>
                    <a:pt x="0" y="262150"/>
                    <a:pt x="0" y="168880"/>
                  </a:cubicBezTo>
                  <a:lnTo>
                    <a:pt x="0" y="168880"/>
                  </a:lnTo>
                  <a:cubicBezTo>
                    <a:pt x="0" y="75610"/>
                    <a:pt x="75610" y="0"/>
                    <a:pt x="168880" y="0"/>
                  </a:cubicBezTo>
                  <a:close/>
                </a:path>
              </a:pathLst>
            </a:custGeom>
            <a:solidFill>
              <a:srgbClr val="000000">
                <a:alpha val="0"/>
              </a:srgbClr>
            </a:solidFill>
            <a:ln w="19050" cap="rnd">
              <a:solidFill>
                <a:srgbClr val="14320F"/>
              </a:solidFill>
              <a:prstDash val="solid"/>
              <a:round/>
            </a:ln>
          </p:spPr>
        </p:sp>
        <p:sp>
          <p:nvSpPr>
            <p:cNvPr name="TextBox 5" id="5"/>
            <p:cNvSpPr txBox="true"/>
            <p:nvPr/>
          </p:nvSpPr>
          <p:spPr>
            <a:xfrm>
              <a:off x="0" y="-38100"/>
              <a:ext cx="1130550" cy="37586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96784" y="1286882"/>
            <a:ext cx="1244692" cy="465968"/>
            <a:chOff x="0" y="0"/>
            <a:chExt cx="902225" cy="337761"/>
          </a:xfrm>
        </p:grpSpPr>
        <p:sp>
          <p:nvSpPr>
            <p:cNvPr name="Freeform 7" id="7"/>
            <p:cNvSpPr/>
            <p:nvPr/>
          </p:nvSpPr>
          <p:spPr>
            <a:xfrm flipH="false" flipV="false" rot="0">
              <a:off x="0" y="0"/>
              <a:ext cx="902225" cy="337761"/>
            </a:xfrm>
            <a:custGeom>
              <a:avLst/>
              <a:gdLst/>
              <a:ahLst/>
              <a:cxnLst/>
              <a:rect r="r" b="b" t="t" l="l"/>
              <a:pathLst>
                <a:path h="337761" w="902225">
                  <a:moveTo>
                    <a:pt x="168880" y="0"/>
                  </a:moveTo>
                  <a:lnTo>
                    <a:pt x="733344" y="0"/>
                  </a:lnTo>
                  <a:cubicBezTo>
                    <a:pt x="826614" y="0"/>
                    <a:pt x="902225" y="75610"/>
                    <a:pt x="902225" y="168880"/>
                  </a:cubicBezTo>
                  <a:lnTo>
                    <a:pt x="902225" y="168880"/>
                  </a:lnTo>
                  <a:cubicBezTo>
                    <a:pt x="902225" y="262150"/>
                    <a:pt x="826614" y="337761"/>
                    <a:pt x="733344" y="337761"/>
                  </a:cubicBezTo>
                  <a:lnTo>
                    <a:pt x="168880" y="337761"/>
                  </a:lnTo>
                  <a:cubicBezTo>
                    <a:pt x="75610" y="337761"/>
                    <a:pt x="0" y="262150"/>
                    <a:pt x="0" y="168880"/>
                  </a:cubicBezTo>
                  <a:lnTo>
                    <a:pt x="0" y="168880"/>
                  </a:lnTo>
                  <a:cubicBezTo>
                    <a:pt x="0" y="75610"/>
                    <a:pt x="75610" y="0"/>
                    <a:pt x="168880" y="0"/>
                  </a:cubicBezTo>
                  <a:close/>
                </a:path>
              </a:pathLst>
            </a:custGeom>
            <a:solidFill>
              <a:srgbClr val="457800"/>
            </a:solidFill>
          </p:spPr>
        </p:sp>
        <p:sp>
          <p:nvSpPr>
            <p:cNvPr name="TextBox 8" id="8"/>
            <p:cNvSpPr txBox="true"/>
            <p:nvPr/>
          </p:nvSpPr>
          <p:spPr>
            <a:xfrm>
              <a:off x="0" y="-38100"/>
              <a:ext cx="902225" cy="37586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93328" y="6108346"/>
            <a:ext cx="1186848" cy="514163"/>
            <a:chOff x="0" y="0"/>
            <a:chExt cx="779656" cy="337761"/>
          </a:xfrm>
        </p:grpSpPr>
        <p:sp>
          <p:nvSpPr>
            <p:cNvPr name="Freeform 10" id="10"/>
            <p:cNvSpPr/>
            <p:nvPr/>
          </p:nvSpPr>
          <p:spPr>
            <a:xfrm flipH="false" flipV="false" rot="0">
              <a:off x="0" y="0"/>
              <a:ext cx="779656" cy="337761"/>
            </a:xfrm>
            <a:custGeom>
              <a:avLst/>
              <a:gdLst/>
              <a:ahLst/>
              <a:cxnLst/>
              <a:rect r="r" b="b" t="t" l="l"/>
              <a:pathLst>
                <a:path h="337761" w="779656">
                  <a:moveTo>
                    <a:pt x="168880" y="0"/>
                  </a:moveTo>
                  <a:lnTo>
                    <a:pt x="610776" y="0"/>
                  </a:lnTo>
                  <a:cubicBezTo>
                    <a:pt x="704046" y="0"/>
                    <a:pt x="779656" y="75610"/>
                    <a:pt x="779656" y="168880"/>
                  </a:cubicBezTo>
                  <a:lnTo>
                    <a:pt x="779656" y="168880"/>
                  </a:lnTo>
                  <a:cubicBezTo>
                    <a:pt x="779656" y="262150"/>
                    <a:pt x="704046" y="337761"/>
                    <a:pt x="610776" y="337761"/>
                  </a:cubicBezTo>
                  <a:lnTo>
                    <a:pt x="168880" y="337761"/>
                  </a:lnTo>
                  <a:cubicBezTo>
                    <a:pt x="75610" y="337761"/>
                    <a:pt x="0" y="262150"/>
                    <a:pt x="0" y="168880"/>
                  </a:cubicBezTo>
                  <a:lnTo>
                    <a:pt x="0" y="168880"/>
                  </a:lnTo>
                  <a:cubicBezTo>
                    <a:pt x="0" y="75610"/>
                    <a:pt x="75610" y="0"/>
                    <a:pt x="168880" y="0"/>
                  </a:cubicBezTo>
                  <a:close/>
                </a:path>
              </a:pathLst>
            </a:custGeom>
            <a:solidFill>
              <a:srgbClr val="457800"/>
            </a:solidFill>
          </p:spPr>
        </p:sp>
        <p:sp>
          <p:nvSpPr>
            <p:cNvPr name="TextBox 11" id="11"/>
            <p:cNvSpPr txBox="true"/>
            <p:nvPr/>
          </p:nvSpPr>
          <p:spPr>
            <a:xfrm>
              <a:off x="0" y="-38100"/>
              <a:ext cx="779656" cy="375861"/>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93328" y="6980700"/>
            <a:ext cx="1186848" cy="514163"/>
            <a:chOff x="0" y="0"/>
            <a:chExt cx="779656" cy="337761"/>
          </a:xfrm>
        </p:grpSpPr>
        <p:sp>
          <p:nvSpPr>
            <p:cNvPr name="Freeform 13" id="13"/>
            <p:cNvSpPr/>
            <p:nvPr/>
          </p:nvSpPr>
          <p:spPr>
            <a:xfrm flipH="false" flipV="false" rot="0">
              <a:off x="0" y="0"/>
              <a:ext cx="779656" cy="337761"/>
            </a:xfrm>
            <a:custGeom>
              <a:avLst/>
              <a:gdLst/>
              <a:ahLst/>
              <a:cxnLst/>
              <a:rect r="r" b="b" t="t" l="l"/>
              <a:pathLst>
                <a:path h="337761" w="779656">
                  <a:moveTo>
                    <a:pt x="168880" y="0"/>
                  </a:moveTo>
                  <a:lnTo>
                    <a:pt x="610776" y="0"/>
                  </a:lnTo>
                  <a:cubicBezTo>
                    <a:pt x="704046" y="0"/>
                    <a:pt x="779656" y="75610"/>
                    <a:pt x="779656" y="168880"/>
                  </a:cubicBezTo>
                  <a:lnTo>
                    <a:pt x="779656" y="168880"/>
                  </a:lnTo>
                  <a:cubicBezTo>
                    <a:pt x="779656" y="262150"/>
                    <a:pt x="704046" y="337761"/>
                    <a:pt x="610776" y="337761"/>
                  </a:cubicBezTo>
                  <a:lnTo>
                    <a:pt x="168880" y="337761"/>
                  </a:lnTo>
                  <a:cubicBezTo>
                    <a:pt x="75610" y="337761"/>
                    <a:pt x="0" y="262150"/>
                    <a:pt x="0" y="168880"/>
                  </a:cubicBezTo>
                  <a:lnTo>
                    <a:pt x="0" y="168880"/>
                  </a:lnTo>
                  <a:cubicBezTo>
                    <a:pt x="0" y="75610"/>
                    <a:pt x="75610" y="0"/>
                    <a:pt x="168880" y="0"/>
                  </a:cubicBezTo>
                  <a:close/>
                </a:path>
              </a:pathLst>
            </a:custGeom>
            <a:solidFill>
              <a:srgbClr val="5DA103"/>
            </a:solidFill>
          </p:spPr>
        </p:sp>
        <p:sp>
          <p:nvSpPr>
            <p:cNvPr name="TextBox 14" id="14"/>
            <p:cNvSpPr txBox="true"/>
            <p:nvPr/>
          </p:nvSpPr>
          <p:spPr>
            <a:xfrm>
              <a:off x="0" y="-38100"/>
              <a:ext cx="779656" cy="375861"/>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7037610" y="-1637263"/>
            <a:ext cx="3086100" cy="30861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57800"/>
            </a:solidFill>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7560912">
            <a:off x="13203247" y="-362452"/>
            <a:ext cx="7572472" cy="3445481"/>
          </a:xfrm>
          <a:custGeom>
            <a:avLst/>
            <a:gdLst/>
            <a:ahLst/>
            <a:cxnLst/>
            <a:rect r="r" b="b" t="t" l="l"/>
            <a:pathLst>
              <a:path h="3445481" w="7572472">
                <a:moveTo>
                  <a:pt x="0" y="0"/>
                </a:moveTo>
                <a:lnTo>
                  <a:pt x="7572471" y="0"/>
                </a:lnTo>
                <a:lnTo>
                  <a:pt x="7572471" y="3445481"/>
                </a:lnTo>
                <a:lnTo>
                  <a:pt x="0" y="3445481"/>
                </a:lnTo>
                <a:lnTo>
                  <a:pt x="0" y="0"/>
                </a:lnTo>
                <a:close/>
              </a:path>
            </a:pathLst>
          </a:custGeom>
          <a:blipFill>
            <a:blip r:embed="rId4">
              <a:extLst>
                <a:ext uri="{96DAC541-7B7A-43D3-8B79-37D633B846F1}">
                  <asvg:svgBlip xmlns:asvg="http://schemas.microsoft.com/office/drawing/2016/SVG/main" r:embed="rId5"/>
                </a:ext>
              </a:extLst>
            </a:blip>
            <a:stretch>
              <a:fillRect l="-40225" t="-28460" r="-23843" b="0"/>
            </a:stretch>
          </a:blipFill>
        </p:spPr>
      </p:sp>
      <p:pic>
        <p:nvPicPr>
          <p:cNvPr name="Picture 19" id="19"/>
          <p:cNvPicPr>
            <a:picLocks noChangeAspect="true"/>
          </p:cNvPicPr>
          <p:nvPr/>
        </p:nvPicPr>
        <p:blipFill>
          <a:blip r:embed="rId6"/>
          <a:stretch>
            <a:fillRect/>
          </a:stretch>
        </p:blipFill>
        <p:spPr>
          <a:xfrm rot="0">
            <a:off x="8951513" y="1148468"/>
            <a:ext cx="8883206" cy="8733682"/>
          </a:xfrm>
          <a:prstGeom prst="rect">
            <a:avLst/>
          </a:prstGeom>
        </p:spPr>
      </p:pic>
      <p:grpSp>
        <p:nvGrpSpPr>
          <p:cNvPr name="Group 20" id="20"/>
          <p:cNvGrpSpPr/>
          <p:nvPr/>
        </p:nvGrpSpPr>
        <p:grpSpPr>
          <a:xfrm rot="0">
            <a:off x="1028700" y="6108346"/>
            <a:ext cx="514163" cy="51416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7800"/>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028700" y="6986943"/>
            <a:ext cx="514163" cy="51416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A103"/>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028700" y="7865540"/>
            <a:ext cx="514163" cy="51416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4C32F"/>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028700" y="8744137"/>
            <a:ext cx="514163" cy="51416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4E54A"/>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693328" y="7853054"/>
            <a:ext cx="1186848" cy="514163"/>
            <a:chOff x="0" y="0"/>
            <a:chExt cx="779656" cy="337761"/>
          </a:xfrm>
        </p:grpSpPr>
        <p:sp>
          <p:nvSpPr>
            <p:cNvPr name="Freeform 33" id="33"/>
            <p:cNvSpPr/>
            <p:nvPr/>
          </p:nvSpPr>
          <p:spPr>
            <a:xfrm flipH="false" flipV="false" rot="0">
              <a:off x="0" y="0"/>
              <a:ext cx="779656" cy="337761"/>
            </a:xfrm>
            <a:custGeom>
              <a:avLst/>
              <a:gdLst/>
              <a:ahLst/>
              <a:cxnLst/>
              <a:rect r="r" b="b" t="t" l="l"/>
              <a:pathLst>
                <a:path h="337761" w="779656">
                  <a:moveTo>
                    <a:pt x="168880" y="0"/>
                  </a:moveTo>
                  <a:lnTo>
                    <a:pt x="610776" y="0"/>
                  </a:lnTo>
                  <a:cubicBezTo>
                    <a:pt x="704046" y="0"/>
                    <a:pt x="779656" y="75610"/>
                    <a:pt x="779656" y="168880"/>
                  </a:cubicBezTo>
                  <a:lnTo>
                    <a:pt x="779656" y="168880"/>
                  </a:lnTo>
                  <a:cubicBezTo>
                    <a:pt x="779656" y="262150"/>
                    <a:pt x="704046" y="337761"/>
                    <a:pt x="610776" y="337761"/>
                  </a:cubicBezTo>
                  <a:lnTo>
                    <a:pt x="168880" y="337761"/>
                  </a:lnTo>
                  <a:cubicBezTo>
                    <a:pt x="75610" y="337761"/>
                    <a:pt x="0" y="262150"/>
                    <a:pt x="0" y="168880"/>
                  </a:cubicBezTo>
                  <a:lnTo>
                    <a:pt x="0" y="168880"/>
                  </a:lnTo>
                  <a:cubicBezTo>
                    <a:pt x="0" y="75610"/>
                    <a:pt x="75610" y="0"/>
                    <a:pt x="168880" y="0"/>
                  </a:cubicBezTo>
                  <a:close/>
                </a:path>
              </a:pathLst>
            </a:custGeom>
            <a:solidFill>
              <a:srgbClr val="84C32F"/>
            </a:solidFill>
          </p:spPr>
        </p:sp>
        <p:sp>
          <p:nvSpPr>
            <p:cNvPr name="TextBox 34" id="34"/>
            <p:cNvSpPr txBox="true"/>
            <p:nvPr/>
          </p:nvSpPr>
          <p:spPr>
            <a:xfrm>
              <a:off x="0" y="-38100"/>
              <a:ext cx="779656" cy="375861"/>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1693328" y="8725152"/>
            <a:ext cx="1186848" cy="514163"/>
            <a:chOff x="0" y="0"/>
            <a:chExt cx="779656" cy="337761"/>
          </a:xfrm>
        </p:grpSpPr>
        <p:sp>
          <p:nvSpPr>
            <p:cNvPr name="Freeform 36" id="36"/>
            <p:cNvSpPr/>
            <p:nvPr/>
          </p:nvSpPr>
          <p:spPr>
            <a:xfrm flipH="false" flipV="false" rot="0">
              <a:off x="0" y="0"/>
              <a:ext cx="779656" cy="337761"/>
            </a:xfrm>
            <a:custGeom>
              <a:avLst/>
              <a:gdLst/>
              <a:ahLst/>
              <a:cxnLst/>
              <a:rect r="r" b="b" t="t" l="l"/>
              <a:pathLst>
                <a:path h="337761" w="779656">
                  <a:moveTo>
                    <a:pt x="168880" y="0"/>
                  </a:moveTo>
                  <a:lnTo>
                    <a:pt x="610776" y="0"/>
                  </a:lnTo>
                  <a:cubicBezTo>
                    <a:pt x="704046" y="0"/>
                    <a:pt x="779656" y="75610"/>
                    <a:pt x="779656" y="168880"/>
                  </a:cubicBezTo>
                  <a:lnTo>
                    <a:pt x="779656" y="168880"/>
                  </a:lnTo>
                  <a:cubicBezTo>
                    <a:pt x="779656" y="262150"/>
                    <a:pt x="704046" y="337761"/>
                    <a:pt x="610776" y="337761"/>
                  </a:cubicBezTo>
                  <a:lnTo>
                    <a:pt x="168880" y="337761"/>
                  </a:lnTo>
                  <a:cubicBezTo>
                    <a:pt x="75610" y="337761"/>
                    <a:pt x="0" y="262150"/>
                    <a:pt x="0" y="168880"/>
                  </a:cubicBezTo>
                  <a:lnTo>
                    <a:pt x="0" y="168880"/>
                  </a:lnTo>
                  <a:cubicBezTo>
                    <a:pt x="0" y="75610"/>
                    <a:pt x="75610" y="0"/>
                    <a:pt x="168880" y="0"/>
                  </a:cubicBezTo>
                  <a:close/>
                </a:path>
              </a:pathLst>
            </a:custGeom>
            <a:solidFill>
              <a:srgbClr val="A4E54A"/>
            </a:solidFill>
          </p:spPr>
        </p:sp>
        <p:sp>
          <p:nvSpPr>
            <p:cNvPr name="TextBox 37" id="37"/>
            <p:cNvSpPr txBox="true"/>
            <p:nvPr/>
          </p:nvSpPr>
          <p:spPr>
            <a:xfrm>
              <a:off x="0" y="-38100"/>
              <a:ext cx="779656" cy="375861"/>
            </a:xfrm>
            <a:prstGeom prst="rect">
              <a:avLst/>
            </a:prstGeom>
          </p:spPr>
          <p:txBody>
            <a:bodyPr anchor="ctr" rtlCol="false" tIns="50800" lIns="50800" bIns="50800" rIns="50800"/>
            <a:lstStyle/>
            <a:p>
              <a:pPr algn="ctr">
                <a:lnSpc>
                  <a:spcPts val="2659"/>
                </a:lnSpc>
              </a:pPr>
            </a:p>
          </p:txBody>
        </p:sp>
      </p:grpSp>
      <p:sp>
        <p:nvSpPr>
          <p:cNvPr name="Freeform 38" id="38"/>
          <p:cNvSpPr/>
          <p:nvPr/>
        </p:nvSpPr>
        <p:spPr>
          <a:xfrm flipH="false" flipV="false" rot="0">
            <a:off x="17271568" y="643669"/>
            <a:ext cx="455169" cy="232705"/>
          </a:xfrm>
          <a:custGeom>
            <a:avLst/>
            <a:gdLst/>
            <a:ahLst/>
            <a:cxnLst/>
            <a:rect r="r" b="b" t="t" l="l"/>
            <a:pathLst>
              <a:path h="232705" w="455169">
                <a:moveTo>
                  <a:pt x="0" y="0"/>
                </a:moveTo>
                <a:lnTo>
                  <a:pt x="455169" y="0"/>
                </a:lnTo>
                <a:lnTo>
                  <a:pt x="455169" y="232706"/>
                </a:lnTo>
                <a:lnTo>
                  <a:pt x="0" y="2327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9" id="39"/>
          <p:cNvSpPr/>
          <p:nvPr/>
        </p:nvSpPr>
        <p:spPr>
          <a:xfrm flipH="false" flipV="false" rot="-10800000">
            <a:off x="3032576" y="6262561"/>
            <a:ext cx="106603" cy="205732"/>
          </a:xfrm>
          <a:custGeom>
            <a:avLst/>
            <a:gdLst/>
            <a:ahLst/>
            <a:cxnLst/>
            <a:rect r="r" b="b" t="t" l="l"/>
            <a:pathLst>
              <a:path h="205732" w="106603">
                <a:moveTo>
                  <a:pt x="0" y="0"/>
                </a:moveTo>
                <a:lnTo>
                  <a:pt x="106603" y="0"/>
                </a:lnTo>
                <a:lnTo>
                  <a:pt x="106603" y="205733"/>
                </a:lnTo>
                <a:lnTo>
                  <a:pt x="0" y="205733"/>
                </a:lnTo>
                <a:lnTo>
                  <a:pt x="0" y="0"/>
                </a:lnTo>
                <a:close/>
              </a:path>
            </a:pathLst>
          </a:custGeom>
          <a:blipFill>
            <a:blip r:embed="rId9">
              <a:extLst>
                <a:ext uri="{96DAC541-7B7A-43D3-8B79-37D633B846F1}">
                  <asvg:svgBlip xmlns:asvg="http://schemas.microsoft.com/office/drawing/2016/SVG/main" r:embed="rId10"/>
                </a:ext>
              </a:extLst>
            </a:blip>
            <a:stretch>
              <a:fillRect l="0" t="0" r="-301015" b="0"/>
            </a:stretch>
          </a:blipFill>
        </p:spPr>
      </p:sp>
      <p:sp>
        <p:nvSpPr>
          <p:cNvPr name="Freeform 40" id="40"/>
          <p:cNvSpPr/>
          <p:nvPr/>
        </p:nvSpPr>
        <p:spPr>
          <a:xfrm flipH="false" flipV="false" rot="-10800000">
            <a:off x="3032576" y="7122874"/>
            <a:ext cx="106603" cy="205732"/>
          </a:xfrm>
          <a:custGeom>
            <a:avLst/>
            <a:gdLst/>
            <a:ahLst/>
            <a:cxnLst/>
            <a:rect r="r" b="b" t="t" l="l"/>
            <a:pathLst>
              <a:path h="205732" w="106603">
                <a:moveTo>
                  <a:pt x="0" y="0"/>
                </a:moveTo>
                <a:lnTo>
                  <a:pt x="106603" y="0"/>
                </a:lnTo>
                <a:lnTo>
                  <a:pt x="106603" y="205733"/>
                </a:lnTo>
                <a:lnTo>
                  <a:pt x="0" y="205733"/>
                </a:lnTo>
                <a:lnTo>
                  <a:pt x="0" y="0"/>
                </a:lnTo>
                <a:close/>
              </a:path>
            </a:pathLst>
          </a:custGeom>
          <a:blipFill>
            <a:blip r:embed="rId9">
              <a:extLst>
                <a:ext uri="{96DAC541-7B7A-43D3-8B79-37D633B846F1}">
                  <asvg:svgBlip xmlns:asvg="http://schemas.microsoft.com/office/drawing/2016/SVG/main" r:embed="rId10"/>
                </a:ext>
              </a:extLst>
            </a:blip>
            <a:stretch>
              <a:fillRect l="0" t="0" r="-301015" b="0"/>
            </a:stretch>
          </a:blipFill>
        </p:spPr>
      </p:sp>
      <p:sp>
        <p:nvSpPr>
          <p:cNvPr name="TextBox 41" id="41"/>
          <p:cNvSpPr txBox="true"/>
          <p:nvPr/>
        </p:nvSpPr>
        <p:spPr>
          <a:xfrm rot="0">
            <a:off x="1028700" y="2655420"/>
            <a:ext cx="6786225" cy="3090975"/>
          </a:xfrm>
          <a:prstGeom prst="rect">
            <a:avLst/>
          </a:prstGeom>
        </p:spPr>
        <p:txBody>
          <a:bodyPr anchor="t" rtlCol="false" tIns="0" lIns="0" bIns="0" rIns="0">
            <a:spAutoFit/>
          </a:bodyPr>
          <a:lstStyle/>
          <a:p>
            <a:pPr algn="l">
              <a:lnSpc>
                <a:spcPts val="11922"/>
              </a:lnSpc>
            </a:pPr>
            <a:r>
              <a:rPr lang="en-US" sz="11247" b="true">
                <a:solidFill>
                  <a:srgbClr val="457800"/>
                </a:solidFill>
                <a:latin typeface="Neue Montreal Bold"/>
                <a:ea typeface="Neue Montreal Bold"/>
                <a:cs typeface="Neue Montreal Bold"/>
                <a:sym typeface="Neue Montreal Bold"/>
              </a:rPr>
              <a:t>Market Presence</a:t>
            </a:r>
          </a:p>
        </p:txBody>
      </p:sp>
      <p:sp>
        <p:nvSpPr>
          <p:cNvPr name="TextBox 42" id="42"/>
          <p:cNvSpPr txBox="true"/>
          <p:nvPr/>
        </p:nvSpPr>
        <p:spPr>
          <a:xfrm rot="0">
            <a:off x="2443517" y="1112247"/>
            <a:ext cx="1893570" cy="898048"/>
          </a:xfrm>
          <a:prstGeom prst="rect">
            <a:avLst/>
          </a:prstGeom>
        </p:spPr>
        <p:txBody>
          <a:bodyPr anchor="t" rtlCol="false" tIns="0" lIns="0" bIns="0" rIns="0">
            <a:spAutoFit/>
          </a:bodyPr>
          <a:lstStyle/>
          <a:p>
            <a:pPr algn="l">
              <a:lnSpc>
                <a:spcPts val="3500"/>
              </a:lnSpc>
            </a:pPr>
            <a:r>
              <a:rPr lang="en-US" sz="3070" b="true">
                <a:solidFill>
                  <a:srgbClr val="000000"/>
                </a:solidFill>
                <a:latin typeface="Neue Montreal Medium"/>
                <a:ea typeface="Neue Montreal Medium"/>
                <a:cs typeface="Neue Montreal Medium"/>
                <a:sym typeface="Neue Montreal Medium"/>
              </a:rPr>
              <a:t>Arowwai Industries</a:t>
            </a:r>
          </a:p>
        </p:txBody>
      </p:sp>
      <p:sp>
        <p:nvSpPr>
          <p:cNvPr name="TextBox 43" id="43"/>
          <p:cNvSpPr txBox="true"/>
          <p:nvPr/>
        </p:nvSpPr>
        <p:spPr>
          <a:xfrm rot="0">
            <a:off x="3291579" y="6130169"/>
            <a:ext cx="4200432" cy="455960"/>
          </a:xfrm>
          <a:prstGeom prst="rect">
            <a:avLst/>
          </a:prstGeom>
        </p:spPr>
        <p:txBody>
          <a:bodyPr anchor="t" rtlCol="false" tIns="0" lIns="0" bIns="0" rIns="0">
            <a:spAutoFit/>
          </a:bodyPr>
          <a:lstStyle/>
          <a:p>
            <a:pPr algn="l">
              <a:lnSpc>
                <a:spcPts val="3500"/>
              </a:lnSpc>
            </a:pPr>
            <a:r>
              <a:rPr lang="en-US" sz="3070" b="true">
                <a:solidFill>
                  <a:srgbClr val="000000"/>
                </a:solidFill>
                <a:latin typeface="Neue Montreal Medium"/>
                <a:ea typeface="Neue Montreal Medium"/>
                <a:cs typeface="Neue Montreal Medium"/>
                <a:sym typeface="Neue Montreal Medium"/>
              </a:rPr>
              <a:t>Local Farmers' Markets</a:t>
            </a:r>
          </a:p>
        </p:txBody>
      </p:sp>
      <p:sp>
        <p:nvSpPr>
          <p:cNvPr name="TextBox 44" id="44"/>
          <p:cNvSpPr txBox="true"/>
          <p:nvPr/>
        </p:nvSpPr>
        <p:spPr>
          <a:xfrm rot="0">
            <a:off x="3291579" y="7014564"/>
            <a:ext cx="4200432" cy="455960"/>
          </a:xfrm>
          <a:prstGeom prst="rect">
            <a:avLst/>
          </a:prstGeom>
        </p:spPr>
        <p:txBody>
          <a:bodyPr anchor="t" rtlCol="false" tIns="0" lIns="0" bIns="0" rIns="0">
            <a:spAutoFit/>
          </a:bodyPr>
          <a:lstStyle/>
          <a:p>
            <a:pPr algn="l">
              <a:lnSpc>
                <a:spcPts val="3500"/>
              </a:lnSpc>
            </a:pPr>
            <a:r>
              <a:rPr lang="en-US" sz="3070" b="true">
                <a:solidFill>
                  <a:srgbClr val="000000"/>
                </a:solidFill>
                <a:latin typeface="Neue Montreal Medium"/>
                <a:ea typeface="Neue Montreal Medium"/>
                <a:cs typeface="Neue Montreal Medium"/>
                <a:sym typeface="Neue Montreal Medium"/>
              </a:rPr>
              <a:t>Retail Partnerships</a:t>
            </a:r>
          </a:p>
        </p:txBody>
      </p:sp>
      <p:sp>
        <p:nvSpPr>
          <p:cNvPr name="TextBox 45" id="45"/>
          <p:cNvSpPr txBox="true"/>
          <p:nvPr/>
        </p:nvSpPr>
        <p:spPr>
          <a:xfrm rot="0">
            <a:off x="6763160" y="1329354"/>
            <a:ext cx="826076" cy="341290"/>
          </a:xfrm>
          <a:prstGeom prst="rect">
            <a:avLst/>
          </a:prstGeom>
        </p:spPr>
        <p:txBody>
          <a:bodyPr anchor="t" rtlCol="false" tIns="0" lIns="0" bIns="0" rIns="0">
            <a:spAutoFit/>
          </a:bodyPr>
          <a:lstStyle/>
          <a:p>
            <a:pPr algn="l">
              <a:lnSpc>
                <a:spcPts val="2638"/>
              </a:lnSpc>
            </a:pPr>
            <a:r>
              <a:rPr lang="en-US" sz="2314" b="true">
                <a:solidFill>
                  <a:srgbClr val="FFFFFF"/>
                </a:solidFill>
                <a:latin typeface="Neue Montreal Medium"/>
                <a:ea typeface="Neue Montreal Medium"/>
                <a:cs typeface="Neue Montreal Medium"/>
                <a:sym typeface="Neue Montreal Medium"/>
              </a:rPr>
              <a:t>Since</a:t>
            </a:r>
          </a:p>
        </p:txBody>
      </p:sp>
      <p:sp>
        <p:nvSpPr>
          <p:cNvPr name="TextBox 46" id="46"/>
          <p:cNvSpPr txBox="true"/>
          <p:nvPr/>
        </p:nvSpPr>
        <p:spPr>
          <a:xfrm rot="0">
            <a:off x="1830993" y="6162645"/>
            <a:ext cx="911517" cy="381482"/>
          </a:xfrm>
          <a:prstGeom prst="rect">
            <a:avLst/>
          </a:prstGeom>
        </p:spPr>
        <p:txBody>
          <a:bodyPr anchor="t" rtlCol="false" tIns="0" lIns="0" bIns="0" rIns="0">
            <a:spAutoFit/>
          </a:bodyPr>
          <a:lstStyle/>
          <a:p>
            <a:pPr algn="ctr">
              <a:lnSpc>
                <a:spcPts val="2910"/>
              </a:lnSpc>
            </a:pPr>
            <a:r>
              <a:rPr lang="en-US" sz="2553" b="true">
                <a:solidFill>
                  <a:srgbClr val="FFFFFF"/>
                </a:solidFill>
                <a:latin typeface="Neue Montreal Medium"/>
                <a:ea typeface="Neue Montreal Medium"/>
                <a:cs typeface="Neue Montreal Medium"/>
                <a:sym typeface="Neue Montreal Medium"/>
              </a:rPr>
              <a:t>30%</a:t>
            </a:r>
          </a:p>
        </p:txBody>
      </p:sp>
      <p:sp>
        <p:nvSpPr>
          <p:cNvPr name="TextBox 47" id="47"/>
          <p:cNvSpPr txBox="true"/>
          <p:nvPr/>
        </p:nvSpPr>
        <p:spPr>
          <a:xfrm rot="0">
            <a:off x="1830993" y="7035000"/>
            <a:ext cx="911517" cy="381482"/>
          </a:xfrm>
          <a:prstGeom prst="rect">
            <a:avLst/>
          </a:prstGeom>
        </p:spPr>
        <p:txBody>
          <a:bodyPr anchor="t" rtlCol="false" tIns="0" lIns="0" bIns="0" rIns="0">
            <a:spAutoFit/>
          </a:bodyPr>
          <a:lstStyle/>
          <a:p>
            <a:pPr algn="ctr">
              <a:lnSpc>
                <a:spcPts val="2910"/>
              </a:lnSpc>
            </a:pPr>
            <a:r>
              <a:rPr lang="en-US" sz="2553" b="true">
                <a:solidFill>
                  <a:srgbClr val="FFFFFF"/>
                </a:solidFill>
                <a:latin typeface="Neue Montreal Medium"/>
                <a:ea typeface="Neue Montreal Medium"/>
                <a:cs typeface="Neue Montreal Medium"/>
                <a:sym typeface="Neue Montreal Medium"/>
              </a:rPr>
              <a:t>12.5%</a:t>
            </a:r>
          </a:p>
        </p:txBody>
      </p:sp>
      <p:sp>
        <p:nvSpPr>
          <p:cNvPr name="TextBox 48" id="48"/>
          <p:cNvSpPr txBox="true"/>
          <p:nvPr/>
        </p:nvSpPr>
        <p:spPr>
          <a:xfrm rot="0">
            <a:off x="7773120" y="1345393"/>
            <a:ext cx="826076" cy="338294"/>
          </a:xfrm>
          <a:prstGeom prst="rect">
            <a:avLst/>
          </a:prstGeom>
        </p:spPr>
        <p:txBody>
          <a:bodyPr anchor="t" rtlCol="false" tIns="0" lIns="0" bIns="0" rIns="0">
            <a:spAutoFit/>
          </a:bodyPr>
          <a:lstStyle/>
          <a:p>
            <a:pPr algn="r">
              <a:lnSpc>
                <a:spcPts val="2638"/>
              </a:lnSpc>
            </a:pPr>
            <a:r>
              <a:rPr lang="en-US" sz="2314" b="true">
                <a:solidFill>
                  <a:srgbClr val="000000"/>
                </a:solidFill>
                <a:latin typeface="Neue Montreal Medium"/>
                <a:ea typeface="Neue Montreal Medium"/>
                <a:cs typeface="Neue Montreal Medium"/>
                <a:sym typeface="Neue Montreal Medium"/>
              </a:rPr>
              <a:t>2020</a:t>
            </a:r>
          </a:p>
        </p:txBody>
      </p:sp>
      <p:sp>
        <p:nvSpPr>
          <p:cNvPr name="TextBox 49" id="49"/>
          <p:cNvSpPr txBox="true"/>
          <p:nvPr/>
        </p:nvSpPr>
        <p:spPr>
          <a:xfrm rot="0">
            <a:off x="3291579" y="7898960"/>
            <a:ext cx="5920090" cy="455960"/>
          </a:xfrm>
          <a:prstGeom prst="rect">
            <a:avLst/>
          </a:prstGeom>
        </p:spPr>
        <p:txBody>
          <a:bodyPr anchor="t" rtlCol="false" tIns="0" lIns="0" bIns="0" rIns="0">
            <a:spAutoFit/>
          </a:bodyPr>
          <a:lstStyle/>
          <a:p>
            <a:pPr algn="l">
              <a:lnSpc>
                <a:spcPts val="3500"/>
              </a:lnSpc>
            </a:pPr>
            <a:r>
              <a:rPr lang="en-US" sz="3070" b="true">
                <a:solidFill>
                  <a:srgbClr val="000000"/>
                </a:solidFill>
                <a:latin typeface="Neue Montreal Medium"/>
                <a:ea typeface="Neue Montreal Medium"/>
                <a:cs typeface="Neue Montreal Medium"/>
                <a:sym typeface="Neue Montreal Medium"/>
              </a:rPr>
              <a:t>Direct-to-Consumer Online Sales</a:t>
            </a:r>
          </a:p>
        </p:txBody>
      </p:sp>
      <p:sp>
        <p:nvSpPr>
          <p:cNvPr name="TextBox 50" id="50"/>
          <p:cNvSpPr txBox="true"/>
          <p:nvPr/>
        </p:nvSpPr>
        <p:spPr>
          <a:xfrm rot="0">
            <a:off x="3291579" y="8783355"/>
            <a:ext cx="6001979" cy="455960"/>
          </a:xfrm>
          <a:prstGeom prst="rect">
            <a:avLst/>
          </a:prstGeom>
        </p:spPr>
        <p:txBody>
          <a:bodyPr anchor="t" rtlCol="false" tIns="0" lIns="0" bIns="0" rIns="0">
            <a:spAutoFit/>
          </a:bodyPr>
          <a:lstStyle/>
          <a:p>
            <a:pPr algn="l">
              <a:lnSpc>
                <a:spcPts val="3500"/>
              </a:lnSpc>
            </a:pPr>
            <a:r>
              <a:rPr lang="en-US" sz="3070" b="true">
                <a:solidFill>
                  <a:srgbClr val="000000"/>
                </a:solidFill>
                <a:latin typeface="Neue Montreal Medium"/>
                <a:ea typeface="Neue Montreal Medium"/>
                <a:cs typeface="Neue Montreal Medium"/>
                <a:sym typeface="Neue Montreal Medium"/>
              </a:rPr>
              <a:t>Restaurant and Hospitality Supply</a:t>
            </a:r>
          </a:p>
        </p:txBody>
      </p:sp>
      <p:sp>
        <p:nvSpPr>
          <p:cNvPr name="TextBox 51" id="51"/>
          <p:cNvSpPr txBox="true"/>
          <p:nvPr/>
        </p:nvSpPr>
        <p:spPr>
          <a:xfrm rot="0">
            <a:off x="1830993" y="7907354"/>
            <a:ext cx="911517" cy="381482"/>
          </a:xfrm>
          <a:prstGeom prst="rect">
            <a:avLst/>
          </a:prstGeom>
        </p:spPr>
        <p:txBody>
          <a:bodyPr anchor="t" rtlCol="false" tIns="0" lIns="0" bIns="0" rIns="0">
            <a:spAutoFit/>
          </a:bodyPr>
          <a:lstStyle/>
          <a:p>
            <a:pPr algn="ctr">
              <a:lnSpc>
                <a:spcPts val="2910"/>
              </a:lnSpc>
            </a:pPr>
            <a:r>
              <a:rPr lang="en-US" sz="2553" b="true">
                <a:solidFill>
                  <a:srgbClr val="14320F"/>
                </a:solidFill>
                <a:latin typeface="Neue Montreal Medium"/>
                <a:ea typeface="Neue Montreal Medium"/>
                <a:cs typeface="Neue Montreal Medium"/>
                <a:sym typeface="Neue Montreal Medium"/>
              </a:rPr>
              <a:t>37.5%</a:t>
            </a:r>
          </a:p>
        </p:txBody>
      </p:sp>
      <p:sp>
        <p:nvSpPr>
          <p:cNvPr name="TextBox 52" id="52"/>
          <p:cNvSpPr txBox="true"/>
          <p:nvPr/>
        </p:nvSpPr>
        <p:spPr>
          <a:xfrm rot="0">
            <a:off x="1830993" y="8779452"/>
            <a:ext cx="911517" cy="381482"/>
          </a:xfrm>
          <a:prstGeom prst="rect">
            <a:avLst/>
          </a:prstGeom>
        </p:spPr>
        <p:txBody>
          <a:bodyPr anchor="t" rtlCol="false" tIns="0" lIns="0" bIns="0" rIns="0">
            <a:spAutoFit/>
          </a:bodyPr>
          <a:lstStyle/>
          <a:p>
            <a:pPr algn="ctr">
              <a:lnSpc>
                <a:spcPts val="2910"/>
              </a:lnSpc>
            </a:pPr>
            <a:r>
              <a:rPr lang="en-US" sz="2553" b="true">
                <a:solidFill>
                  <a:srgbClr val="14320F"/>
                </a:solidFill>
                <a:latin typeface="Neue Montreal Medium"/>
                <a:ea typeface="Neue Montreal Medium"/>
                <a:cs typeface="Neue Montreal Medium"/>
                <a:sym typeface="Neue Montreal Medium"/>
              </a:rPr>
              <a:t>20%</a:t>
            </a:r>
          </a:p>
        </p:txBody>
      </p:sp>
      <p:sp>
        <p:nvSpPr>
          <p:cNvPr name="Freeform 53" id="53"/>
          <p:cNvSpPr/>
          <p:nvPr/>
        </p:nvSpPr>
        <p:spPr>
          <a:xfrm flipH="false" flipV="false" rot="-10800000">
            <a:off x="3032576" y="8007270"/>
            <a:ext cx="106603" cy="205732"/>
          </a:xfrm>
          <a:custGeom>
            <a:avLst/>
            <a:gdLst/>
            <a:ahLst/>
            <a:cxnLst/>
            <a:rect r="r" b="b" t="t" l="l"/>
            <a:pathLst>
              <a:path h="205732" w="106603">
                <a:moveTo>
                  <a:pt x="0" y="0"/>
                </a:moveTo>
                <a:lnTo>
                  <a:pt x="106603" y="0"/>
                </a:lnTo>
                <a:lnTo>
                  <a:pt x="106603" y="205732"/>
                </a:lnTo>
                <a:lnTo>
                  <a:pt x="0" y="205732"/>
                </a:lnTo>
                <a:lnTo>
                  <a:pt x="0" y="0"/>
                </a:lnTo>
                <a:close/>
              </a:path>
            </a:pathLst>
          </a:custGeom>
          <a:blipFill>
            <a:blip r:embed="rId9">
              <a:extLst>
                <a:ext uri="{96DAC541-7B7A-43D3-8B79-37D633B846F1}">
                  <asvg:svgBlip xmlns:asvg="http://schemas.microsoft.com/office/drawing/2016/SVG/main" r:embed="rId10"/>
                </a:ext>
              </a:extLst>
            </a:blip>
            <a:stretch>
              <a:fillRect l="0" t="0" r="-301015" b="0"/>
            </a:stretch>
          </a:blipFill>
        </p:spPr>
      </p:sp>
      <p:sp>
        <p:nvSpPr>
          <p:cNvPr name="Freeform 54" id="54"/>
          <p:cNvSpPr/>
          <p:nvPr/>
        </p:nvSpPr>
        <p:spPr>
          <a:xfrm flipH="false" flipV="false" rot="-10800000">
            <a:off x="3032576" y="8867326"/>
            <a:ext cx="106603" cy="205732"/>
          </a:xfrm>
          <a:custGeom>
            <a:avLst/>
            <a:gdLst/>
            <a:ahLst/>
            <a:cxnLst/>
            <a:rect r="r" b="b" t="t" l="l"/>
            <a:pathLst>
              <a:path h="205732" w="106603">
                <a:moveTo>
                  <a:pt x="0" y="0"/>
                </a:moveTo>
                <a:lnTo>
                  <a:pt x="106603" y="0"/>
                </a:lnTo>
                <a:lnTo>
                  <a:pt x="106603" y="205733"/>
                </a:lnTo>
                <a:lnTo>
                  <a:pt x="0" y="205733"/>
                </a:lnTo>
                <a:lnTo>
                  <a:pt x="0" y="0"/>
                </a:lnTo>
                <a:close/>
              </a:path>
            </a:pathLst>
          </a:custGeom>
          <a:blipFill>
            <a:blip r:embed="rId9">
              <a:extLst>
                <a:ext uri="{96DAC541-7B7A-43D3-8B79-37D633B846F1}">
                  <asvg:svgBlip xmlns:asvg="http://schemas.microsoft.com/office/drawing/2016/SVG/main" r:embed="rId10"/>
                </a:ext>
              </a:extLst>
            </a:blip>
            <a:stretch>
              <a:fillRect l="0" t="0" r="-301015" b="0"/>
            </a:stretch>
          </a:blipFill>
        </p:spPr>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071105" cy="1121576"/>
          </a:xfrm>
          <a:custGeom>
            <a:avLst/>
            <a:gdLst/>
            <a:ahLst/>
            <a:cxnLst/>
            <a:rect r="r" b="b" t="t" l="l"/>
            <a:pathLst>
              <a:path h="1121576" w="1071105">
                <a:moveTo>
                  <a:pt x="0" y="0"/>
                </a:moveTo>
                <a:lnTo>
                  <a:pt x="1071105" y="0"/>
                </a:lnTo>
                <a:lnTo>
                  <a:pt x="1071105" y="1121576"/>
                </a:lnTo>
                <a:lnTo>
                  <a:pt x="0" y="1121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966679" y="1286882"/>
            <a:ext cx="1559686" cy="465968"/>
            <a:chOff x="0" y="0"/>
            <a:chExt cx="1130550" cy="337761"/>
          </a:xfrm>
        </p:grpSpPr>
        <p:sp>
          <p:nvSpPr>
            <p:cNvPr name="Freeform 4" id="4"/>
            <p:cNvSpPr/>
            <p:nvPr/>
          </p:nvSpPr>
          <p:spPr>
            <a:xfrm flipH="false" flipV="false" rot="0">
              <a:off x="0" y="0"/>
              <a:ext cx="1130550" cy="337761"/>
            </a:xfrm>
            <a:custGeom>
              <a:avLst/>
              <a:gdLst/>
              <a:ahLst/>
              <a:cxnLst/>
              <a:rect r="r" b="b" t="t" l="l"/>
              <a:pathLst>
                <a:path h="337761" w="1130550">
                  <a:moveTo>
                    <a:pt x="168880" y="0"/>
                  </a:moveTo>
                  <a:lnTo>
                    <a:pt x="961670" y="0"/>
                  </a:lnTo>
                  <a:cubicBezTo>
                    <a:pt x="1006460" y="0"/>
                    <a:pt x="1049415" y="17793"/>
                    <a:pt x="1081086" y="49464"/>
                  </a:cubicBezTo>
                  <a:cubicBezTo>
                    <a:pt x="1112758" y="81135"/>
                    <a:pt x="1130550" y="124090"/>
                    <a:pt x="1130550" y="168880"/>
                  </a:cubicBezTo>
                  <a:lnTo>
                    <a:pt x="1130550" y="168880"/>
                  </a:lnTo>
                  <a:cubicBezTo>
                    <a:pt x="1130550" y="262150"/>
                    <a:pt x="1054940" y="337761"/>
                    <a:pt x="961670" y="337761"/>
                  </a:cubicBezTo>
                  <a:lnTo>
                    <a:pt x="168880" y="337761"/>
                  </a:lnTo>
                  <a:cubicBezTo>
                    <a:pt x="75610" y="337761"/>
                    <a:pt x="0" y="262150"/>
                    <a:pt x="0" y="168880"/>
                  </a:cubicBezTo>
                  <a:lnTo>
                    <a:pt x="0" y="168880"/>
                  </a:lnTo>
                  <a:cubicBezTo>
                    <a:pt x="0" y="75610"/>
                    <a:pt x="75610" y="0"/>
                    <a:pt x="168880" y="0"/>
                  </a:cubicBezTo>
                  <a:close/>
                </a:path>
              </a:pathLst>
            </a:custGeom>
            <a:solidFill>
              <a:srgbClr val="000000">
                <a:alpha val="0"/>
              </a:srgbClr>
            </a:solidFill>
            <a:ln w="19050" cap="rnd">
              <a:solidFill>
                <a:srgbClr val="14320F"/>
              </a:solidFill>
              <a:prstDash val="solid"/>
              <a:round/>
            </a:ln>
          </p:spPr>
        </p:sp>
        <p:sp>
          <p:nvSpPr>
            <p:cNvPr name="TextBox 5" id="5"/>
            <p:cNvSpPr txBox="true"/>
            <p:nvPr/>
          </p:nvSpPr>
          <p:spPr>
            <a:xfrm>
              <a:off x="0" y="-38100"/>
              <a:ext cx="1130550" cy="37586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227133" y="1286882"/>
            <a:ext cx="1244692" cy="465968"/>
            <a:chOff x="0" y="0"/>
            <a:chExt cx="902225" cy="337761"/>
          </a:xfrm>
        </p:grpSpPr>
        <p:sp>
          <p:nvSpPr>
            <p:cNvPr name="Freeform 7" id="7"/>
            <p:cNvSpPr/>
            <p:nvPr/>
          </p:nvSpPr>
          <p:spPr>
            <a:xfrm flipH="false" flipV="false" rot="0">
              <a:off x="0" y="0"/>
              <a:ext cx="902225" cy="337761"/>
            </a:xfrm>
            <a:custGeom>
              <a:avLst/>
              <a:gdLst/>
              <a:ahLst/>
              <a:cxnLst/>
              <a:rect r="r" b="b" t="t" l="l"/>
              <a:pathLst>
                <a:path h="337761" w="902225">
                  <a:moveTo>
                    <a:pt x="168880" y="0"/>
                  </a:moveTo>
                  <a:lnTo>
                    <a:pt x="733344" y="0"/>
                  </a:lnTo>
                  <a:cubicBezTo>
                    <a:pt x="826614" y="0"/>
                    <a:pt x="902225" y="75610"/>
                    <a:pt x="902225" y="168880"/>
                  </a:cubicBezTo>
                  <a:lnTo>
                    <a:pt x="902225" y="168880"/>
                  </a:lnTo>
                  <a:cubicBezTo>
                    <a:pt x="902225" y="262150"/>
                    <a:pt x="826614" y="337761"/>
                    <a:pt x="733344" y="337761"/>
                  </a:cubicBezTo>
                  <a:lnTo>
                    <a:pt x="168880" y="337761"/>
                  </a:lnTo>
                  <a:cubicBezTo>
                    <a:pt x="75610" y="337761"/>
                    <a:pt x="0" y="262150"/>
                    <a:pt x="0" y="168880"/>
                  </a:cubicBezTo>
                  <a:lnTo>
                    <a:pt x="0" y="168880"/>
                  </a:lnTo>
                  <a:cubicBezTo>
                    <a:pt x="0" y="75610"/>
                    <a:pt x="75610" y="0"/>
                    <a:pt x="168880" y="0"/>
                  </a:cubicBezTo>
                  <a:close/>
                </a:path>
              </a:pathLst>
            </a:custGeom>
            <a:solidFill>
              <a:srgbClr val="457800"/>
            </a:solidFill>
          </p:spPr>
        </p:sp>
        <p:sp>
          <p:nvSpPr>
            <p:cNvPr name="TextBox 8" id="8"/>
            <p:cNvSpPr txBox="true"/>
            <p:nvPr/>
          </p:nvSpPr>
          <p:spPr>
            <a:xfrm>
              <a:off x="0" y="-38100"/>
              <a:ext cx="902225" cy="37586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8700" y="4629681"/>
            <a:ext cx="5701860" cy="2095434"/>
          </a:xfrm>
          <a:custGeom>
            <a:avLst/>
            <a:gdLst/>
            <a:ahLst/>
            <a:cxnLst/>
            <a:rect r="r" b="b" t="t" l="l"/>
            <a:pathLst>
              <a:path h="2095434" w="5701860">
                <a:moveTo>
                  <a:pt x="0" y="0"/>
                </a:moveTo>
                <a:lnTo>
                  <a:pt x="5701860" y="0"/>
                </a:lnTo>
                <a:lnTo>
                  <a:pt x="5701860" y="2095434"/>
                </a:lnTo>
                <a:lnTo>
                  <a:pt x="0" y="20954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5901411" y="7934958"/>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57800"/>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true" rot="5400000">
            <a:off x="10162765" y="5228699"/>
            <a:ext cx="8388121" cy="3848050"/>
          </a:xfrm>
          <a:custGeom>
            <a:avLst/>
            <a:gdLst/>
            <a:ahLst/>
            <a:cxnLst/>
            <a:rect r="r" b="b" t="t" l="l"/>
            <a:pathLst>
              <a:path h="3848050" w="8388121">
                <a:moveTo>
                  <a:pt x="0" y="3848051"/>
                </a:moveTo>
                <a:lnTo>
                  <a:pt x="8388121" y="3848051"/>
                </a:lnTo>
                <a:lnTo>
                  <a:pt x="8388121" y="0"/>
                </a:lnTo>
                <a:lnTo>
                  <a:pt x="0" y="0"/>
                </a:lnTo>
                <a:lnTo>
                  <a:pt x="0" y="384805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1508202" y="-2915622"/>
            <a:ext cx="10713603" cy="9735987"/>
          </a:xfrm>
          <a:custGeom>
            <a:avLst/>
            <a:gdLst/>
            <a:ahLst/>
            <a:cxnLst/>
            <a:rect r="r" b="b" t="t" l="l"/>
            <a:pathLst>
              <a:path h="9735987" w="10713603">
                <a:moveTo>
                  <a:pt x="0" y="0"/>
                </a:moveTo>
                <a:lnTo>
                  <a:pt x="10713603" y="0"/>
                </a:lnTo>
                <a:lnTo>
                  <a:pt x="10713603" y="9735987"/>
                </a:lnTo>
                <a:lnTo>
                  <a:pt x="0" y="9735987"/>
                </a:lnTo>
                <a:lnTo>
                  <a:pt x="0" y="0"/>
                </a:lnTo>
                <a:close/>
              </a:path>
            </a:pathLst>
          </a:custGeom>
          <a:blipFill>
            <a:blip r:embed="rId8">
              <a:alphaModFix amt="71000"/>
            </a:blip>
            <a:stretch>
              <a:fillRect l="0" t="0" r="0" b="0"/>
            </a:stretch>
          </a:blipFill>
        </p:spPr>
      </p:sp>
      <p:grpSp>
        <p:nvGrpSpPr>
          <p:cNvPr name="Group 15" id="15"/>
          <p:cNvGrpSpPr/>
          <p:nvPr/>
        </p:nvGrpSpPr>
        <p:grpSpPr>
          <a:xfrm rot="0">
            <a:off x="12675192" y="-1757255"/>
            <a:ext cx="8509781" cy="7369087"/>
            <a:chOff x="0" y="0"/>
            <a:chExt cx="4282440" cy="3708400"/>
          </a:xfrm>
        </p:grpSpPr>
        <p:sp>
          <p:nvSpPr>
            <p:cNvPr name="Freeform 16" id="16"/>
            <p:cNvSpPr/>
            <p:nvPr/>
          </p:nvSpPr>
          <p:spPr>
            <a:xfrm flipH="false" flipV="false" rot="0">
              <a:off x="37461" y="0"/>
              <a:ext cx="4207519" cy="3708400"/>
            </a:xfrm>
            <a:custGeom>
              <a:avLst/>
              <a:gdLst/>
              <a:ahLst/>
              <a:cxnLst/>
              <a:rect r="r" b="b" t="t" l="l"/>
              <a:pathLst>
                <a:path h="3708400" w="4207519">
                  <a:moveTo>
                    <a:pt x="2977842" y="0"/>
                  </a:moveTo>
                  <a:lnTo>
                    <a:pt x="1229676" y="0"/>
                  </a:lnTo>
                  <a:cubicBezTo>
                    <a:pt x="1108064" y="0"/>
                    <a:pt x="995689" y="64877"/>
                    <a:pt x="934880" y="170194"/>
                  </a:cubicBezTo>
                  <a:lnTo>
                    <a:pt x="60808" y="1684006"/>
                  </a:lnTo>
                  <a:cubicBezTo>
                    <a:pt x="0" y="1789321"/>
                    <a:pt x="0" y="1919079"/>
                    <a:pt x="60808" y="2024394"/>
                  </a:cubicBezTo>
                  <a:lnTo>
                    <a:pt x="934880" y="3538206"/>
                  </a:lnTo>
                  <a:cubicBezTo>
                    <a:pt x="995689" y="3643523"/>
                    <a:pt x="1108064" y="3708400"/>
                    <a:pt x="1229676" y="3708400"/>
                  </a:cubicBezTo>
                  <a:lnTo>
                    <a:pt x="2977842" y="3708400"/>
                  </a:lnTo>
                  <a:cubicBezTo>
                    <a:pt x="3099454" y="3708400"/>
                    <a:pt x="3211829" y="3643523"/>
                    <a:pt x="3272639" y="3538206"/>
                  </a:cubicBezTo>
                  <a:lnTo>
                    <a:pt x="4146710" y="2024394"/>
                  </a:lnTo>
                  <a:cubicBezTo>
                    <a:pt x="4207518" y="1919079"/>
                    <a:pt x="4207518" y="1789321"/>
                    <a:pt x="4146710" y="1684006"/>
                  </a:cubicBezTo>
                  <a:lnTo>
                    <a:pt x="3272639" y="170194"/>
                  </a:lnTo>
                  <a:cubicBezTo>
                    <a:pt x="3211829" y="64877"/>
                    <a:pt x="3099454" y="0"/>
                    <a:pt x="2977842" y="0"/>
                  </a:cubicBezTo>
                  <a:close/>
                </a:path>
              </a:pathLst>
            </a:custGeom>
            <a:blipFill>
              <a:blip r:embed="rId9"/>
              <a:stretch>
                <a:fillRect l="-9185" t="0" r="-9185" b="0"/>
              </a:stretch>
            </a:blipFill>
            <a:ln w="238125" cap="rnd">
              <a:solidFill>
                <a:srgbClr val="FFFFFF"/>
              </a:solidFill>
              <a:prstDash val="solid"/>
              <a:round/>
            </a:ln>
          </p:spPr>
        </p:sp>
      </p:grpSp>
      <p:sp>
        <p:nvSpPr>
          <p:cNvPr name="Freeform 17" id="17"/>
          <p:cNvSpPr/>
          <p:nvPr/>
        </p:nvSpPr>
        <p:spPr>
          <a:xfrm flipH="false" flipV="false" rot="0">
            <a:off x="13480738" y="3724995"/>
            <a:ext cx="6749481" cy="6133591"/>
          </a:xfrm>
          <a:custGeom>
            <a:avLst/>
            <a:gdLst/>
            <a:ahLst/>
            <a:cxnLst/>
            <a:rect r="r" b="b" t="t" l="l"/>
            <a:pathLst>
              <a:path h="6133591" w="6749481">
                <a:moveTo>
                  <a:pt x="0" y="0"/>
                </a:moveTo>
                <a:lnTo>
                  <a:pt x="6749481" y="0"/>
                </a:lnTo>
                <a:lnTo>
                  <a:pt x="6749481" y="6133590"/>
                </a:lnTo>
                <a:lnTo>
                  <a:pt x="0" y="6133590"/>
                </a:lnTo>
                <a:lnTo>
                  <a:pt x="0" y="0"/>
                </a:lnTo>
                <a:close/>
              </a:path>
            </a:pathLst>
          </a:custGeom>
          <a:blipFill>
            <a:blip r:embed="rId8">
              <a:alphaModFix amt="71000"/>
            </a:blip>
            <a:stretch>
              <a:fillRect l="0" t="0" r="0" b="0"/>
            </a:stretch>
          </a:blipFill>
        </p:spPr>
      </p:sp>
      <p:grpSp>
        <p:nvGrpSpPr>
          <p:cNvPr name="Group 18" id="18"/>
          <p:cNvGrpSpPr/>
          <p:nvPr/>
        </p:nvGrpSpPr>
        <p:grpSpPr>
          <a:xfrm rot="0">
            <a:off x="14091107" y="4118412"/>
            <a:ext cx="5870265" cy="5083385"/>
            <a:chOff x="0" y="0"/>
            <a:chExt cx="4282440" cy="3708400"/>
          </a:xfrm>
        </p:grpSpPr>
        <p:sp>
          <p:nvSpPr>
            <p:cNvPr name="Freeform 19" id="19"/>
            <p:cNvSpPr/>
            <p:nvPr/>
          </p:nvSpPr>
          <p:spPr>
            <a:xfrm flipH="false" flipV="false" rot="0">
              <a:off x="54305" y="0"/>
              <a:ext cx="4173831" cy="3708400"/>
            </a:xfrm>
            <a:custGeom>
              <a:avLst/>
              <a:gdLst/>
              <a:ahLst/>
              <a:cxnLst/>
              <a:rect r="r" b="b" t="t" l="l"/>
              <a:pathLst>
                <a:path h="3708400" w="4173831">
                  <a:moveTo>
                    <a:pt x="2872631" y="0"/>
                  </a:moveTo>
                  <a:lnTo>
                    <a:pt x="1301199" y="0"/>
                  </a:lnTo>
                  <a:cubicBezTo>
                    <a:pt x="1124905" y="0"/>
                    <a:pt x="962002" y="94048"/>
                    <a:pt x="873850" y="246720"/>
                  </a:cubicBezTo>
                  <a:lnTo>
                    <a:pt x="88150" y="1607480"/>
                  </a:lnTo>
                  <a:cubicBezTo>
                    <a:pt x="0" y="1760149"/>
                    <a:pt x="0" y="1948251"/>
                    <a:pt x="88150" y="2100920"/>
                  </a:cubicBezTo>
                  <a:lnTo>
                    <a:pt x="873850" y="3461680"/>
                  </a:lnTo>
                  <a:cubicBezTo>
                    <a:pt x="962002" y="3614352"/>
                    <a:pt x="1124905" y="3708400"/>
                    <a:pt x="1301199" y="3708400"/>
                  </a:cubicBezTo>
                  <a:lnTo>
                    <a:pt x="2872632" y="3708400"/>
                  </a:lnTo>
                  <a:cubicBezTo>
                    <a:pt x="3048925" y="3708400"/>
                    <a:pt x="3211828" y="3614352"/>
                    <a:pt x="3299981" y="3461680"/>
                  </a:cubicBezTo>
                  <a:lnTo>
                    <a:pt x="4085680" y="2100920"/>
                  </a:lnTo>
                  <a:cubicBezTo>
                    <a:pt x="4173830" y="1948251"/>
                    <a:pt x="4173830" y="1760149"/>
                    <a:pt x="4085680" y="1607480"/>
                  </a:cubicBezTo>
                  <a:lnTo>
                    <a:pt x="3299980" y="246720"/>
                  </a:lnTo>
                  <a:cubicBezTo>
                    <a:pt x="3211828" y="94048"/>
                    <a:pt x="3048925" y="0"/>
                    <a:pt x="2872631" y="0"/>
                  </a:cubicBezTo>
                  <a:close/>
                </a:path>
              </a:pathLst>
            </a:custGeom>
            <a:blipFill>
              <a:blip r:embed="rId10"/>
              <a:stretch>
                <a:fillRect l="-38872" t="0" r="-6003" b="-7188"/>
              </a:stretch>
            </a:blipFill>
            <a:ln w="238125" cap="rnd">
              <a:solidFill>
                <a:srgbClr val="FFFFFF"/>
              </a:solidFill>
              <a:prstDash val="solid"/>
              <a:round/>
            </a:ln>
          </p:spPr>
        </p:sp>
      </p:grpSp>
      <p:sp>
        <p:nvSpPr>
          <p:cNvPr name="Freeform 20" id="20"/>
          <p:cNvSpPr/>
          <p:nvPr/>
        </p:nvSpPr>
        <p:spPr>
          <a:xfrm flipH="false" flipV="false" rot="0">
            <a:off x="7554005" y="4629681"/>
            <a:ext cx="5701860" cy="2095434"/>
          </a:xfrm>
          <a:custGeom>
            <a:avLst/>
            <a:gdLst/>
            <a:ahLst/>
            <a:cxnLst/>
            <a:rect r="r" b="b" t="t" l="l"/>
            <a:pathLst>
              <a:path h="2095434" w="5701860">
                <a:moveTo>
                  <a:pt x="0" y="0"/>
                </a:moveTo>
                <a:lnTo>
                  <a:pt x="5701860" y="0"/>
                </a:lnTo>
                <a:lnTo>
                  <a:pt x="5701860" y="2095434"/>
                </a:lnTo>
                <a:lnTo>
                  <a:pt x="0" y="20954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028700" y="7162866"/>
            <a:ext cx="5701860" cy="2095434"/>
          </a:xfrm>
          <a:custGeom>
            <a:avLst/>
            <a:gdLst/>
            <a:ahLst/>
            <a:cxnLst/>
            <a:rect r="r" b="b" t="t" l="l"/>
            <a:pathLst>
              <a:path h="2095434" w="5701860">
                <a:moveTo>
                  <a:pt x="0" y="0"/>
                </a:moveTo>
                <a:lnTo>
                  <a:pt x="5701860" y="0"/>
                </a:lnTo>
                <a:lnTo>
                  <a:pt x="5701860" y="2095434"/>
                </a:lnTo>
                <a:lnTo>
                  <a:pt x="0" y="20954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7554005" y="7162866"/>
            <a:ext cx="5701860" cy="2095434"/>
          </a:xfrm>
          <a:custGeom>
            <a:avLst/>
            <a:gdLst/>
            <a:ahLst/>
            <a:cxnLst/>
            <a:rect r="r" b="b" t="t" l="l"/>
            <a:pathLst>
              <a:path h="2095434" w="5701860">
                <a:moveTo>
                  <a:pt x="0" y="0"/>
                </a:moveTo>
                <a:lnTo>
                  <a:pt x="5701860" y="0"/>
                </a:lnTo>
                <a:lnTo>
                  <a:pt x="5701860" y="2095434"/>
                </a:lnTo>
                <a:lnTo>
                  <a:pt x="0" y="20954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356959" y="4961003"/>
            <a:ext cx="949258" cy="1187690"/>
          </a:xfrm>
          <a:custGeom>
            <a:avLst/>
            <a:gdLst/>
            <a:ahLst/>
            <a:cxnLst/>
            <a:rect r="r" b="b" t="t" l="l"/>
            <a:pathLst>
              <a:path h="1187690" w="949258">
                <a:moveTo>
                  <a:pt x="0" y="0"/>
                </a:moveTo>
                <a:lnTo>
                  <a:pt x="949258" y="0"/>
                </a:lnTo>
                <a:lnTo>
                  <a:pt x="949258" y="1187690"/>
                </a:lnTo>
                <a:lnTo>
                  <a:pt x="0" y="11876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4" id="24"/>
          <p:cNvSpPr/>
          <p:nvPr/>
        </p:nvSpPr>
        <p:spPr>
          <a:xfrm flipH="false" flipV="false" rot="0">
            <a:off x="7882265" y="4961003"/>
            <a:ext cx="949258" cy="1187690"/>
          </a:xfrm>
          <a:custGeom>
            <a:avLst/>
            <a:gdLst/>
            <a:ahLst/>
            <a:cxnLst/>
            <a:rect r="r" b="b" t="t" l="l"/>
            <a:pathLst>
              <a:path h="1187690" w="949258">
                <a:moveTo>
                  <a:pt x="0" y="0"/>
                </a:moveTo>
                <a:lnTo>
                  <a:pt x="949257" y="0"/>
                </a:lnTo>
                <a:lnTo>
                  <a:pt x="949257" y="1187690"/>
                </a:lnTo>
                <a:lnTo>
                  <a:pt x="0" y="11876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5" id="25"/>
          <p:cNvSpPr/>
          <p:nvPr/>
        </p:nvSpPr>
        <p:spPr>
          <a:xfrm flipH="false" flipV="false" rot="0">
            <a:off x="1356959" y="7494188"/>
            <a:ext cx="949258" cy="1187690"/>
          </a:xfrm>
          <a:custGeom>
            <a:avLst/>
            <a:gdLst/>
            <a:ahLst/>
            <a:cxnLst/>
            <a:rect r="r" b="b" t="t" l="l"/>
            <a:pathLst>
              <a:path h="1187690" w="949258">
                <a:moveTo>
                  <a:pt x="0" y="0"/>
                </a:moveTo>
                <a:lnTo>
                  <a:pt x="949258" y="0"/>
                </a:lnTo>
                <a:lnTo>
                  <a:pt x="949258" y="1187690"/>
                </a:lnTo>
                <a:lnTo>
                  <a:pt x="0" y="11876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6" id="26"/>
          <p:cNvSpPr/>
          <p:nvPr/>
        </p:nvSpPr>
        <p:spPr>
          <a:xfrm flipH="false" flipV="false" rot="0">
            <a:off x="7882265" y="7494188"/>
            <a:ext cx="949258" cy="1187690"/>
          </a:xfrm>
          <a:custGeom>
            <a:avLst/>
            <a:gdLst/>
            <a:ahLst/>
            <a:cxnLst/>
            <a:rect r="r" b="b" t="t" l="l"/>
            <a:pathLst>
              <a:path h="1187690" w="949258">
                <a:moveTo>
                  <a:pt x="0" y="0"/>
                </a:moveTo>
                <a:lnTo>
                  <a:pt x="949257" y="0"/>
                </a:lnTo>
                <a:lnTo>
                  <a:pt x="949257" y="1187690"/>
                </a:lnTo>
                <a:lnTo>
                  <a:pt x="0" y="11876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7" id="27"/>
          <p:cNvGrpSpPr/>
          <p:nvPr/>
        </p:nvGrpSpPr>
        <p:grpSpPr>
          <a:xfrm rot="0">
            <a:off x="1614954" y="5210506"/>
            <a:ext cx="433269" cy="412959"/>
            <a:chOff x="0" y="0"/>
            <a:chExt cx="812800" cy="774700"/>
          </a:xfrm>
        </p:grpSpPr>
        <p:sp>
          <p:nvSpPr>
            <p:cNvPr name="Freeform 28" id="28"/>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FFFF"/>
            </a:solidFill>
          </p:spPr>
        </p:sp>
        <p:sp>
          <p:nvSpPr>
            <p:cNvPr name="TextBox 29" id="29"/>
            <p:cNvSpPr txBox="true"/>
            <p:nvPr/>
          </p:nvSpPr>
          <p:spPr>
            <a:xfrm>
              <a:off x="228600" y="228600"/>
              <a:ext cx="355600" cy="38100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8140259" y="5210506"/>
            <a:ext cx="433269" cy="412959"/>
            <a:chOff x="0" y="0"/>
            <a:chExt cx="812800" cy="774700"/>
          </a:xfrm>
        </p:grpSpPr>
        <p:sp>
          <p:nvSpPr>
            <p:cNvPr name="Freeform 31" id="31"/>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FFFF"/>
            </a:solidFill>
          </p:spPr>
        </p:sp>
        <p:sp>
          <p:nvSpPr>
            <p:cNvPr name="TextBox 32" id="32"/>
            <p:cNvSpPr txBox="true"/>
            <p:nvPr/>
          </p:nvSpPr>
          <p:spPr>
            <a:xfrm>
              <a:off x="228600" y="228600"/>
              <a:ext cx="355600" cy="381000"/>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1614954" y="7743691"/>
            <a:ext cx="433269" cy="412959"/>
            <a:chOff x="0" y="0"/>
            <a:chExt cx="812800" cy="774700"/>
          </a:xfrm>
        </p:grpSpPr>
        <p:sp>
          <p:nvSpPr>
            <p:cNvPr name="Freeform 34" id="34"/>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FFFF"/>
            </a:solidFill>
          </p:spPr>
        </p:sp>
        <p:sp>
          <p:nvSpPr>
            <p:cNvPr name="TextBox 35" id="35"/>
            <p:cNvSpPr txBox="true"/>
            <p:nvPr/>
          </p:nvSpPr>
          <p:spPr>
            <a:xfrm>
              <a:off x="228600" y="228600"/>
              <a:ext cx="355600" cy="381000"/>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8140259" y="7743691"/>
            <a:ext cx="433269" cy="412959"/>
            <a:chOff x="0" y="0"/>
            <a:chExt cx="812800" cy="774700"/>
          </a:xfrm>
        </p:grpSpPr>
        <p:sp>
          <p:nvSpPr>
            <p:cNvPr name="Freeform 37" id="37"/>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FFFF"/>
            </a:solidFill>
          </p:spPr>
        </p:sp>
        <p:sp>
          <p:nvSpPr>
            <p:cNvPr name="TextBox 38" id="38"/>
            <p:cNvSpPr txBox="true"/>
            <p:nvPr/>
          </p:nvSpPr>
          <p:spPr>
            <a:xfrm>
              <a:off x="228600" y="228600"/>
              <a:ext cx="355600" cy="381000"/>
            </a:xfrm>
            <a:prstGeom prst="rect">
              <a:avLst/>
            </a:prstGeom>
          </p:spPr>
          <p:txBody>
            <a:bodyPr anchor="ctr" rtlCol="false" tIns="50800" lIns="50800" bIns="50800" rIns="50800"/>
            <a:lstStyle/>
            <a:p>
              <a:pPr algn="ctr">
                <a:lnSpc>
                  <a:spcPts val="2659"/>
                </a:lnSpc>
              </a:pPr>
            </a:p>
          </p:txBody>
        </p:sp>
      </p:grpSp>
      <p:sp>
        <p:nvSpPr>
          <p:cNvPr name="TextBox 39" id="39"/>
          <p:cNvSpPr txBox="true"/>
          <p:nvPr/>
        </p:nvSpPr>
        <p:spPr>
          <a:xfrm rot="0">
            <a:off x="1028700" y="2245845"/>
            <a:ext cx="9136729" cy="1926636"/>
          </a:xfrm>
          <a:prstGeom prst="rect">
            <a:avLst/>
          </a:prstGeom>
        </p:spPr>
        <p:txBody>
          <a:bodyPr anchor="t" rtlCol="false" tIns="0" lIns="0" bIns="0" rIns="0">
            <a:spAutoFit/>
          </a:bodyPr>
          <a:lstStyle/>
          <a:p>
            <a:pPr algn="l">
              <a:lnSpc>
                <a:spcPts val="15747"/>
              </a:lnSpc>
            </a:pPr>
            <a:r>
              <a:rPr lang="en-US" sz="11247" b="true">
                <a:solidFill>
                  <a:srgbClr val="457800"/>
                </a:solidFill>
                <a:latin typeface="Neue Montreal Bold"/>
                <a:ea typeface="Neue Montreal Bold"/>
                <a:cs typeface="Neue Montreal Bold"/>
                <a:sym typeface="Neue Montreal Bold"/>
              </a:rPr>
              <a:t>Achievement</a:t>
            </a:r>
          </a:p>
        </p:txBody>
      </p:sp>
      <p:sp>
        <p:nvSpPr>
          <p:cNvPr name="TextBox 40" id="40"/>
          <p:cNvSpPr txBox="true"/>
          <p:nvPr/>
        </p:nvSpPr>
        <p:spPr>
          <a:xfrm rot="0">
            <a:off x="2443517" y="1112247"/>
            <a:ext cx="1893570" cy="898048"/>
          </a:xfrm>
          <a:prstGeom prst="rect">
            <a:avLst/>
          </a:prstGeom>
        </p:spPr>
        <p:txBody>
          <a:bodyPr anchor="t" rtlCol="false" tIns="0" lIns="0" bIns="0" rIns="0">
            <a:spAutoFit/>
          </a:bodyPr>
          <a:lstStyle/>
          <a:p>
            <a:pPr algn="l">
              <a:lnSpc>
                <a:spcPts val="3500"/>
              </a:lnSpc>
            </a:pPr>
            <a:r>
              <a:rPr lang="en-US" sz="3070" b="true">
                <a:solidFill>
                  <a:srgbClr val="000000"/>
                </a:solidFill>
                <a:latin typeface="Neue Montreal Medium"/>
                <a:ea typeface="Neue Montreal Medium"/>
                <a:cs typeface="Neue Montreal Medium"/>
                <a:sym typeface="Neue Montreal Medium"/>
              </a:rPr>
              <a:t>Arowwai Industries</a:t>
            </a:r>
          </a:p>
        </p:txBody>
      </p:sp>
      <p:sp>
        <p:nvSpPr>
          <p:cNvPr name="TextBox 41" id="41"/>
          <p:cNvSpPr txBox="true"/>
          <p:nvPr/>
        </p:nvSpPr>
        <p:spPr>
          <a:xfrm rot="0">
            <a:off x="7493509" y="1329354"/>
            <a:ext cx="826076" cy="341290"/>
          </a:xfrm>
          <a:prstGeom prst="rect">
            <a:avLst/>
          </a:prstGeom>
        </p:spPr>
        <p:txBody>
          <a:bodyPr anchor="t" rtlCol="false" tIns="0" lIns="0" bIns="0" rIns="0">
            <a:spAutoFit/>
          </a:bodyPr>
          <a:lstStyle/>
          <a:p>
            <a:pPr algn="l">
              <a:lnSpc>
                <a:spcPts val="2638"/>
              </a:lnSpc>
            </a:pPr>
            <a:r>
              <a:rPr lang="en-US" sz="2314" b="true">
                <a:solidFill>
                  <a:srgbClr val="FFFFFF"/>
                </a:solidFill>
                <a:latin typeface="Neue Montreal Medium"/>
                <a:ea typeface="Neue Montreal Medium"/>
                <a:cs typeface="Neue Montreal Medium"/>
                <a:sym typeface="Neue Montreal Medium"/>
              </a:rPr>
              <a:t>Since</a:t>
            </a:r>
          </a:p>
        </p:txBody>
      </p:sp>
      <p:sp>
        <p:nvSpPr>
          <p:cNvPr name="TextBox 42" id="42"/>
          <p:cNvSpPr txBox="true"/>
          <p:nvPr/>
        </p:nvSpPr>
        <p:spPr>
          <a:xfrm rot="0">
            <a:off x="3016444" y="5096840"/>
            <a:ext cx="2391363" cy="887441"/>
          </a:xfrm>
          <a:prstGeom prst="rect">
            <a:avLst/>
          </a:prstGeom>
        </p:spPr>
        <p:txBody>
          <a:bodyPr anchor="t" rtlCol="false" tIns="0" lIns="0" bIns="0" rIns="0">
            <a:spAutoFit/>
          </a:bodyPr>
          <a:lstStyle/>
          <a:p>
            <a:pPr algn="l">
              <a:lnSpc>
                <a:spcPts val="3555"/>
              </a:lnSpc>
            </a:pPr>
            <a:r>
              <a:rPr lang="en-US" sz="2756" b="true">
                <a:solidFill>
                  <a:srgbClr val="FFFFFF"/>
                </a:solidFill>
                <a:latin typeface="Neue Montreal Medium"/>
                <a:ea typeface="Neue Montreal Medium"/>
                <a:cs typeface="Neue Montreal Medium"/>
                <a:sym typeface="Neue Montreal Medium"/>
              </a:rPr>
              <a:t>Sustainability Certification</a:t>
            </a:r>
          </a:p>
        </p:txBody>
      </p:sp>
      <p:sp>
        <p:nvSpPr>
          <p:cNvPr name="TextBox 43" id="43"/>
          <p:cNvSpPr txBox="true"/>
          <p:nvPr/>
        </p:nvSpPr>
        <p:spPr>
          <a:xfrm rot="0">
            <a:off x="9545897" y="5096840"/>
            <a:ext cx="3256250" cy="887441"/>
          </a:xfrm>
          <a:prstGeom prst="rect">
            <a:avLst/>
          </a:prstGeom>
        </p:spPr>
        <p:txBody>
          <a:bodyPr anchor="t" rtlCol="false" tIns="0" lIns="0" bIns="0" rIns="0">
            <a:spAutoFit/>
          </a:bodyPr>
          <a:lstStyle/>
          <a:p>
            <a:pPr algn="l">
              <a:lnSpc>
                <a:spcPts val="3555"/>
              </a:lnSpc>
            </a:pPr>
            <a:r>
              <a:rPr lang="en-US" sz="2756" b="true">
                <a:solidFill>
                  <a:srgbClr val="FFFFFF"/>
                </a:solidFill>
                <a:latin typeface="Neue Montreal Medium"/>
                <a:ea typeface="Neue Montreal Medium"/>
                <a:cs typeface="Neue Montreal Medium"/>
                <a:sym typeface="Neue Montreal Medium"/>
              </a:rPr>
              <a:t>Community Development Impact</a:t>
            </a:r>
          </a:p>
        </p:txBody>
      </p:sp>
      <p:sp>
        <p:nvSpPr>
          <p:cNvPr name="TextBox 44" id="44"/>
          <p:cNvSpPr txBox="true"/>
          <p:nvPr/>
        </p:nvSpPr>
        <p:spPr>
          <a:xfrm rot="0">
            <a:off x="3016444" y="7630025"/>
            <a:ext cx="2391363" cy="887441"/>
          </a:xfrm>
          <a:prstGeom prst="rect">
            <a:avLst/>
          </a:prstGeom>
        </p:spPr>
        <p:txBody>
          <a:bodyPr anchor="t" rtlCol="false" tIns="0" lIns="0" bIns="0" rIns="0">
            <a:spAutoFit/>
          </a:bodyPr>
          <a:lstStyle/>
          <a:p>
            <a:pPr algn="l">
              <a:lnSpc>
                <a:spcPts val="3555"/>
              </a:lnSpc>
            </a:pPr>
            <a:r>
              <a:rPr lang="en-US" sz="2756" b="true">
                <a:solidFill>
                  <a:srgbClr val="FFFFFF"/>
                </a:solidFill>
                <a:latin typeface="Neue Montreal Medium"/>
                <a:ea typeface="Neue Montreal Medium"/>
                <a:cs typeface="Neue Montreal Medium"/>
                <a:sym typeface="Neue Montreal Medium"/>
              </a:rPr>
              <a:t>Organic Produce Award</a:t>
            </a:r>
          </a:p>
        </p:txBody>
      </p:sp>
      <p:sp>
        <p:nvSpPr>
          <p:cNvPr name="TextBox 45" id="45"/>
          <p:cNvSpPr txBox="true"/>
          <p:nvPr/>
        </p:nvSpPr>
        <p:spPr>
          <a:xfrm rot="0">
            <a:off x="9545897" y="7630025"/>
            <a:ext cx="3506106" cy="887441"/>
          </a:xfrm>
          <a:prstGeom prst="rect">
            <a:avLst/>
          </a:prstGeom>
        </p:spPr>
        <p:txBody>
          <a:bodyPr anchor="t" rtlCol="false" tIns="0" lIns="0" bIns="0" rIns="0">
            <a:spAutoFit/>
          </a:bodyPr>
          <a:lstStyle/>
          <a:p>
            <a:pPr algn="l">
              <a:lnSpc>
                <a:spcPts val="3555"/>
              </a:lnSpc>
            </a:pPr>
            <a:r>
              <a:rPr lang="en-US" sz="2756" b="true">
                <a:solidFill>
                  <a:srgbClr val="FFFFFF"/>
                </a:solidFill>
                <a:latin typeface="Neue Montreal Medium"/>
                <a:ea typeface="Neue Montreal Medium"/>
                <a:cs typeface="Neue Montreal Medium"/>
                <a:sym typeface="Neue Montreal Medium"/>
              </a:rPr>
              <a:t>Innovative Farming Technology Adoption</a:t>
            </a:r>
          </a:p>
        </p:txBody>
      </p:sp>
      <p:sp>
        <p:nvSpPr>
          <p:cNvPr name="TextBox 46" id="46"/>
          <p:cNvSpPr txBox="true"/>
          <p:nvPr/>
        </p:nvSpPr>
        <p:spPr>
          <a:xfrm rot="0">
            <a:off x="8503469" y="1345393"/>
            <a:ext cx="826076" cy="338294"/>
          </a:xfrm>
          <a:prstGeom prst="rect">
            <a:avLst/>
          </a:prstGeom>
        </p:spPr>
        <p:txBody>
          <a:bodyPr anchor="t" rtlCol="false" tIns="0" lIns="0" bIns="0" rIns="0">
            <a:spAutoFit/>
          </a:bodyPr>
          <a:lstStyle/>
          <a:p>
            <a:pPr algn="r">
              <a:lnSpc>
                <a:spcPts val="2638"/>
              </a:lnSpc>
            </a:pPr>
            <a:r>
              <a:rPr lang="en-US" sz="2314" b="true">
                <a:solidFill>
                  <a:srgbClr val="000000"/>
                </a:solidFill>
                <a:latin typeface="Neue Montreal Medium"/>
                <a:ea typeface="Neue Montreal Medium"/>
                <a:cs typeface="Neue Montreal Medium"/>
                <a:sym typeface="Neue Montreal Medium"/>
              </a:rPr>
              <a:t>2020</a:t>
            </a:r>
          </a:p>
        </p:txBody>
      </p:sp>
      <p:sp>
        <p:nvSpPr>
          <p:cNvPr name="Freeform 47" id="47"/>
          <p:cNvSpPr/>
          <p:nvPr/>
        </p:nvSpPr>
        <p:spPr>
          <a:xfrm flipH="false" flipV="false" rot="0">
            <a:off x="6966261" y="1422842"/>
            <a:ext cx="127522" cy="144789"/>
          </a:xfrm>
          <a:custGeom>
            <a:avLst/>
            <a:gdLst/>
            <a:ahLst/>
            <a:cxnLst/>
            <a:rect r="r" b="b" t="t" l="l"/>
            <a:pathLst>
              <a:path h="144789" w="127522">
                <a:moveTo>
                  <a:pt x="0" y="0"/>
                </a:moveTo>
                <a:lnTo>
                  <a:pt x="127522" y="0"/>
                </a:lnTo>
                <a:lnTo>
                  <a:pt x="127522" y="144790"/>
                </a:lnTo>
                <a:lnTo>
                  <a:pt x="0" y="144790"/>
                </a:lnTo>
                <a:lnTo>
                  <a:pt x="0" y="0"/>
                </a:lnTo>
                <a:close/>
              </a:path>
            </a:pathLst>
          </a:custGeom>
          <a:blipFill>
            <a:blip r:embed="rId13">
              <a:extLst>
                <a:ext uri="{96DAC541-7B7A-43D3-8B79-37D633B846F1}">
                  <asvg:svgBlip xmlns:asvg="http://schemas.microsoft.com/office/drawing/2016/SVG/main" r:embed="rId14"/>
                </a:ext>
              </a:extLst>
            </a:blip>
            <a:stretch>
              <a:fillRect l="0" t="0" r="-209834" b="-169473"/>
            </a:stretch>
          </a:blipFill>
        </p:spPr>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071105" cy="1121576"/>
          </a:xfrm>
          <a:custGeom>
            <a:avLst/>
            <a:gdLst/>
            <a:ahLst/>
            <a:cxnLst/>
            <a:rect r="r" b="b" t="t" l="l"/>
            <a:pathLst>
              <a:path h="1121576" w="1071105">
                <a:moveTo>
                  <a:pt x="0" y="0"/>
                </a:moveTo>
                <a:lnTo>
                  <a:pt x="1071105" y="0"/>
                </a:lnTo>
                <a:lnTo>
                  <a:pt x="1071105" y="1121576"/>
                </a:lnTo>
                <a:lnTo>
                  <a:pt x="0" y="1121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966679" y="1286882"/>
            <a:ext cx="1559686" cy="465968"/>
            <a:chOff x="0" y="0"/>
            <a:chExt cx="1130550" cy="337761"/>
          </a:xfrm>
        </p:grpSpPr>
        <p:sp>
          <p:nvSpPr>
            <p:cNvPr name="Freeform 4" id="4"/>
            <p:cNvSpPr/>
            <p:nvPr/>
          </p:nvSpPr>
          <p:spPr>
            <a:xfrm flipH="false" flipV="false" rot="0">
              <a:off x="0" y="0"/>
              <a:ext cx="1130550" cy="337761"/>
            </a:xfrm>
            <a:custGeom>
              <a:avLst/>
              <a:gdLst/>
              <a:ahLst/>
              <a:cxnLst/>
              <a:rect r="r" b="b" t="t" l="l"/>
              <a:pathLst>
                <a:path h="337761" w="1130550">
                  <a:moveTo>
                    <a:pt x="168880" y="0"/>
                  </a:moveTo>
                  <a:lnTo>
                    <a:pt x="961670" y="0"/>
                  </a:lnTo>
                  <a:cubicBezTo>
                    <a:pt x="1006460" y="0"/>
                    <a:pt x="1049415" y="17793"/>
                    <a:pt x="1081086" y="49464"/>
                  </a:cubicBezTo>
                  <a:cubicBezTo>
                    <a:pt x="1112758" y="81135"/>
                    <a:pt x="1130550" y="124090"/>
                    <a:pt x="1130550" y="168880"/>
                  </a:cubicBezTo>
                  <a:lnTo>
                    <a:pt x="1130550" y="168880"/>
                  </a:lnTo>
                  <a:cubicBezTo>
                    <a:pt x="1130550" y="262150"/>
                    <a:pt x="1054940" y="337761"/>
                    <a:pt x="961670" y="337761"/>
                  </a:cubicBezTo>
                  <a:lnTo>
                    <a:pt x="168880" y="337761"/>
                  </a:lnTo>
                  <a:cubicBezTo>
                    <a:pt x="75610" y="337761"/>
                    <a:pt x="0" y="262150"/>
                    <a:pt x="0" y="168880"/>
                  </a:cubicBezTo>
                  <a:lnTo>
                    <a:pt x="0" y="168880"/>
                  </a:lnTo>
                  <a:cubicBezTo>
                    <a:pt x="0" y="75610"/>
                    <a:pt x="75610" y="0"/>
                    <a:pt x="168880" y="0"/>
                  </a:cubicBezTo>
                  <a:close/>
                </a:path>
              </a:pathLst>
            </a:custGeom>
            <a:solidFill>
              <a:srgbClr val="000000">
                <a:alpha val="0"/>
              </a:srgbClr>
            </a:solidFill>
            <a:ln w="19050" cap="rnd">
              <a:solidFill>
                <a:srgbClr val="14320F"/>
              </a:solidFill>
              <a:prstDash val="solid"/>
              <a:round/>
            </a:ln>
          </p:spPr>
        </p:sp>
        <p:sp>
          <p:nvSpPr>
            <p:cNvPr name="TextBox 5" id="5"/>
            <p:cNvSpPr txBox="true"/>
            <p:nvPr/>
          </p:nvSpPr>
          <p:spPr>
            <a:xfrm>
              <a:off x="0" y="-38100"/>
              <a:ext cx="1130550" cy="37586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227133" y="1286882"/>
            <a:ext cx="1244692" cy="465968"/>
            <a:chOff x="0" y="0"/>
            <a:chExt cx="902225" cy="337761"/>
          </a:xfrm>
        </p:grpSpPr>
        <p:sp>
          <p:nvSpPr>
            <p:cNvPr name="Freeform 7" id="7"/>
            <p:cNvSpPr/>
            <p:nvPr/>
          </p:nvSpPr>
          <p:spPr>
            <a:xfrm flipH="false" flipV="false" rot="0">
              <a:off x="0" y="0"/>
              <a:ext cx="902225" cy="337761"/>
            </a:xfrm>
            <a:custGeom>
              <a:avLst/>
              <a:gdLst/>
              <a:ahLst/>
              <a:cxnLst/>
              <a:rect r="r" b="b" t="t" l="l"/>
              <a:pathLst>
                <a:path h="337761" w="902225">
                  <a:moveTo>
                    <a:pt x="168880" y="0"/>
                  </a:moveTo>
                  <a:lnTo>
                    <a:pt x="733344" y="0"/>
                  </a:lnTo>
                  <a:cubicBezTo>
                    <a:pt x="826614" y="0"/>
                    <a:pt x="902225" y="75610"/>
                    <a:pt x="902225" y="168880"/>
                  </a:cubicBezTo>
                  <a:lnTo>
                    <a:pt x="902225" y="168880"/>
                  </a:lnTo>
                  <a:cubicBezTo>
                    <a:pt x="902225" y="262150"/>
                    <a:pt x="826614" y="337761"/>
                    <a:pt x="733344" y="337761"/>
                  </a:cubicBezTo>
                  <a:lnTo>
                    <a:pt x="168880" y="337761"/>
                  </a:lnTo>
                  <a:cubicBezTo>
                    <a:pt x="75610" y="337761"/>
                    <a:pt x="0" y="262150"/>
                    <a:pt x="0" y="168880"/>
                  </a:cubicBezTo>
                  <a:lnTo>
                    <a:pt x="0" y="168880"/>
                  </a:lnTo>
                  <a:cubicBezTo>
                    <a:pt x="0" y="75610"/>
                    <a:pt x="75610" y="0"/>
                    <a:pt x="168880" y="0"/>
                  </a:cubicBezTo>
                  <a:close/>
                </a:path>
              </a:pathLst>
            </a:custGeom>
            <a:solidFill>
              <a:srgbClr val="457800"/>
            </a:solidFill>
          </p:spPr>
        </p:sp>
        <p:sp>
          <p:nvSpPr>
            <p:cNvPr name="TextBox 8" id="8"/>
            <p:cNvSpPr txBox="true"/>
            <p:nvPr/>
          </p:nvSpPr>
          <p:spPr>
            <a:xfrm>
              <a:off x="0" y="-38100"/>
              <a:ext cx="902225" cy="37586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2557">
            <a:off x="-796313" y="4670779"/>
            <a:ext cx="6612182" cy="6609701"/>
          </a:xfrm>
          <a:custGeom>
            <a:avLst/>
            <a:gdLst/>
            <a:ahLst/>
            <a:cxnLst/>
            <a:rect r="r" b="b" t="t" l="l"/>
            <a:pathLst>
              <a:path h="6609701" w="6612182">
                <a:moveTo>
                  <a:pt x="0" y="0"/>
                </a:moveTo>
                <a:lnTo>
                  <a:pt x="6612182" y="0"/>
                </a:lnTo>
                <a:lnTo>
                  <a:pt x="6612182" y="6609701"/>
                </a:lnTo>
                <a:lnTo>
                  <a:pt x="0" y="6609701"/>
                </a:lnTo>
                <a:lnTo>
                  <a:pt x="0" y="0"/>
                </a:lnTo>
                <a:close/>
              </a:path>
            </a:pathLst>
          </a:custGeom>
          <a:blipFill>
            <a:blip r:embed="rId4">
              <a:extLst>
                <a:ext uri="{96DAC541-7B7A-43D3-8B79-37D633B846F1}">
                  <asvg:svgBlip xmlns:asvg="http://schemas.microsoft.com/office/drawing/2016/SVG/main" r:embed="rId5"/>
                </a:ext>
              </a:extLst>
            </a:blip>
            <a:stretch>
              <a:fillRect l="0" t="0" r="-131797" b="0"/>
            </a:stretch>
          </a:blipFill>
        </p:spPr>
      </p:sp>
      <p:sp>
        <p:nvSpPr>
          <p:cNvPr name="Freeform 10" id="10"/>
          <p:cNvSpPr/>
          <p:nvPr/>
        </p:nvSpPr>
        <p:spPr>
          <a:xfrm flipH="false" flipV="false" rot="1789667">
            <a:off x="124137" y="4945315"/>
            <a:ext cx="5164231" cy="4589710"/>
          </a:xfrm>
          <a:custGeom>
            <a:avLst/>
            <a:gdLst/>
            <a:ahLst/>
            <a:cxnLst/>
            <a:rect r="r" b="b" t="t" l="l"/>
            <a:pathLst>
              <a:path h="4589710" w="5164231">
                <a:moveTo>
                  <a:pt x="0" y="0"/>
                </a:moveTo>
                <a:lnTo>
                  <a:pt x="5164231" y="0"/>
                </a:lnTo>
                <a:lnTo>
                  <a:pt x="5164231" y="4589710"/>
                </a:lnTo>
                <a:lnTo>
                  <a:pt x="0" y="4589710"/>
                </a:lnTo>
                <a:lnTo>
                  <a:pt x="0" y="0"/>
                </a:lnTo>
                <a:close/>
              </a:path>
            </a:pathLst>
          </a:custGeom>
          <a:blipFill>
            <a:blip r:embed="rId6">
              <a:alphaModFix amt="65999"/>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7427929" y="-820064"/>
            <a:ext cx="3086100" cy="2277511"/>
            <a:chOff x="0" y="0"/>
            <a:chExt cx="812800" cy="599838"/>
          </a:xfrm>
        </p:grpSpPr>
        <p:sp>
          <p:nvSpPr>
            <p:cNvPr name="Freeform 12" id="12"/>
            <p:cNvSpPr/>
            <p:nvPr/>
          </p:nvSpPr>
          <p:spPr>
            <a:xfrm flipH="false" flipV="false" rot="0">
              <a:off x="0" y="0"/>
              <a:ext cx="812800" cy="599838"/>
            </a:xfrm>
            <a:custGeom>
              <a:avLst/>
              <a:gdLst/>
              <a:ahLst/>
              <a:cxnLst/>
              <a:rect r="r" b="b" t="t" l="l"/>
              <a:pathLst>
                <a:path h="599838" w="812800">
                  <a:moveTo>
                    <a:pt x="0" y="0"/>
                  </a:moveTo>
                  <a:lnTo>
                    <a:pt x="812800" y="0"/>
                  </a:lnTo>
                  <a:lnTo>
                    <a:pt x="812800" y="599838"/>
                  </a:lnTo>
                  <a:lnTo>
                    <a:pt x="0" y="599838"/>
                  </a:lnTo>
                  <a:close/>
                </a:path>
              </a:pathLst>
            </a:custGeom>
            <a:solidFill>
              <a:srgbClr val="457800"/>
            </a:solidFill>
          </p:spPr>
        </p:sp>
        <p:sp>
          <p:nvSpPr>
            <p:cNvPr name="TextBox 13" id="13"/>
            <p:cNvSpPr txBox="true"/>
            <p:nvPr/>
          </p:nvSpPr>
          <p:spPr>
            <a:xfrm>
              <a:off x="0" y="-38100"/>
              <a:ext cx="812800" cy="637938"/>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7166987">
            <a:off x="14068011" y="-196799"/>
            <a:ext cx="4958455" cy="3026664"/>
          </a:xfrm>
          <a:custGeom>
            <a:avLst/>
            <a:gdLst/>
            <a:ahLst/>
            <a:cxnLst/>
            <a:rect r="r" b="b" t="t" l="l"/>
            <a:pathLst>
              <a:path h="3026664" w="4958455">
                <a:moveTo>
                  <a:pt x="0" y="0"/>
                </a:moveTo>
                <a:lnTo>
                  <a:pt x="4958456" y="0"/>
                </a:lnTo>
                <a:lnTo>
                  <a:pt x="4958456" y="3026664"/>
                </a:lnTo>
                <a:lnTo>
                  <a:pt x="0" y="3026664"/>
                </a:lnTo>
                <a:lnTo>
                  <a:pt x="0" y="0"/>
                </a:lnTo>
                <a:close/>
              </a:path>
            </a:pathLst>
          </a:custGeom>
          <a:blipFill>
            <a:blip r:embed="rId8">
              <a:extLst>
                <a:ext uri="{96DAC541-7B7A-43D3-8B79-37D633B846F1}">
                  <asvg:svgBlip xmlns:asvg="http://schemas.microsoft.com/office/drawing/2016/SVG/main" r:embed="rId9"/>
                </a:ext>
              </a:extLst>
            </a:blip>
            <a:stretch>
              <a:fillRect l="-39832" t="0" r="-7697" b="0"/>
            </a:stretch>
          </a:blipFill>
        </p:spPr>
      </p:sp>
      <p:sp>
        <p:nvSpPr>
          <p:cNvPr name="Freeform 15" id="15"/>
          <p:cNvSpPr/>
          <p:nvPr/>
        </p:nvSpPr>
        <p:spPr>
          <a:xfrm flipH="false" flipV="false" rot="1789667">
            <a:off x="9715888" y="1024495"/>
            <a:ext cx="5164231" cy="4589710"/>
          </a:xfrm>
          <a:custGeom>
            <a:avLst/>
            <a:gdLst/>
            <a:ahLst/>
            <a:cxnLst/>
            <a:rect r="r" b="b" t="t" l="l"/>
            <a:pathLst>
              <a:path h="4589710" w="5164231">
                <a:moveTo>
                  <a:pt x="0" y="0"/>
                </a:moveTo>
                <a:lnTo>
                  <a:pt x="5164230" y="0"/>
                </a:lnTo>
                <a:lnTo>
                  <a:pt x="5164230" y="4589710"/>
                </a:lnTo>
                <a:lnTo>
                  <a:pt x="0" y="4589710"/>
                </a:lnTo>
                <a:lnTo>
                  <a:pt x="0" y="0"/>
                </a:lnTo>
                <a:close/>
              </a:path>
            </a:pathLst>
          </a:custGeom>
          <a:blipFill>
            <a:blip r:embed="rId6">
              <a:alphaModFix amt="65999"/>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935060" y="4987147"/>
            <a:ext cx="3778347" cy="4396622"/>
            <a:chOff x="0" y="0"/>
            <a:chExt cx="698500" cy="812800"/>
          </a:xfrm>
        </p:grpSpPr>
        <p:sp>
          <p:nvSpPr>
            <p:cNvPr name="Freeform 17" id="17"/>
            <p:cNvSpPr/>
            <p:nvPr/>
          </p:nvSpPr>
          <p:spPr>
            <a:xfrm flipH="false" flipV="false" rot="0">
              <a:off x="0" y="11158"/>
              <a:ext cx="698500" cy="790483"/>
            </a:xfrm>
            <a:custGeom>
              <a:avLst/>
              <a:gdLst/>
              <a:ahLst/>
              <a:cxnLst/>
              <a:rect r="r" b="b" t="t" l="l"/>
              <a:pathLst>
                <a:path h="790483" w="698500">
                  <a:moveTo>
                    <a:pt x="399476" y="18065"/>
                  </a:moveTo>
                  <a:lnTo>
                    <a:pt x="648274" y="162819"/>
                  </a:lnTo>
                  <a:cubicBezTo>
                    <a:pt x="679370" y="180912"/>
                    <a:pt x="698500" y="214174"/>
                    <a:pt x="698500" y="250151"/>
                  </a:cubicBezTo>
                  <a:lnTo>
                    <a:pt x="698500" y="540333"/>
                  </a:lnTo>
                  <a:cubicBezTo>
                    <a:pt x="698500" y="576310"/>
                    <a:pt x="679370" y="609572"/>
                    <a:pt x="648274" y="627665"/>
                  </a:cubicBezTo>
                  <a:lnTo>
                    <a:pt x="399476" y="772419"/>
                  </a:lnTo>
                  <a:cubicBezTo>
                    <a:pt x="368428" y="790484"/>
                    <a:pt x="330072" y="790484"/>
                    <a:pt x="299024" y="772419"/>
                  </a:cubicBezTo>
                  <a:lnTo>
                    <a:pt x="50226" y="627665"/>
                  </a:lnTo>
                  <a:cubicBezTo>
                    <a:pt x="19130" y="609572"/>
                    <a:pt x="0" y="576310"/>
                    <a:pt x="0" y="540333"/>
                  </a:cubicBezTo>
                  <a:lnTo>
                    <a:pt x="0" y="250151"/>
                  </a:lnTo>
                  <a:cubicBezTo>
                    <a:pt x="0" y="214174"/>
                    <a:pt x="19130" y="180912"/>
                    <a:pt x="50226" y="162819"/>
                  </a:cubicBezTo>
                  <a:lnTo>
                    <a:pt x="299024" y="18065"/>
                  </a:lnTo>
                  <a:cubicBezTo>
                    <a:pt x="330072" y="0"/>
                    <a:pt x="368428" y="0"/>
                    <a:pt x="399476" y="18065"/>
                  </a:cubicBezTo>
                  <a:close/>
                </a:path>
              </a:pathLst>
            </a:custGeom>
            <a:blipFill>
              <a:blip r:embed="rId10"/>
              <a:stretch>
                <a:fillRect l="-88335" t="-6097" r="-27019" b="-22232"/>
              </a:stretch>
            </a:blipFill>
            <a:ln w="266700" cap="rnd">
              <a:solidFill>
                <a:srgbClr val="FFFFFF"/>
              </a:solidFill>
              <a:prstDash val="solid"/>
              <a:round/>
            </a:ln>
          </p:spPr>
        </p:sp>
      </p:grpSp>
      <p:grpSp>
        <p:nvGrpSpPr>
          <p:cNvPr name="Group 18" id="18"/>
          <p:cNvGrpSpPr/>
          <p:nvPr/>
        </p:nvGrpSpPr>
        <p:grpSpPr>
          <a:xfrm rot="0">
            <a:off x="10526811" y="1066327"/>
            <a:ext cx="3778347" cy="4396622"/>
            <a:chOff x="0" y="0"/>
            <a:chExt cx="698500" cy="812800"/>
          </a:xfrm>
        </p:grpSpPr>
        <p:sp>
          <p:nvSpPr>
            <p:cNvPr name="Freeform 19" id="19"/>
            <p:cNvSpPr/>
            <p:nvPr/>
          </p:nvSpPr>
          <p:spPr>
            <a:xfrm flipH="false" flipV="false" rot="0">
              <a:off x="0" y="11158"/>
              <a:ext cx="698500" cy="790483"/>
            </a:xfrm>
            <a:custGeom>
              <a:avLst/>
              <a:gdLst/>
              <a:ahLst/>
              <a:cxnLst/>
              <a:rect r="r" b="b" t="t" l="l"/>
              <a:pathLst>
                <a:path h="790483" w="698500">
                  <a:moveTo>
                    <a:pt x="399476" y="18065"/>
                  </a:moveTo>
                  <a:lnTo>
                    <a:pt x="648274" y="162819"/>
                  </a:lnTo>
                  <a:cubicBezTo>
                    <a:pt x="679370" y="180912"/>
                    <a:pt x="698500" y="214174"/>
                    <a:pt x="698500" y="250151"/>
                  </a:cubicBezTo>
                  <a:lnTo>
                    <a:pt x="698500" y="540333"/>
                  </a:lnTo>
                  <a:cubicBezTo>
                    <a:pt x="698500" y="576310"/>
                    <a:pt x="679370" y="609572"/>
                    <a:pt x="648274" y="627665"/>
                  </a:cubicBezTo>
                  <a:lnTo>
                    <a:pt x="399476" y="772419"/>
                  </a:lnTo>
                  <a:cubicBezTo>
                    <a:pt x="368428" y="790484"/>
                    <a:pt x="330072" y="790484"/>
                    <a:pt x="299024" y="772419"/>
                  </a:cubicBezTo>
                  <a:lnTo>
                    <a:pt x="50226" y="627665"/>
                  </a:lnTo>
                  <a:cubicBezTo>
                    <a:pt x="19130" y="609572"/>
                    <a:pt x="0" y="576310"/>
                    <a:pt x="0" y="540333"/>
                  </a:cubicBezTo>
                  <a:lnTo>
                    <a:pt x="0" y="250151"/>
                  </a:lnTo>
                  <a:cubicBezTo>
                    <a:pt x="0" y="214174"/>
                    <a:pt x="19130" y="180912"/>
                    <a:pt x="50226" y="162819"/>
                  </a:cubicBezTo>
                  <a:lnTo>
                    <a:pt x="299024" y="18065"/>
                  </a:lnTo>
                  <a:cubicBezTo>
                    <a:pt x="330072" y="0"/>
                    <a:pt x="368428" y="0"/>
                    <a:pt x="399476" y="18065"/>
                  </a:cubicBezTo>
                  <a:close/>
                </a:path>
              </a:pathLst>
            </a:custGeom>
            <a:blipFill>
              <a:blip r:embed="rId11"/>
              <a:stretch>
                <a:fillRect l="-11308" t="-2005" r="-2543" b="-50643"/>
              </a:stretch>
            </a:blipFill>
            <a:ln w="266700" cap="rnd">
              <a:solidFill>
                <a:srgbClr val="FFFFFF"/>
              </a:solidFill>
              <a:prstDash val="solid"/>
              <a:round/>
            </a:ln>
          </p:spPr>
        </p:sp>
      </p:grpSp>
      <p:grpSp>
        <p:nvGrpSpPr>
          <p:cNvPr name="Group 20" id="20"/>
          <p:cNvGrpSpPr/>
          <p:nvPr/>
        </p:nvGrpSpPr>
        <p:grpSpPr>
          <a:xfrm rot="0">
            <a:off x="5403086" y="5019255"/>
            <a:ext cx="640703" cy="610670"/>
            <a:chOff x="0" y="0"/>
            <a:chExt cx="812800" cy="774700"/>
          </a:xfrm>
        </p:grpSpPr>
        <p:sp>
          <p:nvSpPr>
            <p:cNvPr name="Freeform 21" id="21"/>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457800"/>
            </a:solidFill>
          </p:spPr>
        </p:sp>
        <p:sp>
          <p:nvSpPr>
            <p:cNvPr name="TextBox 22" id="22"/>
            <p:cNvSpPr txBox="true"/>
            <p:nvPr/>
          </p:nvSpPr>
          <p:spPr>
            <a:xfrm>
              <a:off x="228600" y="228600"/>
              <a:ext cx="355600" cy="3810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5073254" y="2596893"/>
            <a:ext cx="640703" cy="610670"/>
            <a:chOff x="0" y="0"/>
            <a:chExt cx="812800" cy="774700"/>
          </a:xfrm>
        </p:grpSpPr>
        <p:sp>
          <p:nvSpPr>
            <p:cNvPr name="Freeform 24" id="24"/>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457800"/>
            </a:solidFill>
          </p:spPr>
        </p:sp>
        <p:sp>
          <p:nvSpPr>
            <p:cNvPr name="TextBox 25" id="25"/>
            <p:cNvSpPr txBox="true"/>
            <p:nvPr/>
          </p:nvSpPr>
          <p:spPr>
            <a:xfrm>
              <a:off x="228600" y="228600"/>
              <a:ext cx="355600" cy="3810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5073254" y="3431137"/>
            <a:ext cx="640703" cy="610670"/>
            <a:chOff x="0" y="0"/>
            <a:chExt cx="812800" cy="774700"/>
          </a:xfrm>
        </p:grpSpPr>
        <p:sp>
          <p:nvSpPr>
            <p:cNvPr name="Freeform 27" id="27"/>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457800"/>
            </a:solidFill>
          </p:spPr>
        </p:sp>
        <p:sp>
          <p:nvSpPr>
            <p:cNvPr name="TextBox 28" id="28"/>
            <p:cNvSpPr txBox="true"/>
            <p:nvPr/>
          </p:nvSpPr>
          <p:spPr>
            <a:xfrm>
              <a:off x="228600" y="228600"/>
              <a:ext cx="355600" cy="3810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6175757" y="5019255"/>
            <a:ext cx="640703" cy="610670"/>
            <a:chOff x="0" y="0"/>
            <a:chExt cx="812800" cy="774700"/>
          </a:xfrm>
        </p:grpSpPr>
        <p:sp>
          <p:nvSpPr>
            <p:cNvPr name="Freeform 30" id="30"/>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457800"/>
            </a:solidFill>
          </p:spPr>
        </p:sp>
        <p:sp>
          <p:nvSpPr>
            <p:cNvPr name="TextBox 31" id="31"/>
            <p:cNvSpPr txBox="true"/>
            <p:nvPr/>
          </p:nvSpPr>
          <p:spPr>
            <a:xfrm>
              <a:off x="228600" y="228600"/>
              <a:ext cx="355600" cy="38100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5845925" y="2596893"/>
            <a:ext cx="640703" cy="610670"/>
            <a:chOff x="0" y="0"/>
            <a:chExt cx="812800" cy="774700"/>
          </a:xfrm>
        </p:grpSpPr>
        <p:sp>
          <p:nvSpPr>
            <p:cNvPr name="Freeform 33" id="33"/>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457800"/>
            </a:solidFill>
          </p:spPr>
        </p:sp>
        <p:sp>
          <p:nvSpPr>
            <p:cNvPr name="TextBox 34" id="34"/>
            <p:cNvSpPr txBox="true"/>
            <p:nvPr/>
          </p:nvSpPr>
          <p:spPr>
            <a:xfrm>
              <a:off x="228600" y="228600"/>
              <a:ext cx="355600" cy="381000"/>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15845925" y="3431137"/>
            <a:ext cx="640703" cy="610670"/>
            <a:chOff x="0" y="0"/>
            <a:chExt cx="812800" cy="774700"/>
          </a:xfrm>
        </p:grpSpPr>
        <p:sp>
          <p:nvSpPr>
            <p:cNvPr name="Freeform 36" id="36"/>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457800"/>
            </a:solidFill>
          </p:spPr>
        </p:sp>
        <p:sp>
          <p:nvSpPr>
            <p:cNvPr name="TextBox 37" id="37"/>
            <p:cNvSpPr txBox="true"/>
            <p:nvPr/>
          </p:nvSpPr>
          <p:spPr>
            <a:xfrm>
              <a:off x="228600" y="228600"/>
              <a:ext cx="355600" cy="381000"/>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6948429" y="5019255"/>
            <a:ext cx="640703" cy="610670"/>
            <a:chOff x="0" y="0"/>
            <a:chExt cx="812800" cy="774700"/>
          </a:xfrm>
        </p:grpSpPr>
        <p:sp>
          <p:nvSpPr>
            <p:cNvPr name="Freeform 39" id="39"/>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457800"/>
            </a:solidFill>
          </p:spPr>
        </p:sp>
        <p:sp>
          <p:nvSpPr>
            <p:cNvPr name="TextBox 40" id="40"/>
            <p:cNvSpPr txBox="true"/>
            <p:nvPr/>
          </p:nvSpPr>
          <p:spPr>
            <a:xfrm>
              <a:off x="228600" y="228600"/>
              <a:ext cx="355600" cy="381000"/>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16618597" y="2596893"/>
            <a:ext cx="640703" cy="610670"/>
            <a:chOff x="0" y="0"/>
            <a:chExt cx="812800" cy="774700"/>
          </a:xfrm>
        </p:grpSpPr>
        <p:sp>
          <p:nvSpPr>
            <p:cNvPr name="Freeform 42" id="42"/>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457800"/>
            </a:solidFill>
          </p:spPr>
        </p:sp>
        <p:sp>
          <p:nvSpPr>
            <p:cNvPr name="TextBox 43" id="43"/>
            <p:cNvSpPr txBox="true"/>
            <p:nvPr/>
          </p:nvSpPr>
          <p:spPr>
            <a:xfrm>
              <a:off x="228600" y="228600"/>
              <a:ext cx="355600" cy="381000"/>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7721100" y="5019255"/>
            <a:ext cx="640703" cy="610670"/>
            <a:chOff x="0" y="0"/>
            <a:chExt cx="812800" cy="774700"/>
          </a:xfrm>
        </p:grpSpPr>
        <p:sp>
          <p:nvSpPr>
            <p:cNvPr name="Freeform 45" id="45"/>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457800"/>
            </a:solidFill>
          </p:spPr>
        </p:sp>
        <p:sp>
          <p:nvSpPr>
            <p:cNvPr name="TextBox 46" id="46"/>
            <p:cNvSpPr txBox="true"/>
            <p:nvPr/>
          </p:nvSpPr>
          <p:spPr>
            <a:xfrm>
              <a:off x="228600" y="228600"/>
              <a:ext cx="355600" cy="381000"/>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0">
            <a:off x="8493772" y="5019255"/>
            <a:ext cx="640703" cy="610670"/>
            <a:chOff x="0" y="0"/>
            <a:chExt cx="812800" cy="774700"/>
          </a:xfrm>
        </p:grpSpPr>
        <p:sp>
          <p:nvSpPr>
            <p:cNvPr name="Freeform 48" id="48"/>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457800"/>
            </a:solidFill>
          </p:spPr>
        </p:sp>
        <p:sp>
          <p:nvSpPr>
            <p:cNvPr name="TextBox 49" id="49"/>
            <p:cNvSpPr txBox="true"/>
            <p:nvPr/>
          </p:nvSpPr>
          <p:spPr>
            <a:xfrm>
              <a:off x="228600" y="228600"/>
              <a:ext cx="355600" cy="381000"/>
            </a:xfrm>
            <a:prstGeom prst="rect">
              <a:avLst/>
            </a:prstGeom>
          </p:spPr>
          <p:txBody>
            <a:bodyPr anchor="ctr" rtlCol="false" tIns="50800" lIns="50800" bIns="50800" rIns="50800"/>
            <a:lstStyle/>
            <a:p>
              <a:pPr algn="ctr">
                <a:lnSpc>
                  <a:spcPts val="2659"/>
                </a:lnSpc>
              </a:pPr>
            </a:p>
          </p:txBody>
        </p:sp>
      </p:grpSp>
      <p:sp>
        <p:nvSpPr>
          <p:cNvPr name="Freeform 50" id="50"/>
          <p:cNvSpPr/>
          <p:nvPr/>
        </p:nvSpPr>
        <p:spPr>
          <a:xfrm flipH="false" flipV="false" rot="-10800000">
            <a:off x="6832314" y="1447922"/>
            <a:ext cx="213844" cy="164125"/>
          </a:xfrm>
          <a:custGeom>
            <a:avLst/>
            <a:gdLst/>
            <a:ahLst/>
            <a:cxnLst/>
            <a:rect r="r" b="b" t="t" l="l"/>
            <a:pathLst>
              <a:path h="164125" w="213844">
                <a:moveTo>
                  <a:pt x="0" y="0"/>
                </a:moveTo>
                <a:lnTo>
                  <a:pt x="213844" y="0"/>
                </a:lnTo>
                <a:lnTo>
                  <a:pt x="213844" y="164125"/>
                </a:lnTo>
                <a:lnTo>
                  <a:pt x="0" y="1641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51" id="51"/>
          <p:cNvSpPr/>
          <p:nvPr/>
        </p:nvSpPr>
        <p:spPr>
          <a:xfrm flipH="false" flipV="false" rot="0">
            <a:off x="750346" y="9391643"/>
            <a:ext cx="705875" cy="162584"/>
          </a:xfrm>
          <a:custGeom>
            <a:avLst/>
            <a:gdLst/>
            <a:ahLst/>
            <a:cxnLst/>
            <a:rect r="r" b="b" t="t" l="l"/>
            <a:pathLst>
              <a:path h="162584" w="705875">
                <a:moveTo>
                  <a:pt x="0" y="0"/>
                </a:moveTo>
                <a:lnTo>
                  <a:pt x="705875" y="0"/>
                </a:lnTo>
                <a:lnTo>
                  <a:pt x="705875" y="162585"/>
                </a:lnTo>
                <a:lnTo>
                  <a:pt x="0" y="162585"/>
                </a:lnTo>
                <a:lnTo>
                  <a:pt x="0" y="0"/>
                </a:lnTo>
                <a:close/>
              </a:path>
            </a:pathLst>
          </a:custGeom>
          <a:blipFill>
            <a:blip r:embed="rId14">
              <a:extLst>
                <a:ext uri="{96DAC541-7B7A-43D3-8B79-37D633B846F1}">
                  <asvg:svgBlip xmlns:asvg="http://schemas.microsoft.com/office/drawing/2016/SVG/main" r:embed="rId15"/>
                </a:ext>
              </a:extLst>
            </a:blip>
            <a:stretch>
              <a:fillRect l="0" t="0" r="-37962" b="-323776"/>
            </a:stretch>
          </a:blipFill>
        </p:spPr>
      </p:sp>
      <p:sp>
        <p:nvSpPr>
          <p:cNvPr name="TextBox 52" id="52"/>
          <p:cNvSpPr txBox="true"/>
          <p:nvPr/>
        </p:nvSpPr>
        <p:spPr>
          <a:xfrm rot="0">
            <a:off x="1028700" y="2464920"/>
            <a:ext cx="9209986" cy="1926636"/>
          </a:xfrm>
          <a:prstGeom prst="rect">
            <a:avLst/>
          </a:prstGeom>
        </p:spPr>
        <p:txBody>
          <a:bodyPr anchor="t" rtlCol="false" tIns="0" lIns="0" bIns="0" rIns="0">
            <a:spAutoFit/>
          </a:bodyPr>
          <a:lstStyle/>
          <a:p>
            <a:pPr algn="l">
              <a:lnSpc>
                <a:spcPts val="15747"/>
              </a:lnSpc>
            </a:pPr>
            <a:r>
              <a:rPr lang="en-US" sz="11247" b="true">
                <a:solidFill>
                  <a:srgbClr val="457800"/>
                </a:solidFill>
                <a:latin typeface="Neue Montreal Bold"/>
                <a:ea typeface="Neue Montreal Bold"/>
                <a:cs typeface="Neue Montreal Bold"/>
                <a:sym typeface="Neue Montreal Bold"/>
              </a:rPr>
              <a:t>Testimonials</a:t>
            </a:r>
          </a:p>
        </p:txBody>
      </p:sp>
      <p:sp>
        <p:nvSpPr>
          <p:cNvPr name="TextBox 53" id="53"/>
          <p:cNvSpPr txBox="true"/>
          <p:nvPr/>
        </p:nvSpPr>
        <p:spPr>
          <a:xfrm rot="0">
            <a:off x="2443517" y="1112247"/>
            <a:ext cx="1893570" cy="898048"/>
          </a:xfrm>
          <a:prstGeom prst="rect">
            <a:avLst/>
          </a:prstGeom>
        </p:spPr>
        <p:txBody>
          <a:bodyPr anchor="t" rtlCol="false" tIns="0" lIns="0" bIns="0" rIns="0">
            <a:spAutoFit/>
          </a:bodyPr>
          <a:lstStyle/>
          <a:p>
            <a:pPr algn="l">
              <a:lnSpc>
                <a:spcPts val="3500"/>
              </a:lnSpc>
            </a:pPr>
            <a:r>
              <a:rPr lang="en-US" sz="3070" b="true">
                <a:solidFill>
                  <a:srgbClr val="000000"/>
                </a:solidFill>
                <a:latin typeface="Neue Montreal Medium"/>
                <a:ea typeface="Neue Montreal Medium"/>
                <a:cs typeface="Neue Montreal Medium"/>
                <a:sym typeface="Neue Montreal Medium"/>
              </a:rPr>
              <a:t>Arowwai Industries</a:t>
            </a:r>
          </a:p>
        </p:txBody>
      </p:sp>
      <p:sp>
        <p:nvSpPr>
          <p:cNvPr name="TextBox 54" id="54"/>
          <p:cNvSpPr txBox="true"/>
          <p:nvPr/>
        </p:nvSpPr>
        <p:spPr>
          <a:xfrm rot="0">
            <a:off x="7493509" y="1329354"/>
            <a:ext cx="826076" cy="341290"/>
          </a:xfrm>
          <a:prstGeom prst="rect">
            <a:avLst/>
          </a:prstGeom>
        </p:spPr>
        <p:txBody>
          <a:bodyPr anchor="t" rtlCol="false" tIns="0" lIns="0" bIns="0" rIns="0">
            <a:spAutoFit/>
          </a:bodyPr>
          <a:lstStyle/>
          <a:p>
            <a:pPr algn="l">
              <a:lnSpc>
                <a:spcPts val="2638"/>
              </a:lnSpc>
            </a:pPr>
            <a:r>
              <a:rPr lang="en-US" sz="2314" b="true">
                <a:solidFill>
                  <a:srgbClr val="FFFFFF"/>
                </a:solidFill>
                <a:latin typeface="Neue Montreal Medium"/>
                <a:ea typeface="Neue Montreal Medium"/>
                <a:cs typeface="Neue Montreal Medium"/>
                <a:sym typeface="Neue Montreal Medium"/>
              </a:rPr>
              <a:t>Since</a:t>
            </a:r>
          </a:p>
        </p:txBody>
      </p:sp>
      <p:sp>
        <p:nvSpPr>
          <p:cNvPr name="TextBox 55" id="55"/>
          <p:cNvSpPr txBox="true"/>
          <p:nvPr/>
        </p:nvSpPr>
        <p:spPr>
          <a:xfrm rot="0">
            <a:off x="8503469" y="1345393"/>
            <a:ext cx="826076" cy="338294"/>
          </a:xfrm>
          <a:prstGeom prst="rect">
            <a:avLst/>
          </a:prstGeom>
        </p:spPr>
        <p:txBody>
          <a:bodyPr anchor="t" rtlCol="false" tIns="0" lIns="0" bIns="0" rIns="0">
            <a:spAutoFit/>
          </a:bodyPr>
          <a:lstStyle/>
          <a:p>
            <a:pPr algn="r">
              <a:lnSpc>
                <a:spcPts val="2638"/>
              </a:lnSpc>
            </a:pPr>
            <a:r>
              <a:rPr lang="en-US" sz="2314" b="true">
                <a:solidFill>
                  <a:srgbClr val="000000"/>
                </a:solidFill>
                <a:latin typeface="Neue Montreal Medium"/>
                <a:ea typeface="Neue Montreal Medium"/>
                <a:cs typeface="Neue Montreal Medium"/>
                <a:sym typeface="Neue Montreal Medium"/>
              </a:rPr>
              <a:t>2020</a:t>
            </a:r>
          </a:p>
        </p:txBody>
      </p:sp>
      <p:sp>
        <p:nvSpPr>
          <p:cNvPr name="TextBox 56" id="56"/>
          <p:cNvSpPr txBox="true"/>
          <p:nvPr/>
        </p:nvSpPr>
        <p:spPr>
          <a:xfrm rot="0">
            <a:off x="5403086" y="6054552"/>
            <a:ext cx="4676298" cy="605990"/>
          </a:xfrm>
          <a:prstGeom prst="rect">
            <a:avLst/>
          </a:prstGeom>
        </p:spPr>
        <p:txBody>
          <a:bodyPr anchor="t" rtlCol="false" tIns="0" lIns="0" bIns="0" rIns="0">
            <a:spAutoFit/>
          </a:bodyPr>
          <a:lstStyle/>
          <a:p>
            <a:pPr algn="l">
              <a:lnSpc>
                <a:spcPts val="4740"/>
              </a:lnSpc>
            </a:pPr>
            <a:r>
              <a:rPr lang="en-US" sz="4158" b="true">
                <a:solidFill>
                  <a:srgbClr val="357529"/>
                </a:solidFill>
                <a:latin typeface="Neue Montreal Bold"/>
                <a:ea typeface="Neue Montreal Bold"/>
                <a:cs typeface="Neue Montreal Bold"/>
                <a:sym typeface="Neue Montreal Bold"/>
              </a:rPr>
              <a:t>Margarita Perez</a:t>
            </a:r>
          </a:p>
        </p:txBody>
      </p:sp>
      <p:sp>
        <p:nvSpPr>
          <p:cNvPr name="TextBox 57" id="57"/>
          <p:cNvSpPr txBox="true"/>
          <p:nvPr/>
        </p:nvSpPr>
        <p:spPr>
          <a:xfrm rot="0">
            <a:off x="11725083" y="6032402"/>
            <a:ext cx="4291903" cy="605990"/>
          </a:xfrm>
          <a:prstGeom prst="rect">
            <a:avLst/>
          </a:prstGeom>
        </p:spPr>
        <p:txBody>
          <a:bodyPr anchor="t" rtlCol="false" tIns="0" lIns="0" bIns="0" rIns="0">
            <a:spAutoFit/>
          </a:bodyPr>
          <a:lstStyle/>
          <a:p>
            <a:pPr algn="l">
              <a:lnSpc>
                <a:spcPts val="4740"/>
              </a:lnSpc>
            </a:pPr>
            <a:r>
              <a:rPr lang="en-US" sz="4158" b="true">
                <a:solidFill>
                  <a:srgbClr val="357529"/>
                </a:solidFill>
                <a:latin typeface="Neue Montreal Bold"/>
                <a:ea typeface="Neue Montreal Bold"/>
                <a:cs typeface="Neue Montreal Bold"/>
                <a:sym typeface="Neue Montreal Bold"/>
              </a:rPr>
              <a:t>Helene Paquet</a:t>
            </a:r>
          </a:p>
        </p:txBody>
      </p:sp>
      <p:sp>
        <p:nvSpPr>
          <p:cNvPr name="TextBox 58" id="58"/>
          <p:cNvSpPr txBox="true"/>
          <p:nvPr/>
        </p:nvSpPr>
        <p:spPr>
          <a:xfrm rot="0">
            <a:off x="5403086" y="6721026"/>
            <a:ext cx="2186046" cy="394419"/>
          </a:xfrm>
          <a:prstGeom prst="rect">
            <a:avLst/>
          </a:prstGeom>
        </p:spPr>
        <p:txBody>
          <a:bodyPr anchor="t" rtlCol="false" tIns="0" lIns="0" bIns="0" rIns="0">
            <a:spAutoFit/>
          </a:bodyPr>
          <a:lstStyle/>
          <a:p>
            <a:pPr algn="l">
              <a:lnSpc>
                <a:spcPts val="3047"/>
              </a:lnSpc>
            </a:pPr>
            <a:r>
              <a:rPr lang="en-US" sz="2672" b="true">
                <a:solidFill>
                  <a:srgbClr val="000000"/>
                </a:solidFill>
                <a:latin typeface="Neue Montreal Medium"/>
                <a:ea typeface="Neue Montreal Medium"/>
                <a:cs typeface="Neue Montreal Medium"/>
                <a:sym typeface="Neue Montreal Medium"/>
              </a:rPr>
              <a:t>Customer</a:t>
            </a:r>
          </a:p>
        </p:txBody>
      </p:sp>
      <p:sp>
        <p:nvSpPr>
          <p:cNvPr name="TextBox 59" id="59"/>
          <p:cNvSpPr txBox="true"/>
          <p:nvPr/>
        </p:nvSpPr>
        <p:spPr>
          <a:xfrm rot="0">
            <a:off x="11725083" y="6698877"/>
            <a:ext cx="2186046" cy="394419"/>
          </a:xfrm>
          <a:prstGeom prst="rect">
            <a:avLst/>
          </a:prstGeom>
        </p:spPr>
        <p:txBody>
          <a:bodyPr anchor="t" rtlCol="false" tIns="0" lIns="0" bIns="0" rIns="0">
            <a:spAutoFit/>
          </a:bodyPr>
          <a:lstStyle/>
          <a:p>
            <a:pPr algn="l">
              <a:lnSpc>
                <a:spcPts val="3047"/>
              </a:lnSpc>
            </a:pPr>
            <a:r>
              <a:rPr lang="en-US" sz="2672" b="true">
                <a:solidFill>
                  <a:srgbClr val="000000"/>
                </a:solidFill>
                <a:latin typeface="Neue Montreal Medium"/>
                <a:ea typeface="Neue Montreal Medium"/>
                <a:cs typeface="Neue Montreal Medium"/>
                <a:sym typeface="Neue Montreal Medium"/>
              </a:rPr>
              <a:t>Customer</a:t>
            </a:r>
          </a:p>
        </p:txBody>
      </p:sp>
      <p:sp>
        <p:nvSpPr>
          <p:cNvPr name="TextBox 60" id="60"/>
          <p:cNvSpPr txBox="true"/>
          <p:nvPr/>
        </p:nvSpPr>
        <p:spPr>
          <a:xfrm rot="0">
            <a:off x="5403086" y="7410047"/>
            <a:ext cx="5534217" cy="1857778"/>
          </a:xfrm>
          <a:prstGeom prst="rect">
            <a:avLst/>
          </a:prstGeom>
        </p:spPr>
        <p:txBody>
          <a:bodyPr anchor="t" rtlCol="false" tIns="0" lIns="0" bIns="0" rIns="0">
            <a:spAutoFit/>
          </a:bodyPr>
          <a:lstStyle/>
          <a:p>
            <a:pPr algn="just">
              <a:lnSpc>
                <a:spcPts val="3717"/>
              </a:lnSpc>
            </a:pPr>
            <a:r>
              <a:rPr lang="en-US" sz="2599">
                <a:solidFill>
                  <a:srgbClr val="000000"/>
                </a:solidFill>
                <a:latin typeface="Neue Montreal"/>
                <a:ea typeface="Neue Montreal"/>
                <a:cs typeface="Neue Montreal"/>
                <a:sym typeface="Neue Montreal"/>
              </a:rPr>
              <a:t>Lorem ipsum dolor sit amet, consectetur adipiscing elit. Morbi maximus commodo velit at faucibus. Nulla dignissim libero felis, ac molestie nunc efficitur at.</a:t>
            </a:r>
          </a:p>
        </p:txBody>
      </p:sp>
      <p:sp>
        <p:nvSpPr>
          <p:cNvPr name="TextBox 61" id="61"/>
          <p:cNvSpPr txBox="true"/>
          <p:nvPr/>
        </p:nvSpPr>
        <p:spPr>
          <a:xfrm rot="0">
            <a:off x="11725083" y="7410047"/>
            <a:ext cx="5534217" cy="1857778"/>
          </a:xfrm>
          <a:prstGeom prst="rect">
            <a:avLst/>
          </a:prstGeom>
        </p:spPr>
        <p:txBody>
          <a:bodyPr anchor="t" rtlCol="false" tIns="0" lIns="0" bIns="0" rIns="0">
            <a:spAutoFit/>
          </a:bodyPr>
          <a:lstStyle/>
          <a:p>
            <a:pPr algn="just">
              <a:lnSpc>
                <a:spcPts val="3717"/>
              </a:lnSpc>
            </a:pPr>
            <a:r>
              <a:rPr lang="en-US" sz="2599">
                <a:solidFill>
                  <a:srgbClr val="000000"/>
                </a:solidFill>
                <a:latin typeface="Neue Montreal"/>
                <a:ea typeface="Neue Montreal"/>
                <a:cs typeface="Neue Montreal"/>
                <a:sym typeface="Neue Montreal"/>
              </a:rPr>
              <a:t>Lorem ipsum dolor sit amet, consectetur adipiscing elit. Morbi maximus commodo velit at faucibus. Nulla dignissim libero felis, ac molestie nunc efficitur at.</a:t>
            </a:r>
          </a:p>
        </p:txBody>
      </p:sp>
      <p:sp>
        <p:nvSpPr>
          <p:cNvPr name="Freeform 62" id="62"/>
          <p:cNvSpPr/>
          <p:nvPr/>
        </p:nvSpPr>
        <p:spPr>
          <a:xfrm flipH="false" flipV="false" rot="0">
            <a:off x="17074939" y="627045"/>
            <a:ext cx="705875" cy="162584"/>
          </a:xfrm>
          <a:custGeom>
            <a:avLst/>
            <a:gdLst/>
            <a:ahLst/>
            <a:cxnLst/>
            <a:rect r="r" b="b" t="t" l="l"/>
            <a:pathLst>
              <a:path h="162584" w="705875">
                <a:moveTo>
                  <a:pt x="0" y="0"/>
                </a:moveTo>
                <a:lnTo>
                  <a:pt x="705874" y="0"/>
                </a:lnTo>
                <a:lnTo>
                  <a:pt x="705874" y="162584"/>
                </a:lnTo>
                <a:lnTo>
                  <a:pt x="0" y="162584"/>
                </a:lnTo>
                <a:lnTo>
                  <a:pt x="0" y="0"/>
                </a:lnTo>
                <a:close/>
              </a:path>
            </a:pathLst>
          </a:custGeom>
          <a:blipFill>
            <a:blip r:embed="rId14">
              <a:extLst>
                <a:ext uri="{96DAC541-7B7A-43D3-8B79-37D633B846F1}">
                  <asvg:svgBlip xmlns:asvg="http://schemas.microsoft.com/office/drawing/2016/SVG/main" r:embed="rId15"/>
                </a:ext>
              </a:extLst>
            </a:blip>
            <a:stretch>
              <a:fillRect l="0" t="0" r="-37962" b="-323776"/>
            </a:stretch>
          </a:blipFill>
        </p:spPr>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071105" cy="1121576"/>
          </a:xfrm>
          <a:custGeom>
            <a:avLst/>
            <a:gdLst/>
            <a:ahLst/>
            <a:cxnLst/>
            <a:rect r="r" b="b" t="t" l="l"/>
            <a:pathLst>
              <a:path h="1121576" w="1071105">
                <a:moveTo>
                  <a:pt x="0" y="0"/>
                </a:moveTo>
                <a:lnTo>
                  <a:pt x="1071105" y="0"/>
                </a:lnTo>
                <a:lnTo>
                  <a:pt x="1071105" y="1121576"/>
                </a:lnTo>
                <a:lnTo>
                  <a:pt x="0" y="1121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584314" y="1286882"/>
            <a:ext cx="1559686" cy="465968"/>
            <a:chOff x="0" y="0"/>
            <a:chExt cx="1130550" cy="337761"/>
          </a:xfrm>
        </p:grpSpPr>
        <p:sp>
          <p:nvSpPr>
            <p:cNvPr name="Freeform 4" id="4"/>
            <p:cNvSpPr/>
            <p:nvPr/>
          </p:nvSpPr>
          <p:spPr>
            <a:xfrm flipH="false" flipV="false" rot="0">
              <a:off x="0" y="0"/>
              <a:ext cx="1130550" cy="337761"/>
            </a:xfrm>
            <a:custGeom>
              <a:avLst/>
              <a:gdLst/>
              <a:ahLst/>
              <a:cxnLst/>
              <a:rect r="r" b="b" t="t" l="l"/>
              <a:pathLst>
                <a:path h="337761" w="1130550">
                  <a:moveTo>
                    <a:pt x="168880" y="0"/>
                  </a:moveTo>
                  <a:lnTo>
                    <a:pt x="961670" y="0"/>
                  </a:lnTo>
                  <a:cubicBezTo>
                    <a:pt x="1006460" y="0"/>
                    <a:pt x="1049415" y="17793"/>
                    <a:pt x="1081086" y="49464"/>
                  </a:cubicBezTo>
                  <a:cubicBezTo>
                    <a:pt x="1112758" y="81135"/>
                    <a:pt x="1130550" y="124090"/>
                    <a:pt x="1130550" y="168880"/>
                  </a:cubicBezTo>
                  <a:lnTo>
                    <a:pt x="1130550" y="168880"/>
                  </a:lnTo>
                  <a:cubicBezTo>
                    <a:pt x="1130550" y="262150"/>
                    <a:pt x="1054940" y="337761"/>
                    <a:pt x="961670" y="337761"/>
                  </a:cubicBezTo>
                  <a:lnTo>
                    <a:pt x="168880" y="337761"/>
                  </a:lnTo>
                  <a:cubicBezTo>
                    <a:pt x="75610" y="337761"/>
                    <a:pt x="0" y="262150"/>
                    <a:pt x="0" y="168880"/>
                  </a:cubicBezTo>
                  <a:lnTo>
                    <a:pt x="0" y="168880"/>
                  </a:lnTo>
                  <a:cubicBezTo>
                    <a:pt x="0" y="75610"/>
                    <a:pt x="75610" y="0"/>
                    <a:pt x="168880" y="0"/>
                  </a:cubicBezTo>
                  <a:close/>
                </a:path>
              </a:pathLst>
            </a:custGeom>
            <a:solidFill>
              <a:srgbClr val="000000">
                <a:alpha val="0"/>
              </a:srgbClr>
            </a:solidFill>
            <a:ln w="19050" cap="rnd">
              <a:solidFill>
                <a:srgbClr val="14320F"/>
              </a:solidFill>
              <a:prstDash val="solid"/>
              <a:round/>
            </a:ln>
          </p:spPr>
        </p:sp>
        <p:sp>
          <p:nvSpPr>
            <p:cNvPr name="TextBox 5" id="5"/>
            <p:cNvSpPr txBox="true"/>
            <p:nvPr/>
          </p:nvSpPr>
          <p:spPr>
            <a:xfrm>
              <a:off x="0" y="-38100"/>
              <a:ext cx="1130550" cy="37586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44768" y="1286882"/>
            <a:ext cx="1244692" cy="465968"/>
            <a:chOff x="0" y="0"/>
            <a:chExt cx="902225" cy="337761"/>
          </a:xfrm>
        </p:grpSpPr>
        <p:sp>
          <p:nvSpPr>
            <p:cNvPr name="Freeform 7" id="7"/>
            <p:cNvSpPr/>
            <p:nvPr/>
          </p:nvSpPr>
          <p:spPr>
            <a:xfrm flipH="false" flipV="false" rot="0">
              <a:off x="0" y="0"/>
              <a:ext cx="902225" cy="337761"/>
            </a:xfrm>
            <a:custGeom>
              <a:avLst/>
              <a:gdLst/>
              <a:ahLst/>
              <a:cxnLst/>
              <a:rect r="r" b="b" t="t" l="l"/>
              <a:pathLst>
                <a:path h="337761" w="902225">
                  <a:moveTo>
                    <a:pt x="168880" y="0"/>
                  </a:moveTo>
                  <a:lnTo>
                    <a:pt x="733344" y="0"/>
                  </a:lnTo>
                  <a:cubicBezTo>
                    <a:pt x="826614" y="0"/>
                    <a:pt x="902225" y="75610"/>
                    <a:pt x="902225" y="168880"/>
                  </a:cubicBezTo>
                  <a:lnTo>
                    <a:pt x="902225" y="168880"/>
                  </a:lnTo>
                  <a:cubicBezTo>
                    <a:pt x="902225" y="262150"/>
                    <a:pt x="826614" y="337761"/>
                    <a:pt x="733344" y="337761"/>
                  </a:cubicBezTo>
                  <a:lnTo>
                    <a:pt x="168880" y="337761"/>
                  </a:lnTo>
                  <a:cubicBezTo>
                    <a:pt x="75610" y="337761"/>
                    <a:pt x="0" y="262150"/>
                    <a:pt x="0" y="168880"/>
                  </a:cubicBezTo>
                  <a:lnTo>
                    <a:pt x="0" y="168880"/>
                  </a:lnTo>
                  <a:cubicBezTo>
                    <a:pt x="0" y="75610"/>
                    <a:pt x="75610" y="0"/>
                    <a:pt x="168880" y="0"/>
                  </a:cubicBezTo>
                  <a:close/>
                </a:path>
              </a:pathLst>
            </a:custGeom>
            <a:solidFill>
              <a:srgbClr val="457800"/>
            </a:solidFill>
          </p:spPr>
        </p:sp>
        <p:sp>
          <p:nvSpPr>
            <p:cNvPr name="TextBox 8" id="8"/>
            <p:cNvSpPr txBox="true"/>
            <p:nvPr/>
          </p:nvSpPr>
          <p:spPr>
            <a:xfrm>
              <a:off x="0" y="-38100"/>
              <a:ext cx="902225" cy="37586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76121" y="7933785"/>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57800"/>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2544944">
            <a:off x="-4097819" y="5645378"/>
            <a:ext cx="12577510" cy="5093892"/>
          </a:xfrm>
          <a:custGeom>
            <a:avLst/>
            <a:gdLst/>
            <a:ahLst/>
            <a:cxnLst/>
            <a:rect r="r" b="b" t="t" l="l"/>
            <a:pathLst>
              <a:path h="5093892" w="12577510">
                <a:moveTo>
                  <a:pt x="0" y="0"/>
                </a:moveTo>
                <a:lnTo>
                  <a:pt x="12577510" y="0"/>
                </a:lnTo>
                <a:lnTo>
                  <a:pt x="12577510" y="5093891"/>
                </a:lnTo>
                <a:lnTo>
                  <a:pt x="0" y="50938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1789667">
            <a:off x="247520" y="4659782"/>
            <a:ext cx="5557760" cy="4939459"/>
          </a:xfrm>
          <a:custGeom>
            <a:avLst/>
            <a:gdLst/>
            <a:ahLst/>
            <a:cxnLst/>
            <a:rect r="r" b="b" t="t" l="l"/>
            <a:pathLst>
              <a:path h="4939459" w="5557760">
                <a:moveTo>
                  <a:pt x="0" y="0"/>
                </a:moveTo>
                <a:lnTo>
                  <a:pt x="5557760" y="0"/>
                </a:lnTo>
                <a:lnTo>
                  <a:pt x="5557760" y="4939460"/>
                </a:lnTo>
                <a:lnTo>
                  <a:pt x="0" y="4939460"/>
                </a:lnTo>
                <a:lnTo>
                  <a:pt x="0" y="0"/>
                </a:lnTo>
                <a:close/>
              </a:path>
            </a:pathLst>
          </a:custGeom>
          <a:blipFill>
            <a:blip r:embed="rId6">
              <a:alphaModFix amt="65999"/>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120238" y="4704802"/>
            <a:ext cx="4066268" cy="4731657"/>
            <a:chOff x="0" y="0"/>
            <a:chExt cx="698500" cy="812800"/>
          </a:xfrm>
        </p:grpSpPr>
        <p:sp>
          <p:nvSpPr>
            <p:cNvPr name="Freeform 15" id="15"/>
            <p:cNvSpPr/>
            <p:nvPr/>
          </p:nvSpPr>
          <p:spPr>
            <a:xfrm flipH="false" flipV="false" rot="0">
              <a:off x="0" y="10368"/>
              <a:ext cx="698500" cy="792063"/>
            </a:xfrm>
            <a:custGeom>
              <a:avLst/>
              <a:gdLst/>
              <a:ahLst/>
              <a:cxnLst/>
              <a:rect r="r" b="b" t="t" l="l"/>
              <a:pathLst>
                <a:path h="792063" w="698500">
                  <a:moveTo>
                    <a:pt x="395920" y="16785"/>
                  </a:moveTo>
                  <a:lnTo>
                    <a:pt x="651830" y="165679"/>
                  </a:lnTo>
                  <a:cubicBezTo>
                    <a:pt x="680724" y="182490"/>
                    <a:pt x="698500" y="213397"/>
                    <a:pt x="698500" y="246826"/>
                  </a:cubicBezTo>
                  <a:lnTo>
                    <a:pt x="698500" y="545238"/>
                  </a:lnTo>
                  <a:cubicBezTo>
                    <a:pt x="698500" y="578667"/>
                    <a:pt x="680724" y="609574"/>
                    <a:pt x="651830" y="626385"/>
                  </a:cubicBezTo>
                  <a:lnTo>
                    <a:pt x="395920" y="775279"/>
                  </a:lnTo>
                  <a:cubicBezTo>
                    <a:pt x="367071" y="792064"/>
                    <a:pt x="331429" y="792064"/>
                    <a:pt x="302580" y="775279"/>
                  </a:cubicBezTo>
                  <a:lnTo>
                    <a:pt x="46670" y="626385"/>
                  </a:lnTo>
                  <a:cubicBezTo>
                    <a:pt x="17776" y="609574"/>
                    <a:pt x="0" y="578667"/>
                    <a:pt x="0" y="545238"/>
                  </a:cubicBezTo>
                  <a:lnTo>
                    <a:pt x="0" y="246826"/>
                  </a:lnTo>
                  <a:cubicBezTo>
                    <a:pt x="0" y="213397"/>
                    <a:pt x="17776" y="182490"/>
                    <a:pt x="46670" y="165679"/>
                  </a:cubicBezTo>
                  <a:lnTo>
                    <a:pt x="302580" y="16785"/>
                  </a:lnTo>
                  <a:cubicBezTo>
                    <a:pt x="331429" y="0"/>
                    <a:pt x="367071" y="0"/>
                    <a:pt x="395920" y="16785"/>
                  </a:cubicBezTo>
                  <a:close/>
                </a:path>
              </a:pathLst>
            </a:custGeom>
            <a:blipFill>
              <a:blip r:embed="rId8"/>
              <a:stretch>
                <a:fillRect l="-55893" t="-1858" r="-68022" b="-31236"/>
              </a:stretch>
            </a:blipFill>
            <a:ln w="266700" cap="rnd">
              <a:solidFill>
                <a:srgbClr val="FFFFFF"/>
              </a:solidFill>
              <a:prstDash val="solid"/>
              <a:round/>
            </a:ln>
          </p:spPr>
        </p:sp>
      </p:grpSp>
      <p:sp>
        <p:nvSpPr>
          <p:cNvPr name="TextBox 16" id="16"/>
          <p:cNvSpPr txBox="true"/>
          <p:nvPr/>
        </p:nvSpPr>
        <p:spPr>
          <a:xfrm rot="0">
            <a:off x="1028700" y="2495721"/>
            <a:ext cx="8206343" cy="1935507"/>
          </a:xfrm>
          <a:prstGeom prst="rect">
            <a:avLst/>
          </a:prstGeom>
        </p:spPr>
        <p:txBody>
          <a:bodyPr anchor="t" rtlCol="false" tIns="0" lIns="0" bIns="0" rIns="0">
            <a:spAutoFit/>
          </a:bodyPr>
          <a:lstStyle/>
          <a:p>
            <a:pPr algn="l">
              <a:lnSpc>
                <a:spcPts val="7768"/>
              </a:lnSpc>
            </a:pPr>
            <a:r>
              <a:rPr lang="en-US" sz="5548" b="true">
                <a:solidFill>
                  <a:srgbClr val="457800"/>
                </a:solidFill>
                <a:latin typeface="Neue Montreal Bold"/>
                <a:ea typeface="Neue Montreal Bold"/>
                <a:cs typeface="Neue Montreal Bold"/>
                <a:sym typeface="Neue Montreal Bold"/>
              </a:rPr>
              <a:t>Tic-Tac-Toe (Definition &amp; Interactive)</a:t>
            </a:r>
          </a:p>
        </p:txBody>
      </p:sp>
      <p:sp>
        <p:nvSpPr>
          <p:cNvPr name="TextBox 17" id="17"/>
          <p:cNvSpPr txBox="true"/>
          <p:nvPr/>
        </p:nvSpPr>
        <p:spPr>
          <a:xfrm rot="0">
            <a:off x="2443517" y="1112247"/>
            <a:ext cx="1893570" cy="898048"/>
          </a:xfrm>
          <a:prstGeom prst="rect">
            <a:avLst/>
          </a:prstGeom>
        </p:spPr>
        <p:txBody>
          <a:bodyPr anchor="t" rtlCol="false" tIns="0" lIns="0" bIns="0" rIns="0">
            <a:spAutoFit/>
          </a:bodyPr>
          <a:lstStyle/>
          <a:p>
            <a:pPr algn="l">
              <a:lnSpc>
                <a:spcPts val="3500"/>
              </a:lnSpc>
            </a:pPr>
            <a:r>
              <a:rPr lang="en-US" sz="3070" b="true">
                <a:solidFill>
                  <a:srgbClr val="000000"/>
                </a:solidFill>
                <a:latin typeface="Neue Montreal Medium"/>
                <a:ea typeface="Neue Montreal Medium"/>
                <a:cs typeface="Neue Montreal Medium"/>
                <a:sym typeface="Neue Montreal Medium"/>
              </a:rPr>
              <a:t>Arowwai Industries</a:t>
            </a:r>
          </a:p>
        </p:txBody>
      </p:sp>
      <p:sp>
        <p:nvSpPr>
          <p:cNvPr name="TextBox 18" id="18"/>
          <p:cNvSpPr txBox="true"/>
          <p:nvPr/>
        </p:nvSpPr>
        <p:spPr>
          <a:xfrm rot="0">
            <a:off x="10336968" y="2079716"/>
            <a:ext cx="2160859" cy="452022"/>
          </a:xfrm>
          <a:prstGeom prst="rect">
            <a:avLst/>
          </a:prstGeom>
        </p:spPr>
        <p:txBody>
          <a:bodyPr anchor="t" rtlCol="false" tIns="0" lIns="0" bIns="0" rIns="0">
            <a:spAutoFit/>
          </a:bodyPr>
          <a:lstStyle/>
          <a:p>
            <a:pPr algn="l">
              <a:lnSpc>
                <a:spcPts val="3500"/>
              </a:lnSpc>
            </a:pPr>
            <a:r>
              <a:rPr lang="en-US" sz="3070" b="true">
                <a:solidFill>
                  <a:srgbClr val="357529"/>
                </a:solidFill>
                <a:latin typeface="Neue Montreal Bold"/>
                <a:ea typeface="Neue Montreal Bold"/>
                <a:cs typeface="Neue Montreal Bold"/>
                <a:sym typeface="Neue Montreal Bold"/>
              </a:rPr>
              <a:t>1. Giới thiệu</a:t>
            </a:r>
          </a:p>
        </p:txBody>
      </p:sp>
      <p:sp>
        <p:nvSpPr>
          <p:cNvPr name="TextBox 19" id="19"/>
          <p:cNvSpPr txBox="true"/>
          <p:nvPr/>
        </p:nvSpPr>
        <p:spPr>
          <a:xfrm rot="0">
            <a:off x="10336968" y="1305932"/>
            <a:ext cx="4307104" cy="411636"/>
          </a:xfrm>
          <a:prstGeom prst="rect">
            <a:avLst/>
          </a:prstGeom>
        </p:spPr>
        <p:txBody>
          <a:bodyPr anchor="t" rtlCol="false" tIns="0" lIns="0" bIns="0" rIns="0">
            <a:spAutoFit/>
          </a:bodyPr>
          <a:lstStyle/>
          <a:p>
            <a:pPr algn="l">
              <a:lnSpc>
                <a:spcPts val="3158"/>
              </a:lnSpc>
            </a:pPr>
            <a:r>
              <a:rPr lang="en-US" sz="2770" b="true">
                <a:solidFill>
                  <a:srgbClr val="357529"/>
                </a:solidFill>
                <a:latin typeface="Neue Montreal Bold"/>
                <a:ea typeface="Neue Montreal Bold"/>
                <a:cs typeface="Neue Montreal Bold"/>
                <a:sym typeface="Neue Montreal Bold"/>
              </a:rPr>
              <a:t>I.Tic Tac Toe – Definitions</a:t>
            </a:r>
          </a:p>
        </p:txBody>
      </p:sp>
      <p:sp>
        <p:nvSpPr>
          <p:cNvPr name="TextBox 20" id="20"/>
          <p:cNvSpPr txBox="true"/>
          <p:nvPr/>
        </p:nvSpPr>
        <p:spPr>
          <a:xfrm rot="0">
            <a:off x="5731147" y="6413681"/>
            <a:ext cx="3503896" cy="605990"/>
          </a:xfrm>
          <a:prstGeom prst="rect">
            <a:avLst/>
          </a:prstGeom>
        </p:spPr>
        <p:txBody>
          <a:bodyPr anchor="t" rtlCol="false" tIns="0" lIns="0" bIns="0" rIns="0">
            <a:spAutoFit/>
          </a:bodyPr>
          <a:lstStyle/>
          <a:p>
            <a:pPr algn="l">
              <a:lnSpc>
                <a:spcPts val="4740"/>
              </a:lnSpc>
            </a:pPr>
            <a:r>
              <a:rPr lang="en-US" sz="4158" b="true">
                <a:solidFill>
                  <a:srgbClr val="357529"/>
                </a:solidFill>
                <a:latin typeface="Neue Montreal Bold"/>
                <a:ea typeface="Neue Montreal Bold"/>
                <a:cs typeface="Neue Montreal Bold"/>
                <a:sym typeface="Neue Montreal Bold"/>
              </a:rPr>
              <a:t>Taylor Alonso</a:t>
            </a:r>
          </a:p>
        </p:txBody>
      </p:sp>
      <p:sp>
        <p:nvSpPr>
          <p:cNvPr name="TextBox 21" id="21"/>
          <p:cNvSpPr txBox="true"/>
          <p:nvPr/>
        </p:nvSpPr>
        <p:spPr>
          <a:xfrm rot="0">
            <a:off x="5731147" y="7070631"/>
            <a:ext cx="2802994" cy="358129"/>
          </a:xfrm>
          <a:prstGeom prst="rect">
            <a:avLst/>
          </a:prstGeom>
        </p:spPr>
        <p:txBody>
          <a:bodyPr anchor="t" rtlCol="false" tIns="0" lIns="0" bIns="0" rIns="0">
            <a:spAutoFit/>
          </a:bodyPr>
          <a:lstStyle/>
          <a:p>
            <a:pPr algn="l">
              <a:lnSpc>
                <a:spcPts val="2701"/>
              </a:lnSpc>
            </a:pPr>
            <a:r>
              <a:rPr lang="en-US" sz="2369" b="true">
                <a:solidFill>
                  <a:srgbClr val="000000"/>
                </a:solidFill>
                <a:latin typeface="Neue Montreal Medium"/>
                <a:ea typeface="Neue Montreal Medium"/>
                <a:cs typeface="Neue Montreal Medium"/>
                <a:sym typeface="Neue Montreal Medium"/>
              </a:rPr>
              <a:t>Company Founder</a:t>
            </a:r>
          </a:p>
        </p:txBody>
      </p:sp>
      <p:sp>
        <p:nvSpPr>
          <p:cNvPr name="TextBox 22" id="22"/>
          <p:cNvSpPr txBox="true"/>
          <p:nvPr/>
        </p:nvSpPr>
        <p:spPr>
          <a:xfrm rot="0">
            <a:off x="7111143" y="1329354"/>
            <a:ext cx="826076" cy="341290"/>
          </a:xfrm>
          <a:prstGeom prst="rect">
            <a:avLst/>
          </a:prstGeom>
        </p:spPr>
        <p:txBody>
          <a:bodyPr anchor="t" rtlCol="false" tIns="0" lIns="0" bIns="0" rIns="0">
            <a:spAutoFit/>
          </a:bodyPr>
          <a:lstStyle/>
          <a:p>
            <a:pPr algn="l">
              <a:lnSpc>
                <a:spcPts val="2638"/>
              </a:lnSpc>
            </a:pPr>
            <a:r>
              <a:rPr lang="en-US" sz="2314" b="true">
                <a:solidFill>
                  <a:srgbClr val="FFFFFF"/>
                </a:solidFill>
                <a:latin typeface="Neue Montreal Medium"/>
                <a:ea typeface="Neue Montreal Medium"/>
                <a:cs typeface="Neue Montreal Medium"/>
                <a:sym typeface="Neue Montreal Medium"/>
              </a:rPr>
              <a:t>Since</a:t>
            </a:r>
          </a:p>
        </p:txBody>
      </p:sp>
      <p:sp>
        <p:nvSpPr>
          <p:cNvPr name="TextBox 23" id="23"/>
          <p:cNvSpPr txBox="true"/>
          <p:nvPr/>
        </p:nvSpPr>
        <p:spPr>
          <a:xfrm rot="0">
            <a:off x="8121103" y="1345393"/>
            <a:ext cx="826076" cy="338294"/>
          </a:xfrm>
          <a:prstGeom prst="rect">
            <a:avLst/>
          </a:prstGeom>
        </p:spPr>
        <p:txBody>
          <a:bodyPr anchor="t" rtlCol="false" tIns="0" lIns="0" bIns="0" rIns="0">
            <a:spAutoFit/>
          </a:bodyPr>
          <a:lstStyle/>
          <a:p>
            <a:pPr algn="r">
              <a:lnSpc>
                <a:spcPts val="2638"/>
              </a:lnSpc>
            </a:pPr>
            <a:r>
              <a:rPr lang="en-US" sz="2314" b="true">
                <a:solidFill>
                  <a:srgbClr val="000000"/>
                </a:solidFill>
                <a:latin typeface="Neue Montreal Medium"/>
                <a:ea typeface="Neue Montreal Medium"/>
                <a:cs typeface="Neue Montreal Medium"/>
                <a:sym typeface="Neue Montreal Medium"/>
              </a:rPr>
              <a:t>2020</a:t>
            </a:r>
          </a:p>
        </p:txBody>
      </p:sp>
      <p:sp>
        <p:nvSpPr>
          <p:cNvPr name="TextBox 24" id="24"/>
          <p:cNvSpPr txBox="true"/>
          <p:nvPr/>
        </p:nvSpPr>
        <p:spPr>
          <a:xfrm rot="0">
            <a:off x="10336968" y="2819146"/>
            <a:ext cx="6922332" cy="2324354"/>
          </a:xfrm>
          <a:prstGeom prst="rect">
            <a:avLst/>
          </a:prstGeom>
        </p:spPr>
        <p:txBody>
          <a:bodyPr anchor="t" rtlCol="false" tIns="0" lIns="0" bIns="0" rIns="0">
            <a:spAutoFit/>
          </a:bodyPr>
          <a:lstStyle/>
          <a:p>
            <a:pPr algn="just">
              <a:lnSpc>
                <a:spcPts val="3717"/>
              </a:lnSpc>
            </a:pPr>
            <a:r>
              <a:rPr lang="en-US" sz="2599">
                <a:solidFill>
                  <a:srgbClr val="000000"/>
                </a:solidFill>
                <a:latin typeface="Neue Montreal"/>
                <a:ea typeface="Neue Montreal"/>
                <a:cs typeface="Neue Montreal"/>
                <a:sym typeface="Neue Montreal"/>
              </a:rPr>
              <a:t>Trò chơi Tic-Tac-Toe là ví dụ kinh điển trong AI để minh họa bài toán tìm kiếm và môi trường đối kháng. Hai người chơi X và O lần lượt điền ký hiệu vào bàn cờ 3×3, mục tiêu là tạo ba ký hiệu liên tiếp theo hàng, cột hoặc đường chéo.</a:t>
            </a:r>
          </a:p>
        </p:txBody>
      </p:sp>
      <p:sp>
        <p:nvSpPr>
          <p:cNvPr name="Freeform 25" id="25"/>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9">
              <a:extLst>
                <a:ext uri="{96DAC541-7B7A-43D3-8B79-37D633B846F1}">
                  <asvg:svgBlip xmlns:asvg="http://schemas.microsoft.com/office/drawing/2016/SVG/main" r:embed="rId10"/>
                </a:ext>
              </a:extLst>
            </a:blip>
            <a:stretch>
              <a:fillRect l="-182671" t="-20218" r="0" b="0"/>
            </a:stretch>
          </a:blipFill>
        </p:spPr>
      </p:sp>
      <p:sp>
        <p:nvSpPr>
          <p:cNvPr name="TextBox 26" id="26"/>
          <p:cNvSpPr txBox="true"/>
          <p:nvPr/>
        </p:nvSpPr>
        <p:spPr>
          <a:xfrm rot="0">
            <a:off x="10336968" y="6248400"/>
            <a:ext cx="6922332" cy="2791302"/>
          </a:xfrm>
          <a:prstGeom prst="rect">
            <a:avLst/>
          </a:prstGeom>
        </p:spPr>
        <p:txBody>
          <a:bodyPr anchor="t" rtlCol="false" tIns="0" lIns="0" bIns="0" rIns="0">
            <a:spAutoFit/>
          </a:bodyPr>
          <a:lstStyle/>
          <a:p>
            <a:pPr algn="just">
              <a:lnSpc>
                <a:spcPts val="3717"/>
              </a:lnSpc>
            </a:pPr>
            <a:r>
              <a:rPr lang="en-US" sz="2599">
                <a:solidFill>
                  <a:srgbClr val="000000"/>
                </a:solidFill>
                <a:latin typeface="Neue Montreal"/>
                <a:ea typeface="Neue Montreal"/>
                <a:cs typeface="Neue Montreal"/>
                <a:sym typeface="Neue Montreal"/>
              </a:rPr>
              <a:t>Lorem ipsum dolor sit amet, consectetur adipiscing elit. Morbi maximus commodo velit at faucibus. Nulla dignissim libero felis, ac molestie nunc efficitur at. Nullam vel est consequat, euismod mi a, pulvinar ipsum. Sed suscipit elementum placerat. Vivamus varius eros vel nunc ultricies porttitor.</a:t>
            </a:r>
          </a:p>
        </p:txBody>
      </p:sp>
      <p:sp>
        <p:nvSpPr>
          <p:cNvPr name="Freeform 27" id="27"/>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1071105" cy="1121576"/>
          </a:xfrm>
          <a:custGeom>
            <a:avLst/>
            <a:gdLst/>
            <a:ahLst/>
            <a:cxnLst/>
            <a:rect r="r" b="b" t="t" l="l"/>
            <a:pathLst>
              <a:path h="1121576" w="1071105">
                <a:moveTo>
                  <a:pt x="0" y="0"/>
                </a:moveTo>
                <a:lnTo>
                  <a:pt x="1071105" y="0"/>
                </a:lnTo>
                <a:lnTo>
                  <a:pt x="1071105" y="1121576"/>
                </a:lnTo>
                <a:lnTo>
                  <a:pt x="0" y="1121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133677" y="6054318"/>
            <a:ext cx="5853834" cy="4966740"/>
            <a:chOff x="0" y="0"/>
            <a:chExt cx="1541750" cy="1308112"/>
          </a:xfrm>
        </p:grpSpPr>
        <p:sp>
          <p:nvSpPr>
            <p:cNvPr name="Freeform 4" id="4"/>
            <p:cNvSpPr/>
            <p:nvPr/>
          </p:nvSpPr>
          <p:spPr>
            <a:xfrm flipH="false" flipV="false" rot="0">
              <a:off x="0" y="0"/>
              <a:ext cx="1541750" cy="1308112"/>
            </a:xfrm>
            <a:custGeom>
              <a:avLst/>
              <a:gdLst/>
              <a:ahLst/>
              <a:cxnLst/>
              <a:rect r="r" b="b" t="t" l="l"/>
              <a:pathLst>
                <a:path h="1308112" w="1541750">
                  <a:moveTo>
                    <a:pt x="0" y="0"/>
                  </a:moveTo>
                  <a:lnTo>
                    <a:pt x="1541750" y="0"/>
                  </a:lnTo>
                  <a:lnTo>
                    <a:pt x="1541750" y="1308112"/>
                  </a:lnTo>
                  <a:lnTo>
                    <a:pt x="0" y="1308112"/>
                  </a:lnTo>
                  <a:close/>
                </a:path>
              </a:pathLst>
            </a:custGeom>
            <a:solidFill>
              <a:srgbClr val="457800"/>
            </a:solidFill>
          </p:spPr>
        </p:sp>
        <p:sp>
          <p:nvSpPr>
            <p:cNvPr name="TextBox 5" id="5"/>
            <p:cNvSpPr txBox="true"/>
            <p:nvPr/>
          </p:nvSpPr>
          <p:spPr>
            <a:xfrm>
              <a:off x="0" y="-38100"/>
              <a:ext cx="1541750" cy="134621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928178">
            <a:off x="9973156" y="7238749"/>
            <a:ext cx="4205640" cy="3613078"/>
          </a:xfrm>
          <a:custGeom>
            <a:avLst/>
            <a:gdLst/>
            <a:ahLst/>
            <a:cxnLst/>
            <a:rect r="r" b="b" t="t" l="l"/>
            <a:pathLst>
              <a:path h="3613078" w="4205640">
                <a:moveTo>
                  <a:pt x="0" y="0"/>
                </a:moveTo>
                <a:lnTo>
                  <a:pt x="4205639" y="0"/>
                </a:lnTo>
                <a:lnTo>
                  <a:pt x="4205639" y="3613078"/>
                </a:lnTo>
                <a:lnTo>
                  <a:pt x="0" y="3613078"/>
                </a:lnTo>
                <a:lnTo>
                  <a:pt x="0" y="0"/>
                </a:lnTo>
                <a:close/>
              </a:path>
            </a:pathLst>
          </a:custGeom>
          <a:blipFill>
            <a:blip r:embed="rId4">
              <a:extLst>
                <a:ext uri="{96DAC541-7B7A-43D3-8B79-37D633B846F1}">
                  <asvg:svgBlip xmlns:asvg="http://schemas.microsoft.com/office/drawing/2016/SVG/main" r:embed="rId5"/>
                </a:ext>
              </a:extLst>
            </a:blip>
            <a:stretch>
              <a:fillRect l="-143593" t="0" r="-990" b="0"/>
            </a:stretch>
          </a:blipFill>
        </p:spPr>
      </p:sp>
      <p:sp>
        <p:nvSpPr>
          <p:cNvPr name="Freeform 7" id="7"/>
          <p:cNvSpPr/>
          <p:nvPr/>
        </p:nvSpPr>
        <p:spPr>
          <a:xfrm flipH="false" flipV="false" rot="1789667">
            <a:off x="9224207" y="-2139988"/>
            <a:ext cx="11829496" cy="10513465"/>
          </a:xfrm>
          <a:custGeom>
            <a:avLst/>
            <a:gdLst/>
            <a:ahLst/>
            <a:cxnLst/>
            <a:rect r="r" b="b" t="t" l="l"/>
            <a:pathLst>
              <a:path h="10513465" w="11829496">
                <a:moveTo>
                  <a:pt x="0" y="0"/>
                </a:moveTo>
                <a:lnTo>
                  <a:pt x="11829496" y="0"/>
                </a:lnTo>
                <a:lnTo>
                  <a:pt x="11829496" y="10513464"/>
                </a:lnTo>
                <a:lnTo>
                  <a:pt x="0" y="10513464"/>
                </a:lnTo>
                <a:lnTo>
                  <a:pt x="0" y="0"/>
                </a:lnTo>
                <a:close/>
              </a:path>
            </a:pathLst>
          </a:custGeom>
          <a:blipFill>
            <a:blip r:embed="rId6">
              <a:alphaModFix amt="65999"/>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789667">
            <a:off x="11185998" y="3947112"/>
            <a:ext cx="6425830" cy="5710956"/>
          </a:xfrm>
          <a:custGeom>
            <a:avLst/>
            <a:gdLst/>
            <a:ahLst/>
            <a:cxnLst/>
            <a:rect r="r" b="b" t="t" l="l"/>
            <a:pathLst>
              <a:path h="5710956" w="6425830">
                <a:moveTo>
                  <a:pt x="0" y="0"/>
                </a:moveTo>
                <a:lnTo>
                  <a:pt x="6425830" y="0"/>
                </a:lnTo>
                <a:lnTo>
                  <a:pt x="6425830" y="5710956"/>
                </a:lnTo>
                <a:lnTo>
                  <a:pt x="0" y="5710956"/>
                </a:lnTo>
                <a:lnTo>
                  <a:pt x="0" y="0"/>
                </a:lnTo>
                <a:close/>
              </a:path>
            </a:pathLst>
          </a:custGeom>
          <a:blipFill>
            <a:blip r:embed="rId6">
              <a:alphaModFix amt="65999"/>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1041209" y="-2003618"/>
            <a:ext cx="8654908" cy="10071165"/>
            <a:chOff x="0" y="0"/>
            <a:chExt cx="698500" cy="812800"/>
          </a:xfrm>
        </p:grpSpPr>
        <p:sp>
          <p:nvSpPr>
            <p:cNvPr name="Freeform 10" id="10"/>
            <p:cNvSpPr/>
            <p:nvPr/>
          </p:nvSpPr>
          <p:spPr>
            <a:xfrm flipH="false" flipV="false" rot="0">
              <a:off x="0" y="7085"/>
              <a:ext cx="698500" cy="798629"/>
            </a:xfrm>
            <a:custGeom>
              <a:avLst/>
              <a:gdLst/>
              <a:ahLst/>
              <a:cxnLst/>
              <a:rect r="r" b="b" t="t" l="l"/>
              <a:pathLst>
                <a:path h="798629" w="698500">
                  <a:moveTo>
                    <a:pt x="381143" y="11471"/>
                  </a:moveTo>
                  <a:lnTo>
                    <a:pt x="666607" y="177559"/>
                  </a:lnTo>
                  <a:cubicBezTo>
                    <a:pt x="686353" y="189047"/>
                    <a:pt x="698500" y="210169"/>
                    <a:pt x="698500" y="233014"/>
                  </a:cubicBezTo>
                  <a:lnTo>
                    <a:pt x="698500" y="565616"/>
                  </a:lnTo>
                  <a:cubicBezTo>
                    <a:pt x="698500" y="588461"/>
                    <a:pt x="686353" y="609583"/>
                    <a:pt x="666607" y="621071"/>
                  </a:cubicBezTo>
                  <a:lnTo>
                    <a:pt x="381143" y="787159"/>
                  </a:lnTo>
                  <a:cubicBezTo>
                    <a:pt x="361428" y="798630"/>
                    <a:pt x="337072" y="798630"/>
                    <a:pt x="317357" y="787159"/>
                  </a:cubicBezTo>
                  <a:lnTo>
                    <a:pt x="31893" y="621071"/>
                  </a:lnTo>
                  <a:cubicBezTo>
                    <a:pt x="12147" y="609583"/>
                    <a:pt x="0" y="588461"/>
                    <a:pt x="0" y="565616"/>
                  </a:cubicBezTo>
                  <a:lnTo>
                    <a:pt x="0" y="233014"/>
                  </a:lnTo>
                  <a:cubicBezTo>
                    <a:pt x="0" y="210169"/>
                    <a:pt x="12147" y="189047"/>
                    <a:pt x="31893" y="177559"/>
                  </a:cubicBezTo>
                  <a:lnTo>
                    <a:pt x="317357" y="11471"/>
                  </a:lnTo>
                  <a:cubicBezTo>
                    <a:pt x="337072" y="0"/>
                    <a:pt x="361428" y="0"/>
                    <a:pt x="381143" y="11471"/>
                  </a:cubicBezTo>
                  <a:close/>
                </a:path>
              </a:pathLst>
            </a:custGeom>
            <a:blipFill>
              <a:blip r:embed="rId8"/>
              <a:stretch>
                <a:fillRect l="0" t="-9916" r="0" b="-22225"/>
              </a:stretch>
            </a:blipFill>
            <a:ln w="266700" cap="rnd">
              <a:solidFill>
                <a:srgbClr val="FFFFFF"/>
              </a:solidFill>
              <a:prstDash val="solid"/>
              <a:round/>
            </a:ln>
          </p:spPr>
        </p:sp>
      </p:grpSp>
      <p:grpSp>
        <p:nvGrpSpPr>
          <p:cNvPr name="Group 11" id="11"/>
          <p:cNvGrpSpPr/>
          <p:nvPr/>
        </p:nvGrpSpPr>
        <p:grpSpPr>
          <a:xfrm rot="0">
            <a:off x="12173001" y="4021189"/>
            <a:ext cx="4701381" cy="5470697"/>
            <a:chOff x="0" y="0"/>
            <a:chExt cx="698500" cy="812800"/>
          </a:xfrm>
        </p:grpSpPr>
        <p:sp>
          <p:nvSpPr>
            <p:cNvPr name="Freeform 12" id="12"/>
            <p:cNvSpPr/>
            <p:nvPr/>
          </p:nvSpPr>
          <p:spPr>
            <a:xfrm flipH="false" flipV="false" rot="0">
              <a:off x="0" y="13044"/>
              <a:ext cx="698500" cy="786712"/>
            </a:xfrm>
            <a:custGeom>
              <a:avLst/>
              <a:gdLst/>
              <a:ahLst/>
              <a:cxnLst/>
              <a:rect r="r" b="b" t="t" l="l"/>
              <a:pathLst>
                <a:path h="786712" w="698500">
                  <a:moveTo>
                    <a:pt x="407963" y="21116"/>
                  </a:moveTo>
                  <a:lnTo>
                    <a:pt x="639787" y="155996"/>
                  </a:lnTo>
                  <a:cubicBezTo>
                    <a:pt x="676137" y="177145"/>
                    <a:pt x="698500" y="216028"/>
                    <a:pt x="698500" y="258084"/>
                  </a:cubicBezTo>
                  <a:lnTo>
                    <a:pt x="698500" y="528628"/>
                  </a:lnTo>
                  <a:cubicBezTo>
                    <a:pt x="698500" y="570684"/>
                    <a:pt x="676137" y="609567"/>
                    <a:pt x="639787" y="630716"/>
                  </a:cubicBezTo>
                  <a:lnTo>
                    <a:pt x="407963" y="765596"/>
                  </a:lnTo>
                  <a:cubicBezTo>
                    <a:pt x="371669" y="786712"/>
                    <a:pt x="326831" y="786712"/>
                    <a:pt x="290537" y="765596"/>
                  </a:cubicBezTo>
                  <a:lnTo>
                    <a:pt x="58713" y="630716"/>
                  </a:lnTo>
                  <a:cubicBezTo>
                    <a:pt x="22363" y="609567"/>
                    <a:pt x="0" y="570684"/>
                    <a:pt x="0" y="528628"/>
                  </a:cubicBezTo>
                  <a:lnTo>
                    <a:pt x="0" y="258084"/>
                  </a:lnTo>
                  <a:cubicBezTo>
                    <a:pt x="0" y="216028"/>
                    <a:pt x="22363" y="177145"/>
                    <a:pt x="58713" y="155996"/>
                  </a:cubicBezTo>
                  <a:lnTo>
                    <a:pt x="290537" y="21116"/>
                  </a:lnTo>
                  <a:cubicBezTo>
                    <a:pt x="326831" y="0"/>
                    <a:pt x="371669" y="0"/>
                    <a:pt x="407963" y="21116"/>
                  </a:cubicBezTo>
                  <a:close/>
                </a:path>
              </a:pathLst>
            </a:custGeom>
            <a:blipFill>
              <a:blip r:embed="rId9"/>
              <a:stretch>
                <a:fillRect l="-87959" t="-2360" r="-37743" b="-33095"/>
              </a:stretch>
            </a:blipFill>
            <a:ln w="266700" cap="rnd">
              <a:solidFill>
                <a:srgbClr val="FFFFFF"/>
              </a:solidFill>
              <a:prstDash val="solid"/>
              <a:round/>
            </a:ln>
          </p:spPr>
        </p:sp>
      </p:grpSp>
      <p:grpSp>
        <p:nvGrpSpPr>
          <p:cNvPr name="Group 13" id="13"/>
          <p:cNvGrpSpPr/>
          <p:nvPr/>
        </p:nvGrpSpPr>
        <p:grpSpPr>
          <a:xfrm rot="0">
            <a:off x="7192591" y="1286882"/>
            <a:ext cx="1559686" cy="465968"/>
            <a:chOff x="0" y="0"/>
            <a:chExt cx="1130550" cy="337761"/>
          </a:xfrm>
        </p:grpSpPr>
        <p:sp>
          <p:nvSpPr>
            <p:cNvPr name="Freeform 14" id="14"/>
            <p:cNvSpPr/>
            <p:nvPr/>
          </p:nvSpPr>
          <p:spPr>
            <a:xfrm flipH="false" flipV="false" rot="0">
              <a:off x="0" y="0"/>
              <a:ext cx="1130550" cy="337761"/>
            </a:xfrm>
            <a:custGeom>
              <a:avLst/>
              <a:gdLst/>
              <a:ahLst/>
              <a:cxnLst/>
              <a:rect r="r" b="b" t="t" l="l"/>
              <a:pathLst>
                <a:path h="337761" w="1130550">
                  <a:moveTo>
                    <a:pt x="168880" y="0"/>
                  </a:moveTo>
                  <a:lnTo>
                    <a:pt x="961670" y="0"/>
                  </a:lnTo>
                  <a:cubicBezTo>
                    <a:pt x="1006460" y="0"/>
                    <a:pt x="1049415" y="17793"/>
                    <a:pt x="1081086" y="49464"/>
                  </a:cubicBezTo>
                  <a:cubicBezTo>
                    <a:pt x="1112758" y="81135"/>
                    <a:pt x="1130550" y="124090"/>
                    <a:pt x="1130550" y="168880"/>
                  </a:cubicBezTo>
                  <a:lnTo>
                    <a:pt x="1130550" y="168880"/>
                  </a:lnTo>
                  <a:cubicBezTo>
                    <a:pt x="1130550" y="262150"/>
                    <a:pt x="1054940" y="337761"/>
                    <a:pt x="961670" y="337761"/>
                  </a:cubicBezTo>
                  <a:lnTo>
                    <a:pt x="168880" y="337761"/>
                  </a:lnTo>
                  <a:cubicBezTo>
                    <a:pt x="75610" y="337761"/>
                    <a:pt x="0" y="262150"/>
                    <a:pt x="0" y="168880"/>
                  </a:cubicBezTo>
                  <a:lnTo>
                    <a:pt x="0" y="168880"/>
                  </a:lnTo>
                  <a:cubicBezTo>
                    <a:pt x="0" y="75610"/>
                    <a:pt x="75610" y="0"/>
                    <a:pt x="168880" y="0"/>
                  </a:cubicBezTo>
                  <a:close/>
                </a:path>
              </a:pathLst>
            </a:custGeom>
            <a:solidFill>
              <a:srgbClr val="000000">
                <a:alpha val="0"/>
              </a:srgbClr>
            </a:solidFill>
            <a:ln w="19050" cap="rnd">
              <a:solidFill>
                <a:srgbClr val="14320F"/>
              </a:solidFill>
              <a:prstDash val="solid"/>
              <a:round/>
            </a:ln>
          </p:spPr>
        </p:sp>
        <p:sp>
          <p:nvSpPr>
            <p:cNvPr name="TextBox 15" id="15"/>
            <p:cNvSpPr txBox="true"/>
            <p:nvPr/>
          </p:nvSpPr>
          <p:spPr>
            <a:xfrm>
              <a:off x="0" y="-38100"/>
              <a:ext cx="1130550" cy="375861"/>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983056" y="6372995"/>
            <a:ext cx="2102318" cy="547499"/>
            <a:chOff x="0" y="0"/>
            <a:chExt cx="1296953" cy="337761"/>
          </a:xfrm>
        </p:grpSpPr>
        <p:sp>
          <p:nvSpPr>
            <p:cNvPr name="Freeform 17" id="17"/>
            <p:cNvSpPr/>
            <p:nvPr/>
          </p:nvSpPr>
          <p:spPr>
            <a:xfrm flipH="false" flipV="false" rot="0">
              <a:off x="0" y="0"/>
              <a:ext cx="1296953" cy="337761"/>
            </a:xfrm>
            <a:custGeom>
              <a:avLst/>
              <a:gdLst/>
              <a:ahLst/>
              <a:cxnLst/>
              <a:rect r="r" b="b" t="t" l="l"/>
              <a:pathLst>
                <a:path h="337761" w="1296953">
                  <a:moveTo>
                    <a:pt x="150985" y="0"/>
                  </a:moveTo>
                  <a:lnTo>
                    <a:pt x="1145968" y="0"/>
                  </a:lnTo>
                  <a:cubicBezTo>
                    <a:pt x="1186012" y="0"/>
                    <a:pt x="1224415" y="15907"/>
                    <a:pt x="1252731" y="44223"/>
                  </a:cubicBezTo>
                  <a:cubicBezTo>
                    <a:pt x="1281046" y="72538"/>
                    <a:pt x="1296953" y="110941"/>
                    <a:pt x="1296953" y="150985"/>
                  </a:cubicBezTo>
                  <a:lnTo>
                    <a:pt x="1296953" y="186775"/>
                  </a:lnTo>
                  <a:cubicBezTo>
                    <a:pt x="1296953" y="226819"/>
                    <a:pt x="1281046" y="265223"/>
                    <a:pt x="1252731" y="293538"/>
                  </a:cubicBezTo>
                  <a:cubicBezTo>
                    <a:pt x="1224415" y="321853"/>
                    <a:pt x="1186012" y="337761"/>
                    <a:pt x="1145968" y="337761"/>
                  </a:cubicBezTo>
                  <a:lnTo>
                    <a:pt x="150985" y="337761"/>
                  </a:lnTo>
                  <a:cubicBezTo>
                    <a:pt x="110941" y="337761"/>
                    <a:pt x="72538" y="321853"/>
                    <a:pt x="44223" y="293538"/>
                  </a:cubicBezTo>
                  <a:cubicBezTo>
                    <a:pt x="15907" y="265223"/>
                    <a:pt x="0" y="226819"/>
                    <a:pt x="0" y="186775"/>
                  </a:cubicBezTo>
                  <a:lnTo>
                    <a:pt x="0" y="150985"/>
                  </a:lnTo>
                  <a:cubicBezTo>
                    <a:pt x="0" y="110941"/>
                    <a:pt x="15907" y="72538"/>
                    <a:pt x="44223" y="44223"/>
                  </a:cubicBezTo>
                  <a:cubicBezTo>
                    <a:pt x="72538" y="15907"/>
                    <a:pt x="110941" y="0"/>
                    <a:pt x="150985" y="0"/>
                  </a:cubicBezTo>
                  <a:close/>
                </a:path>
              </a:pathLst>
            </a:custGeom>
            <a:solidFill>
              <a:srgbClr val="000000">
                <a:alpha val="0"/>
              </a:srgbClr>
            </a:solidFill>
            <a:ln w="19050" cap="rnd">
              <a:solidFill>
                <a:srgbClr val="14320F"/>
              </a:solidFill>
              <a:prstDash val="solid"/>
              <a:round/>
            </a:ln>
          </p:spPr>
        </p:sp>
        <p:sp>
          <p:nvSpPr>
            <p:cNvPr name="TextBox 18" id="18"/>
            <p:cNvSpPr txBox="true"/>
            <p:nvPr/>
          </p:nvSpPr>
          <p:spPr>
            <a:xfrm>
              <a:off x="0" y="-38100"/>
              <a:ext cx="1296953" cy="375861"/>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6453045" y="1286882"/>
            <a:ext cx="1244692" cy="465968"/>
            <a:chOff x="0" y="0"/>
            <a:chExt cx="902225" cy="337761"/>
          </a:xfrm>
        </p:grpSpPr>
        <p:sp>
          <p:nvSpPr>
            <p:cNvPr name="Freeform 20" id="20"/>
            <p:cNvSpPr/>
            <p:nvPr/>
          </p:nvSpPr>
          <p:spPr>
            <a:xfrm flipH="false" flipV="false" rot="0">
              <a:off x="0" y="0"/>
              <a:ext cx="902225" cy="337761"/>
            </a:xfrm>
            <a:custGeom>
              <a:avLst/>
              <a:gdLst/>
              <a:ahLst/>
              <a:cxnLst/>
              <a:rect r="r" b="b" t="t" l="l"/>
              <a:pathLst>
                <a:path h="337761" w="902225">
                  <a:moveTo>
                    <a:pt x="168880" y="0"/>
                  </a:moveTo>
                  <a:lnTo>
                    <a:pt x="733344" y="0"/>
                  </a:lnTo>
                  <a:cubicBezTo>
                    <a:pt x="826614" y="0"/>
                    <a:pt x="902225" y="75610"/>
                    <a:pt x="902225" y="168880"/>
                  </a:cubicBezTo>
                  <a:lnTo>
                    <a:pt x="902225" y="168880"/>
                  </a:lnTo>
                  <a:cubicBezTo>
                    <a:pt x="902225" y="262150"/>
                    <a:pt x="826614" y="337761"/>
                    <a:pt x="733344" y="337761"/>
                  </a:cubicBezTo>
                  <a:lnTo>
                    <a:pt x="168880" y="337761"/>
                  </a:lnTo>
                  <a:cubicBezTo>
                    <a:pt x="75610" y="337761"/>
                    <a:pt x="0" y="262150"/>
                    <a:pt x="0" y="168880"/>
                  </a:cubicBezTo>
                  <a:lnTo>
                    <a:pt x="0" y="168880"/>
                  </a:lnTo>
                  <a:cubicBezTo>
                    <a:pt x="0" y="75610"/>
                    <a:pt x="75610" y="0"/>
                    <a:pt x="168880" y="0"/>
                  </a:cubicBezTo>
                  <a:close/>
                </a:path>
              </a:pathLst>
            </a:custGeom>
            <a:solidFill>
              <a:srgbClr val="457800"/>
            </a:solidFill>
          </p:spPr>
        </p:sp>
        <p:sp>
          <p:nvSpPr>
            <p:cNvPr name="TextBox 21" id="21"/>
            <p:cNvSpPr txBox="true"/>
            <p:nvPr/>
          </p:nvSpPr>
          <p:spPr>
            <a:xfrm>
              <a:off x="0" y="-38100"/>
              <a:ext cx="902225" cy="375861"/>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028700" y="6360818"/>
            <a:ext cx="1693484" cy="571853"/>
            <a:chOff x="0" y="0"/>
            <a:chExt cx="1000243" cy="337761"/>
          </a:xfrm>
        </p:grpSpPr>
        <p:sp>
          <p:nvSpPr>
            <p:cNvPr name="Freeform 23" id="23"/>
            <p:cNvSpPr/>
            <p:nvPr/>
          </p:nvSpPr>
          <p:spPr>
            <a:xfrm flipH="false" flipV="false" rot="0">
              <a:off x="0" y="0"/>
              <a:ext cx="1000243" cy="337761"/>
            </a:xfrm>
            <a:custGeom>
              <a:avLst/>
              <a:gdLst/>
              <a:ahLst/>
              <a:cxnLst/>
              <a:rect r="r" b="b" t="t" l="l"/>
              <a:pathLst>
                <a:path h="337761" w="1000243">
                  <a:moveTo>
                    <a:pt x="168880" y="0"/>
                  </a:moveTo>
                  <a:lnTo>
                    <a:pt x="831363" y="0"/>
                  </a:lnTo>
                  <a:cubicBezTo>
                    <a:pt x="924633" y="0"/>
                    <a:pt x="1000243" y="75610"/>
                    <a:pt x="1000243" y="168880"/>
                  </a:cubicBezTo>
                  <a:lnTo>
                    <a:pt x="1000243" y="168880"/>
                  </a:lnTo>
                  <a:cubicBezTo>
                    <a:pt x="1000243" y="262150"/>
                    <a:pt x="924633" y="337761"/>
                    <a:pt x="831363" y="337761"/>
                  </a:cubicBezTo>
                  <a:lnTo>
                    <a:pt x="168880" y="337761"/>
                  </a:lnTo>
                  <a:cubicBezTo>
                    <a:pt x="75610" y="337761"/>
                    <a:pt x="0" y="262150"/>
                    <a:pt x="0" y="168880"/>
                  </a:cubicBezTo>
                  <a:lnTo>
                    <a:pt x="0" y="168880"/>
                  </a:lnTo>
                  <a:cubicBezTo>
                    <a:pt x="0" y="75610"/>
                    <a:pt x="75610" y="0"/>
                    <a:pt x="168880" y="0"/>
                  </a:cubicBezTo>
                  <a:close/>
                </a:path>
              </a:pathLst>
            </a:custGeom>
            <a:solidFill>
              <a:srgbClr val="457800"/>
            </a:solidFill>
          </p:spPr>
        </p:sp>
        <p:sp>
          <p:nvSpPr>
            <p:cNvPr name="TextBox 24" id="24"/>
            <p:cNvSpPr txBox="true"/>
            <p:nvPr/>
          </p:nvSpPr>
          <p:spPr>
            <a:xfrm>
              <a:off x="0" y="-38100"/>
              <a:ext cx="1000243" cy="375861"/>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028700" y="2243330"/>
            <a:ext cx="9274121" cy="2340320"/>
          </a:xfrm>
          <a:prstGeom prst="rect">
            <a:avLst/>
          </a:prstGeom>
        </p:spPr>
        <p:txBody>
          <a:bodyPr anchor="t" rtlCol="false" tIns="0" lIns="0" bIns="0" rIns="0">
            <a:spAutoFit/>
          </a:bodyPr>
          <a:lstStyle/>
          <a:p>
            <a:pPr algn="l">
              <a:lnSpc>
                <a:spcPts val="19131"/>
              </a:lnSpc>
            </a:pPr>
            <a:r>
              <a:rPr lang="en-US" sz="13665" b="true">
                <a:solidFill>
                  <a:srgbClr val="457800"/>
                </a:solidFill>
                <a:latin typeface="Neue Montreal Bold"/>
                <a:ea typeface="Neue Montreal Bold"/>
                <a:cs typeface="Neue Montreal Bold"/>
                <a:sym typeface="Neue Montreal Bold"/>
              </a:rPr>
              <a:t>Thank You</a:t>
            </a:r>
          </a:p>
        </p:txBody>
      </p:sp>
      <p:sp>
        <p:nvSpPr>
          <p:cNvPr name="TextBox 26" id="26"/>
          <p:cNvSpPr txBox="true"/>
          <p:nvPr/>
        </p:nvSpPr>
        <p:spPr>
          <a:xfrm rot="0">
            <a:off x="1028700" y="4362089"/>
            <a:ext cx="9081828" cy="1479945"/>
          </a:xfrm>
          <a:prstGeom prst="rect">
            <a:avLst/>
          </a:prstGeom>
        </p:spPr>
        <p:txBody>
          <a:bodyPr anchor="t" rtlCol="false" tIns="0" lIns="0" bIns="0" rIns="0">
            <a:spAutoFit/>
          </a:bodyPr>
          <a:lstStyle/>
          <a:p>
            <a:pPr algn="l">
              <a:lnSpc>
                <a:spcPts val="12046"/>
              </a:lnSpc>
            </a:pPr>
            <a:r>
              <a:rPr lang="en-US" sz="8604" b="true">
                <a:solidFill>
                  <a:srgbClr val="000000"/>
                </a:solidFill>
                <a:latin typeface="Neue Montreal Medium"/>
                <a:ea typeface="Neue Montreal Medium"/>
                <a:cs typeface="Neue Montreal Medium"/>
                <a:sym typeface="Neue Montreal Medium"/>
              </a:rPr>
              <a:t>For Your Attention</a:t>
            </a:r>
          </a:p>
        </p:txBody>
      </p:sp>
      <p:sp>
        <p:nvSpPr>
          <p:cNvPr name="TextBox 27" id="27"/>
          <p:cNvSpPr txBox="true"/>
          <p:nvPr/>
        </p:nvSpPr>
        <p:spPr>
          <a:xfrm rot="0">
            <a:off x="2443517" y="1112247"/>
            <a:ext cx="1893570" cy="898048"/>
          </a:xfrm>
          <a:prstGeom prst="rect">
            <a:avLst/>
          </a:prstGeom>
        </p:spPr>
        <p:txBody>
          <a:bodyPr anchor="t" rtlCol="false" tIns="0" lIns="0" bIns="0" rIns="0">
            <a:spAutoFit/>
          </a:bodyPr>
          <a:lstStyle/>
          <a:p>
            <a:pPr algn="l">
              <a:lnSpc>
                <a:spcPts val="3500"/>
              </a:lnSpc>
            </a:pPr>
            <a:r>
              <a:rPr lang="en-US" sz="3070" b="true">
                <a:solidFill>
                  <a:srgbClr val="000000"/>
                </a:solidFill>
                <a:latin typeface="Neue Montreal Medium"/>
                <a:ea typeface="Neue Montreal Medium"/>
                <a:cs typeface="Neue Montreal Medium"/>
                <a:sym typeface="Neue Montreal Medium"/>
              </a:rPr>
              <a:t>Arowwai Industries</a:t>
            </a:r>
          </a:p>
        </p:txBody>
      </p:sp>
      <p:sp>
        <p:nvSpPr>
          <p:cNvPr name="TextBox 28" id="28"/>
          <p:cNvSpPr txBox="true"/>
          <p:nvPr/>
        </p:nvSpPr>
        <p:spPr>
          <a:xfrm rot="0">
            <a:off x="6719420" y="1329354"/>
            <a:ext cx="826076" cy="341290"/>
          </a:xfrm>
          <a:prstGeom prst="rect">
            <a:avLst/>
          </a:prstGeom>
        </p:spPr>
        <p:txBody>
          <a:bodyPr anchor="t" rtlCol="false" tIns="0" lIns="0" bIns="0" rIns="0">
            <a:spAutoFit/>
          </a:bodyPr>
          <a:lstStyle/>
          <a:p>
            <a:pPr algn="l">
              <a:lnSpc>
                <a:spcPts val="2638"/>
              </a:lnSpc>
            </a:pPr>
            <a:r>
              <a:rPr lang="en-US" sz="2314" b="true">
                <a:solidFill>
                  <a:srgbClr val="FFFFFF"/>
                </a:solidFill>
                <a:latin typeface="Neue Montreal Medium"/>
                <a:ea typeface="Neue Montreal Medium"/>
                <a:cs typeface="Neue Montreal Medium"/>
                <a:sym typeface="Neue Montreal Medium"/>
              </a:rPr>
              <a:t>Since</a:t>
            </a:r>
          </a:p>
        </p:txBody>
      </p:sp>
      <p:sp>
        <p:nvSpPr>
          <p:cNvPr name="TextBox 29" id="29"/>
          <p:cNvSpPr txBox="true"/>
          <p:nvPr/>
        </p:nvSpPr>
        <p:spPr>
          <a:xfrm rot="0">
            <a:off x="1293414" y="6494785"/>
            <a:ext cx="1478499" cy="311751"/>
          </a:xfrm>
          <a:prstGeom prst="rect">
            <a:avLst/>
          </a:prstGeom>
        </p:spPr>
        <p:txBody>
          <a:bodyPr anchor="t" rtlCol="false" tIns="0" lIns="0" bIns="0" rIns="0">
            <a:spAutoFit/>
          </a:bodyPr>
          <a:lstStyle/>
          <a:p>
            <a:pPr algn="l">
              <a:lnSpc>
                <a:spcPts val="2487"/>
              </a:lnSpc>
            </a:pPr>
            <a:r>
              <a:rPr lang="en-US" sz="2182" b="true">
                <a:solidFill>
                  <a:srgbClr val="FFFFFF"/>
                </a:solidFill>
                <a:latin typeface="Neue Montreal Medium"/>
                <a:ea typeface="Neue Montreal Medium"/>
                <a:cs typeface="Neue Montreal Medium"/>
                <a:sym typeface="Neue Montreal Medium"/>
              </a:rPr>
              <a:t>Company</a:t>
            </a:r>
          </a:p>
        </p:txBody>
      </p:sp>
      <p:sp>
        <p:nvSpPr>
          <p:cNvPr name="TextBox 30" id="30"/>
          <p:cNvSpPr txBox="true"/>
          <p:nvPr/>
        </p:nvSpPr>
        <p:spPr>
          <a:xfrm rot="0">
            <a:off x="2871499" y="6494785"/>
            <a:ext cx="1222550" cy="311751"/>
          </a:xfrm>
          <a:prstGeom prst="rect">
            <a:avLst/>
          </a:prstGeom>
        </p:spPr>
        <p:txBody>
          <a:bodyPr anchor="t" rtlCol="false" tIns="0" lIns="0" bIns="0" rIns="0">
            <a:spAutoFit/>
          </a:bodyPr>
          <a:lstStyle/>
          <a:p>
            <a:pPr algn="l">
              <a:lnSpc>
                <a:spcPts val="2487"/>
              </a:lnSpc>
            </a:pPr>
            <a:r>
              <a:rPr lang="en-US" sz="2182" b="true">
                <a:solidFill>
                  <a:srgbClr val="000000"/>
                </a:solidFill>
                <a:latin typeface="Neue Montreal Medium"/>
                <a:ea typeface="Neue Montreal Medium"/>
                <a:cs typeface="Neue Montreal Medium"/>
                <a:sym typeface="Neue Montreal Medium"/>
              </a:rPr>
              <a:t>Contact</a:t>
            </a:r>
          </a:p>
        </p:txBody>
      </p:sp>
      <p:sp>
        <p:nvSpPr>
          <p:cNvPr name="TextBox 31" id="31"/>
          <p:cNvSpPr txBox="true"/>
          <p:nvPr/>
        </p:nvSpPr>
        <p:spPr>
          <a:xfrm rot="0">
            <a:off x="7729380" y="1345393"/>
            <a:ext cx="826076" cy="338294"/>
          </a:xfrm>
          <a:prstGeom prst="rect">
            <a:avLst/>
          </a:prstGeom>
        </p:spPr>
        <p:txBody>
          <a:bodyPr anchor="t" rtlCol="false" tIns="0" lIns="0" bIns="0" rIns="0">
            <a:spAutoFit/>
          </a:bodyPr>
          <a:lstStyle/>
          <a:p>
            <a:pPr algn="r">
              <a:lnSpc>
                <a:spcPts val="2638"/>
              </a:lnSpc>
            </a:pPr>
            <a:r>
              <a:rPr lang="en-US" sz="2314" b="true">
                <a:solidFill>
                  <a:srgbClr val="000000"/>
                </a:solidFill>
                <a:latin typeface="Neue Montreal Medium"/>
                <a:ea typeface="Neue Montreal Medium"/>
                <a:cs typeface="Neue Montreal Medium"/>
                <a:sym typeface="Neue Montreal Medium"/>
              </a:rPr>
              <a:t>2020</a:t>
            </a:r>
          </a:p>
        </p:txBody>
      </p:sp>
      <p:sp>
        <p:nvSpPr>
          <p:cNvPr name="Freeform 32" id="32"/>
          <p:cNvSpPr/>
          <p:nvPr/>
        </p:nvSpPr>
        <p:spPr>
          <a:xfrm flipH="false" flipV="false" rot="0">
            <a:off x="1100456" y="7646105"/>
            <a:ext cx="401110" cy="543878"/>
          </a:xfrm>
          <a:custGeom>
            <a:avLst/>
            <a:gdLst/>
            <a:ahLst/>
            <a:cxnLst/>
            <a:rect r="r" b="b" t="t" l="l"/>
            <a:pathLst>
              <a:path h="543878" w="401110">
                <a:moveTo>
                  <a:pt x="0" y="0"/>
                </a:moveTo>
                <a:lnTo>
                  <a:pt x="401109" y="0"/>
                </a:lnTo>
                <a:lnTo>
                  <a:pt x="401109" y="543878"/>
                </a:lnTo>
                <a:lnTo>
                  <a:pt x="0" y="5438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3" id="33"/>
          <p:cNvSpPr/>
          <p:nvPr/>
        </p:nvSpPr>
        <p:spPr>
          <a:xfrm flipH="false" flipV="false" rot="0">
            <a:off x="5243130" y="7611562"/>
            <a:ext cx="347755" cy="560895"/>
          </a:xfrm>
          <a:custGeom>
            <a:avLst/>
            <a:gdLst/>
            <a:ahLst/>
            <a:cxnLst/>
            <a:rect r="r" b="b" t="t" l="l"/>
            <a:pathLst>
              <a:path h="560895" w="347755">
                <a:moveTo>
                  <a:pt x="0" y="0"/>
                </a:moveTo>
                <a:lnTo>
                  <a:pt x="347755" y="0"/>
                </a:lnTo>
                <a:lnTo>
                  <a:pt x="347755" y="560895"/>
                </a:lnTo>
                <a:lnTo>
                  <a:pt x="0" y="56089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6082873" y="7872959"/>
            <a:ext cx="4106163" cy="381730"/>
          </a:xfrm>
          <a:prstGeom prst="rect">
            <a:avLst/>
          </a:prstGeom>
        </p:spPr>
        <p:txBody>
          <a:bodyPr anchor="t" rtlCol="false" tIns="0" lIns="0" bIns="0" rIns="0">
            <a:spAutoFit/>
          </a:bodyPr>
          <a:lstStyle/>
          <a:p>
            <a:pPr algn="l">
              <a:lnSpc>
                <a:spcPts val="3069"/>
              </a:lnSpc>
            </a:pPr>
            <a:r>
              <a:rPr lang="en-US" sz="2435" b="true">
                <a:solidFill>
                  <a:srgbClr val="000000"/>
                </a:solidFill>
                <a:latin typeface="Neue Montreal Medium"/>
                <a:ea typeface="Neue Montreal Medium"/>
                <a:cs typeface="Neue Montreal Medium"/>
                <a:sym typeface="Neue Montreal Medium"/>
              </a:rPr>
              <a:t>123 Anywhere St., Any City</a:t>
            </a:r>
          </a:p>
        </p:txBody>
      </p:sp>
      <p:sp>
        <p:nvSpPr>
          <p:cNvPr name="TextBox 35" id="35"/>
          <p:cNvSpPr txBox="true"/>
          <p:nvPr/>
        </p:nvSpPr>
        <p:spPr>
          <a:xfrm rot="0">
            <a:off x="6082873" y="8876570"/>
            <a:ext cx="4106163" cy="381730"/>
          </a:xfrm>
          <a:prstGeom prst="rect">
            <a:avLst/>
          </a:prstGeom>
        </p:spPr>
        <p:txBody>
          <a:bodyPr anchor="t" rtlCol="false" tIns="0" lIns="0" bIns="0" rIns="0">
            <a:spAutoFit/>
          </a:bodyPr>
          <a:lstStyle/>
          <a:p>
            <a:pPr algn="l">
              <a:lnSpc>
                <a:spcPts val="3069"/>
              </a:lnSpc>
            </a:pPr>
            <a:r>
              <a:rPr lang="en-US" sz="2435" b="true">
                <a:solidFill>
                  <a:srgbClr val="000000"/>
                </a:solidFill>
                <a:latin typeface="Neue Montreal Medium"/>
                <a:ea typeface="Neue Montreal Medium"/>
                <a:cs typeface="Neue Montreal Medium"/>
                <a:sym typeface="Neue Montreal Medium"/>
              </a:rPr>
              <a:t>hello@reallygreatsite.com</a:t>
            </a:r>
          </a:p>
        </p:txBody>
      </p:sp>
      <p:sp>
        <p:nvSpPr>
          <p:cNvPr name="TextBox 36" id="36"/>
          <p:cNvSpPr txBox="true"/>
          <p:nvPr/>
        </p:nvSpPr>
        <p:spPr>
          <a:xfrm rot="0">
            <a:off x="6082873" y="7531636"/>
            <a:ext cx="1702094" cy="278075"/>
          </a:xfrm>
          <a:prstGeom prst="rect">
            <a:avLst/>
          </a:prstGeom>
        </p:spPr>
        <p:txBody>
          <a:bodyPr anchor="t" rtlCol="false" tIns="0" lIns="0" bIns="0" rIns="0">
            <a:spAutoFit/>
          </a:bodyPr>
          <a:lstStyle/>
          <a:p>
            <a:pPr algn="l">
              <a:lnSpc>
                <a:spcPts val="2205"/>
              </a:lnSpc>
            </a:pPr>
            <a:r>
              <a:rPr lang="en-US" sz="1750" b="true">
                <a:solidFill>
                  <a:srgbClr val="000000"/>
                </a:solidFill>
                <a:latin typeface="Neue Montreal Medium"/>
                <a:ea typeface="Neue Montreal Medium"/>
                <a:cs typeface="Neue Montreal Medium"/>
                <a:sym typeface="Neue Montreal Medium"/>
              </a:rPr>
              <a:t>Location:</a:t>
            </a:r>
          </a:p>
        </p:txBody>
      </p:sp>
      <p:sp>
        <p:nvSpPr>
          <p:cNvPr name="TextBox 37" id="37"/>
          <p:cNvSpPr txBox="true"/>
          <p:nvPr/>
        </p:nvSpPr>
        <p:spPr>
          <a:xfrm rot="0">
            <a:off x="6082873" y="8536927"/>
            <a:ext cx="1789149" cy="278075"/>
          </a:xfrm>
          <a:prstGeom prst="rect">
            <a:avLst/>
          </a:prstGeom>
        </p:spPr>
        <p:txBody>
          <a:bodyPr anchor="t" rtlCol="false" tIns="0" lIns="0" bIns="0" rIns="0">
            <a:spAutoFit/>
          </a:bodyPr>
          <a:lstStyle/>
          <a:p>
            <a:pPr algn="l">
              <a:lnSpc>
                <a:spcPts val="2205"/>
              </a:lnSpc>
            </a:pPr>
            <a:r>
              <a:rPr lang="en-US" sz="1750" b="true">
                <a:solidFill>
                  <a:srgbClr val="000000"/>
                </a:solidFill>
                <a:latin typeface="Neue Montreal Medium"/>
                <a:ea typeface="Neue Montreal Medium"/>
                <a:cs typeface="Neue Montreal Medium"/>
                <a:sym typeface="Neue Montreal Medium"/>
              </a:rPr>
              <a:t>Email Address:</a:t>
            </a:r>
          </a:p>
        </p:txBody>
      </p:sp>
      <p:sp>
        <p:nvSpPr>
          <p:cNvPr name="TextBox 38" id="38"/>
          <p:cNvSpPr txBox="true"/>
          <p:nvPr/>
        </p:nvSpPr>
        <p:spPr>
          <a:xfrm rot="0">
            <a:off x="1966876" y="8876570"/>
            <a:ext cx="2949719" cy="381730"/>
          </a:xfrm>
          <a:prstGeom prst="rect">
            <a:avLst/>
          </a:prstGeom>
        </p:spPr>
        <p:txBody>
          <a:bodyPr anchor="t" rtlCol="false" tIns="0" lIns="0" bIns="0" rIns="0">
            <a:spAutoFit/>
          </a:bodyPr>
          <a:lstStyle/>
          <a:p>
            <a:pPr algn="l">
              <a:lnSpc>
                <a:spcPts val="3069"/>
              </a:lnSpc>
            </a:pPr>
            <a:r>
              <a:rPr lang="en-US" sz="2435" b="true">
                <a:solidFill>
                  <a:srgbClr val="000000"/>
                </a:solidFill>
                <a:latin typeface="Neue Montreal Medium"/>
                <a:ea typeface="Neue Montreal Medium"/>
                <a:cs typeface="Neue Montreal Medium"/>
                <a:sym typeface="Neue Montreal Medium"/>
              </a:rPr>
              <a:t>reallygreatsite.com</a:t>
            </a:r>
          </a:p>
        </p:txBody>
      </p:sp>
      <p:sp>
        <p:nvSpPr>
          <p:cNvPr name="TextBox 39" id="39"/>
          <p:cNvSpPr txBox="true"/>
          <p:nvPr/>
        </p:nvSpPr>
        <p:spPr>
          <a:xfrm rot="0">
            <a:off x="1966876" y="8536927"/>
            <a:ext cx="1702094" cy="278075"/>
          </a:xfrm>
          <a:prstGeom prst="rect">
            <a:avLst/>
          </a:prstGeom>
        </p:spPr>
        <p:txBody>
          <a:bodyPr anchor="t" rtlCol="false" tIns="0" lIns="0" bIns="0" rIns="0">
            <a:spAutoFit/>
          </a:bodyPr>
          <a:lstStyle/>
          <a:p>
            <a:pPr algn="l">
              <a:lnSpc>
                <a:spcPts val="2205"/>
              </a:lnSpc>
            </a:pPr>
            <a:r>
              <a:rPr lang="en-US" sz="1750" b="true">
                <a:solidFill>
                  <a:srgbClr val="000000"/>
                </a:solidFill>
                <a:latin typeface="Neue Montreal Medium"/>
                <a:ea typeface="Neue Montreal Medium"/>
                <a:cs typeface="Neue Montreal Medium"/>
                <a:sym typeface="Neue Montreal Medium"/>
              </a:rPr>
              <a:t>Website:</a:t>
            </a:r>
          </a:p>
        </p:txBody>
      </p:sp>
      <p:sp>
        <p:nvSpPr>
          <p:cNvPr name="TextBox 40" id="40"/>
          <p:cNvSpPr txBox="true"/>
          <p:nvPr/>
        </p:nvSpPr>
        <p:spPr>
          <a:xfrm rot="0">
            <a:off x="1966876" y="7872959"/>
            <a:ext cx="2456114" cy="381730"/>
          </a:xfrm>
          <a:prstGeom prst="rect">
            <a:avLst/>
          </a:prstGeom>
        </p:spPr>
        <p:txBody>
          <a:bodyPr anchor="t" rtlCol="false" tIns="0" lIns="0" bIns="0" rIns="0">
            <a:spAutoFit/>
          </a:bodyPr>
          <a:lstStyle/>
          <a:p>
            <a:pPr algn="l">
              <a:lnSpc>
                <a:spcPts val="3069"/>
              </a:lnSpc>
            </a:pPr>
            <a:r>
              <a:rPr lang="en-US" sz="2435" b="true">
                <a:solidFill>
                  <a:srgbClr val="000000"/>
                </a:solidFill>
                <a:latin typeface="Neue Montreal Medium"/>
                <a:ea typeface="Neue Montreal Medium"/>
                <a:cs typeface="Neue Montreal Medium"/>
                <a:sym typeface="Neue Montreal Medium"/>
              </a:rPr>
              <a:t>+123-456-7890</a:t>
            </a:r>
          </a:p>
        </p:txBody>
      </p:sp>
      <p:sp>
        <p:nvSpPr>
          <p:cNvPr name="TextBox 41" id="41"/>
          <p:cNvSpPr txBox="true"/>
          <p:nvPr/>
        </p:nvSpPr>
        <p:spPr>
          <a:xfrm rot="0">
            <a:off x="1966876" y="7531636"/>
            <a:ext cx="2601423" cy="278075"/>
          </a:xfrm>
          <a:prstGeom prst="rect">
            <a:avLst/>
          </a:prstGeom>
        </p:spPr>
        <p:txBody>
          <a:bodyPr anchor="t" rtlCol="false" tIns="0" lIns="0" bIns="0" rIns="0">
            <a:spAutoFit/>
          </a:bodyPr>
          <a:lstStyle/>
          <a:p>
            <a:pPr algn="l">
              <a:lnSpc>
                <a:spcPts val="2205"/>
              </a:lnSpc>
            </a:pPr>
            <a:r>
              <a:rPr lang="en-US" sz="1750" b="true">
                <a:solidFill>
                  <a:srgbClr val="000000"/>
                </a:solidFill>
                <a:latin typeface="Neue Montreal Medium"/>
                <a:ea typeface="Neue Montreal Medium"/>
                <a:cs typeface="Neue Montreal Medium"/>
                <a:sym typeface="Neue Montreal Medium"/>
              </a:rPr>
              <a:t>Phone Number:</a:t>
            </a:r>
          </a:p>
        </p:txBody>
      </p:sp>
      <p:sp>
        <p:nvSpPr>
          <p:cNvPr name="Freeform 42" id="42"/>
          <p:cNvSpPr/>
          <p:nvPr/>
        </p:nvSpPr>
        <p:spPr>
          <a:xfrm flipH="false" flipV="false" rot="0">
            <a:off x="1028700" y="8650184"/>
            <a:ext cx="544621" cy="544621"/>
          </a:xfrm>
          <a:custGeom>
            <a:avLst/>
            <a:gdLst/>
            <a:ahLst/>
            <a:cxnLst/>
            <a:rect r="r" b="b" t="t" l="l"/>
            <a:pathLst>
              <a:path h="544621" w="544621">
                <a:moveTo>
                  <a:pt x="0" y="0"/>
                </a:moveTo>
                <a:lnTo>
                  <a:pt x="544621" y="0"/>
                </a:lnTo>
                <a:lnTo>
                  <a:pt x="544621" y="544621"/>
                </a:lnTo>
                <a:lnTo>
                  <a:pt x="0" y="54462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3" id="43"/>
          <p:cNvSpPr/>
          <p:nvPr/>
        </p:nvSpPr>
        <p:spPr>
          <a:xfrm flipH="false" flipV="false" rot="0">
            <a:off x="5147456" y="8731450"/>
            <a:ext cx="539104" cy="382090"/>
          </a:xfrm>
          <a:custGeom>
            <a:avLst/>
            <a:gdLst/>
            <a:ahLst/>
            <a:cxnLst/>
            <a:rect r="r" b="b" t="t" l="l"/>
            <a:pathLst>
              <a:path h="382090" w="539104">
                <a:moveTo>
                  <a:pt x="0" y="0"/>
                </a:moveTo>
                <a:lnTo>
                  <a:pt x="539104" y="0"/>
                </a:lnTo>
                <a:lnTo>
                  <a:pt x="539104" y="382090"/>
                </a:lnTo>
                <a:lnTo>
                  <a:pt x="0" y="38209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4" id="44"/>
          <p:cNvSpPr/>
          <p:nvPr/>
        </p:nvSpPr>
        <p:spPr>
          <a:xfrm flipH="false" flipV="false" rot="0">
            <a:off x="16758334" y="9045288"/>
            <a:ext cx="684195" cy="287362"/>
          </a:xfrm>
          <a:custGeom>
            <a:avLst/>
            <a:gdLst/>
            <a:ahLst/>
            <a:cxnLst/>
            <a:rect r="r" b="b" t="t" l="l"/>
            <a:pathLst>
              <a:path h="287362" w="684195">
                <a:moveTo>
                  <a:pt x="0" y="0"/>
                </a:moveTo>
                <a:lnTo>
                  <a:pt x="684195" y="0"/>
                </a:lnTo>
                <a:lnTo>
                  <a:pt x="684195" y="287362"/>
                </a:lnTo>
                <a:lnTo>
                  <a:pt x="0" y="28736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76325" y="2373470"/>
            <a:ext cx="3797949" cy="716863"/>
          </a:xfrm>
          <a:custGeom>
            <a:avLst/>
            <a:gdLst/>
            <a:ahLst/>
            <a:cxnLst/>
            <a:rect r="r" b="b" t="t" l="l"/>
            <a:pathLst>
              <a:path h="716863" w="3797949">
                <a:moveTo>
                  <a:pt x="0" y="0"/>
                </a:moveTo>
                <a:lnTo>
                  <a:pt x="3797949" y="0"/>
                </a:lnTo>
                <a:lnTo>
                  <a:pt x="3797949" y="716863"/>
                </a:lnTo>
                <a:lnTo>
                  <a:pt x="0" y="716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88465" y="2373470"/>
            <a:ext cx="3797949" cy="716863"/>
          </a:xfrm>
          <a:custGeom>
            <a:avLst/>
            <a:gdLst/>
            <a:ahLst/>
            <a:cxnLst/>
            <a:rect r="r" b="b" t="t" l="l"/>
            <a:pathLst>
              <a:path h="716863" w="3797949">
                <a:moveTo>
                  <a:pt x="0" y="0"/>
                </a:moveTo>
                <a:lnTo>
                  <a:pt x="3797949" y="0"/>
                </a:lnTo>
                <a:lnTo>
                  <a:pt x="3797949" y="716863"/>
                </a:lnTo>
                <a:lnTo>
                  <a:pt x="0" y="716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495989" y="2310107"/>
            <a:ext cx="3797949" cy="716863"/>
          </a:xfrm>
          <a:custGeom>
            <a:avLst/>
            <a:gdLst/>
            <a:ahLst/>
            <a:cxnLst/>
            <a:rect r="r" b="b" t="t" l="l"/>
            <a:pathLst>
              <a:path h="716863" w="3797949">
                <a:moveTo>
                  <a:pt x="0" y="0"/>
                </a:moveTo>
                <a:lnTo>
                  <a:pt x="3797949" y="0"/>
                </a:lnTo>
                <a:lnTo>
                  <a:pt x="3797949" y="716863"/>
                </a:lnTo>
                <a:lnTo>
                  <a:pt x="0" y="716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708129" y="2310107"/>
            <a:ext cx="3797949" cy="716863"/>
          </a:xfrm>
          <a:custGeom>
            <a:avLst/>
            <a:gdLst/>
            <a:ahLst/>
            <a:cxnLst/>
            <a:rect r="r" b="b" t="t" l="l"/>
            <a:pathLst>
              <a:path h="716863" w="3797949">
                <a:moveTo>
                  <a:pt x="0" y="0"/>
                </a:moveTo>
                <a:lnTo>
                  <a:pt x="3797949" y="0"/>
                </a:lnTo>
                <a:lnTo>
                  <a:pt x="3797949" y="716863"/>
                </a:lnTo>
                <a:lnTo>
                  <a:pt x="0" y="716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038250" y="887304"/>
            <a:ext cx="653854" cy="282792"/>
          </a:xfrm>
          <a:custGeom>
            <a:avLst/>
            <a:gdLst/>
            <a:ahLst/>
            <a:cxnLst/>
            <a:rect r="r" b="b" t="t" l="l"/>
            <a:pathLst>
              <a:path h="282792" w="653854">
                <a:moveTo>
                  <a:pt x="0" y="0"/>
                </a:moveTo>
                <a:lnTo>
                  <a:pt x="653854" y="0"/>
                </a:lnTo>
                <a:lnTo>
                  <a:pt x="653854" y="282792"/>
                </a:lnTo>
                <a:lnTo>
                  <a:pt x="0" y="282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388307" y="8728447"/>
            <a:ext cx="156144" cy="227099"/>
          </a:xfrm>
          <a:custGeom>
            <a:avLst/>
            <a:gdLst/>
            <a:ahLst/>
            <a:cxnLst/>
            <a:rect r="r" b="b" t="t" l="l"/>
            <a:pathLst>
              <a:path h="227099" w="156144">
                <a:moveTo>
                  <a:pt x="0" y="0"/>
                </a:moveTo>
                <a:lnTo>
                  <a:pt x="156145" y="0"/>
                </a:lnTo>
                <a:lnTo>
                  <a:pt x="156145" y="227100"/>
                </a:lnTo>
                <a:lnTo>
                  <a:pt x="0" y="227100"/>
                </a:lnTo>
                <a:lnTo>
                  <a:pt x="0" y="0"/>
                </a:lnTo>
                <a:close/>
              </a:path>
            </a:pathLst>
          </a:custGeom>
          <a:blipFill>
            <a:blip r:embed="rId6">
              <a:extLst>
                <a:ext uri="{96DAC541-7B7A-43D3-8B79-37D633B846F1}">
                  <asvg:svgBlip xmlns:asvg="http://schemas.microsoft.com/office/drawing/2016/SVG/main" r:embed="rId7"/>
                </a:ext>
              </a:extLst>
            </a:blip>
            <a:stretch>
              <a:fillRect l="0" t="0" r="-388880" b="0"/>
            </a:stretch>
          </a:blipFill>
        </p:spPr>
      </p:sp>
      <p:sp>
        <p:nvSpPr>
          <p:cNvPr name="Freeform 8" id="8"/>
          <p:cNvSpPr/>
          <p:nvPr/>
        </p:nvSpPr>
        <p:spPr>
          <a:xfrm flipH="false" flipV="false" rot="0">
            <a:off x="1076325" y="4770583"/>
            <a:ext cx="10508457" cy="1010429"/>
          </a:xfrm>
          <a:custGeom>
            <a:avLst/>
            <a:gdLst/>
            <a:ahLst/>
            <a:cxnLst/>
            <a:rect r="r" b="b" t="t" l="l"/>
            <a:pathLst>
              <a:path h="1010429" w="10508457">
                <a:moveTo>
                  <a:pt x="0" y="0"/>
                </a:moveTo>
                <a:lnTo>
                  <a:pt x="10508457" y="0"/>
                </a:lnTo>
                <a:lnTo>
                  <a:pt x="10508457" y="1010429"/>
                </a:lnTo>
                <a:lnTo>
                  <a:pt x="0" y="1010429"/>
                </a:lnTo>
                <a:lnTo>
                  <a:pt x="0" y="0"/>
                </a:lnTo>
                <a:close/>
              </a:path>
            </a:pathLst>
          </a:custGeom>
          <a:blipFill>
            <a:blip r:embed="rId8"/>
            <a:stretch>
              <a:fillRect l="0" t="0" r="0" b="0"/>
            </a:stretch>
          </a:blipFill>
        </p:spPr>
      </p:sp>
      <p:sp>
        <p:nvSpPr>
          <p:cNvPr name="Freeform 9" id="9"/>
          <p:cNvSpPr/>
          <p:nvPr/>
        </p:nvSpPr>
        <p:spPr>
          <a:xfrm flipH="false" flipV="false" rot="0">
            <a:off x="1554871" y="6447397"/>
            <a:ext cx="2559083" cy="2746660"/>
          </a:xfrm>
          <a:custGeom>
            <a:avLst/>
            <a:gdLst/>
            <a:ahLst/>
            <a:cxnLst/>
            <a:rect r="r" b="b" t="t" l="l"/>
            <a:pathLst>
              <a:path h="2746660" w="2559083">
                <a:moveTo>
                  <a:pt x="0" y="0"/>
                </a:moveTo>
                <a:lnTo>
                  <a:pt x="2559083" y="0"/>
                </a:lnTo>
                <a:lnTo>
                  <a:pt x="2559083" y="2746660"/>
                </a:lnTo>
                <a:lnTo>
                  <a:pt x="0" y="2746660"/>
                </a:lnTo>
                <a:lnTo>
                  <a:pt x="0" y="0"/>
                </a:lnTo>
                <a:close/>
              </a:path>
            </a:pathLst>
          </a:custGeom>
          <a:blipFill>
            <a:blip r:embed="rId9"/>
            <a:stretch>
              <a:fillRect l="0" t="0" r="0" b="0"/>
            </a:stretch>
          </a:blipFill>
        </p:spPr>
      </p:sp>
      <p:sp>
        <p:nvSpPr>
          <p:cNvPr name="Freeform 10" id="10"/>
          <p:cNvSpPr/>
          <p:nvPr/>
        </p:nvSpPr>
        <p:spPr>
          <a:xfrm flipH="false" flipV="false" rot="0">
            <a:off x="4818804" y="7241132"/>
            <a:ext cx="2368635" cy="1043525"/>
          </a:xfrm>
          <a:custGeom>
            <a:avLst/>
            <a:gdLst/>
            <a:ahLst/>
            <a:cxnLst/>
            <a:rect r="r" b="b" t="t" l="l"/>
            <a:pathLst>
              <a:path h="1043525" w="2368635">
                <a:moveTo>
                  <a:pt x="0" y="0"/>
                </a:moveTo>
                <a:lnTo>
                  <a:pt x="2368636" y="0"/>
                </a:lnTo>
                <a:lnTo>
                  <a:pt x="2368636" y="1043525"/>
                </a:lnTo>
                <a:lnTo>
                  <a:pt x="0" y="1043525"/>
                </a:lnTo>
                <a:lnTo>
                  <a:pt x="0" y="0"/>
                </a:lnTo>
                <a:close/>
              </a:path>
            </a:pathLst>
          </a:custGeom>
          <a:blipFill>
            <a:blip r:embed="rId10"/>
            <a:stretch>
              <a:fillRect l="0" t="0" r="0" b="0"/>
            </a:stretch>
          </a:blipFill>
        </p:spPr>
      </p:sp>
      <p:sp>
        <p:nvSpPr>
          <p:cNvPr name="Freeform 11" id="11"/>
          <p:cNvSpPr/>
          <p:nvPr/>
        </p:nvSpPr>
        <p:spPr>
          <a:xfrm flipH="false" flipV="false" rot="0">
            <a:off x="7790222" y="6849652"/>
            <a:ext cx="2707557" cy="1435005"/>
          </a:xfrm>
          <a:custGeom>
            <a:avLst/>
            <a:gdLst/>
            <a:ahLst/>
            <a:cxnLst/>
            <a:rect r="r" b="b" t="t" l="l"/>
            <a:pathLst>
              <a:path h="1435005" w="2707557">
                <a:moveTo>
                  <a:pt x="0" y="0"/>
                </a:moveTo>
                <a:lnTo>
                  <a:pt x="2707556" y="0"/>
                </a:lnTo>
                <a:lnTo>
                  <a:pt x="2707556" y="1435005"/>
                </a:lnTo>
                <a:lnTo>
                  <a:pt x="0" y="1435005"/>
                </a:lnTo>
                <a:lnTo>
                  <a:pt x="0" y="0"/>
                </a:lnTo>
                <a:close/>
              </a:path>
            </a:pathLst>
          </a:custGeom>
          <a:blipFill>
            <a:blip r:embed="rId11"/>
            <a:stretch>
              <a:fillRect l="0" t="0" r="0" b="0"/>
            </a:stretch>
          </a:blipFill>
        </p:spPr>
      </p:sp>
      <p:sp>
        <p:nvSpPr>
          <p:cNvPr name="TextBox 12" id="12"/>
          <p:cNvSpPr txBox="true"/>
          <p:nvPr/>
        </p:nvSpPr>
        <p:spPr>
          <a:xfrm rot="0">
            <a:off x="1076325" y="371095"/>
            <a:ext cx="9978195" cy="827405"/>
          </a:xfrm>
          <a:prstGeom prst="rect">
            <a:avLst/>
          </a:prstGeom>
        </p:spPr>
        <p:txBody>
          <a:bodyPr anchor="t" rtlCol="false" tIns="0" lIns="0" bIns="0" rIns="0">
            <a:spAutoFit/>
          </a:bodyPr>
          <a:lstStyle/>
          <a:p>
            <a:pPr algn="l">
              <a:lnSpc>
                <a:spcPts val="6790"/>
              </a:lnSpc>
            </a:pPr>
            <a:r>
              <a:rPr lang="en-US" sz="4850" b="true">
                <a:solidFill>
                  <a:srgbClr val="457800"/>
                </a:solidFill>
                <a:latin typeface="Neue Montreal Bold"/>
                <a:ea typeface="Neue Montreal Bold"/>
                <a:cs typeface="Neue Montreal Bold"/>
                <a:sym typeface="Neue Montreal Bold"/>
              </a:rPr>
              <a:t>6. Triển khai các hàm trong trò chơi </a:t>
            </a:r>
          </a:p>
        </p:txBody>
      </p:sp>
      <p:sp>
        <p:nvSpPr>
          <p:cNvPr name="TextBox 13" id="13"/>
          <p:cNvSpPr txBox="true"/>
          <p:nvPr/>
        </p:nvSpPr>
        <p:spPr>
          <a:xfrm rot="0">
            <a:off x="2348670" y="2561182"/>
            <a:ext cx="2514426" cy="324543"/>
          </a:xfrm>
          <a:prstGeom prst="rect">
            <a:avLst/>
          </a:prstGeom>
        </p:spPr>
        <p:txBody>
          <a:bodyPr anchor="t" rtlCol="false" tIns="0" lIns="0" bIns="0" rIns="0">
            <a:spAutoFit/>
          </a:bodyPr>
          <a:lstStyle/>
          <a:p>
            <a:pPr algn="l">
              <a:lnSpc>
                <a:spcPts val="2563"/>
              </a:lnSpc>
            </a:pPr>
            <a:r>
              <a:rPr lang="en-US" sz="2248" b="true">
                <a:solidFill>
                  <a:srgbClr val="FFFFFF"/>
                </a:solidFill>
                <a:latin typeface="Neue Montreal Bold"/>
                <a:ea typeface="Neue Montreal Bold"/>
                <a:cs typeface="Neue Montreal Bold"/>
                <a:sym typeface="Neue Montreal Bold"/>
              </a:rPr>
              <a:t>Actions(s)</a:t>
            </a:r>
          </a:p>
        </p:txBody>
      </p:sp>
      <p:sp>
        <p:nvSpPr>
          <p:cNvPr name="TextBox 14" id="14"/>
          <p:cNvSpPr txBox="true"/>
          <p:nvPr/>
        </p:nvSpPr>
        <p:spPr>
          <a:xfrm rot="0">
            <a:off x="6569542" y="2561182"/>
            <a:ext cx="2207122" cy="324543"/>
          </a:xfrm>
          <a:prstGeom prst="rect">
            <a:avLst/>
          </a:prstGeom>
        </p:spPr>
        <p:txBody>
          <a:bodyPr anchor="t" rtlCol="false" tIns="0" lIns="0" bIns="0" rIns="0">
            <a:spAutoFit/>
          </a:bodyPr>
          <a:lstStyle/>
          <a:p>
            <a:pPr algn="l">
              <a:lnSpc>
                <a:spcPts val="2563"/>
              </a:lnSpc>
            </a:pPr>
            <a:r>
              <a:rPr lang="en-US" sz="2248" b="true">
                <a:solidFill>
                  <a:srgbClr val="FFFFFF"/>
                </a:solidFill>
                <a:latin typeface="Neue Montreal Bold"/>
                <a:ea typeface="Neue Montreal Bold"/>
                <a:cs typeface="Neue Montreal Bold"/>
                <a:sym typeface="Neue Montreal Bold"/>
              </a:rPr>
              <a:t>Result(s, a)</a:t>
            </a:r>
          </a:p>
        </p:txBody>
      </p:sp>
      <p:sp>
        <p:nvSpPr>
          <p:cNvPr name="TextBox 15" id="15"/>
          <p:cNvSpPr txBox="true"/>
          <p:nvPr/>
        </p:nvSpPr>
        <p:spPr>
          <a:xfrm rot="0">
            <a:off x="10768334" y="2482383"/>
            <a:ext cx="2207122" cy="324543"/>
          </a:xfrm>
          <a:prstGeom prst="rect">
            <a:avLst/>
          </a:prstGeom>
        </p:spPr>
        <p:txBody>
          <a:bodyPr anchor="t" rtlCol="false" tIns="0" lIns="0" bIns="0" rIns="0">
            <a:spAutoFit/>
          </a:bodyPr>
          <a:lstStyle/>
          <a:p>
            <a:pPr algn="l">
              <a:lnSpc>
                <a:spcPts val="2563"/>
              </a:lnSpc>
            </a:pPr>
            <a:r>
              <a:rPr lang="en-US" sz="2248" b="true">
                <a:solidFill>
                  <a:srgbClr val="FFFFFF"/>
                </a:solidFill>
                <a:latin typeface="Neue Montreal Bold"/>
                <a:ea typeface="Neue Montreal Bold"/>
                <a:cs typeface="Neue Montreal Bold"/>
                <a:sym typeface="Neue Montreal Bold"/>
              </a:rPr>
              <a:t>Terminal(s)</a:t>
            </a:r>
          </a:p>
        </p:txBody>
      </p:sp>
      <p:sp>
        <p:nvSpPr>
          <p:cNvPr name="TextBox 16" id="16"/>
          <p:cNvSpPr txBox="true"/>
          <p:nvPr/>
        </p:nvSpPr>
        <p:spPr>
          <a:xfrm rot="0">
            <a:off x="14881617" y="2502498"/>
            <a:ext cx="2682046" cy="324543"/>
          </a:xfrm>
          <a:prstGeom prst="rect">
            <a:avLst/>
          </a:prstGeom>
        </p:spPr>
        <p:txBody>
          <a:bodyPr anchor="t" rtlCol="false" tIns="0" lIns="0" bIns="0" rIns="0">
            <a:spAutoFit/>
          </a:bodyPr>
          <a:lstStyle/>
          <a:p>
            <a:pPr algn="l">
              <a:lnSpc>
                <a:spcPts val="2563"/>
              </a:lnSpc>
            </a:pPr>
            <a:r>
              <a:rPr lang="en-US" sz="2248" b="true">
                <a:solidFill>
                  <a:srgbClr val="FFFFFF"/>
                </a:solidFill>
                <a:latin typeface="Neue Montreal Bold"/>
                <a:ea typeface="Neue Montreal Bold"/>
                <a:cs typeface="Neue Montreal Bold"/>
                <a:sym typeface="Neue Montreal Bold"/>
              </a:rPr>
              <a:t>Ut</a:t>
            </a:r>
            <a:r>
              <a:rPr lang="en-US" sz="2248" b="true">
                <a:solidFill>
                  <a:srgbClr val="FFFFFF"/>
                </a:solidFill>
                <a:latin typeface="Neue Montreal Bold"/>
                <a:ea typeface="Neue Montreal Bold"/>
                <a:cs typeface="Neue Montreal Bold"/>
                <a:sym typeface="Neue Montreal Bold"/>
              </a:rPr>
              <a:t>ility(s)</a:t>
            </a:r>
          </a:p>
        </p:txBody>
      </p:sp>
      <p:sp>
        <p:nvSpPr>
          <p:cNvPr name="TextBox 17" id="17"/>
          <p:cNvSpPr txBox="true"/>
          <p:nvPr/>
        </p:nvSpPr>
        <p:spPr>
          <a:xfrm rot="0">
            <a:off x="1076325" y="3309154"/>
            <a:ext cx="3636273" cy="713146"/>
          </a:xfrm>
          <a:prstGeom prst="rect">
            <a:avLst/>
          </a:prstGeom>
        </p:spPr>
        <p:txBody>
          <a:bodyPr anchor="t" rtlCol="false" tIns="0" lIns="0" bIns="0" rIns="0">
            <a:spAutoFit/>
          </a:bodyPr>
          <a:lstStyle/>
          <a:p>
            <a:pPr algn="l">
              <a:lnSpc>
                <a:spcPts val="2858"/>
              </a:lnSpc>
            </a:pPr>
            <a:r>
              <a:rPr lang="en-US" sz="1998">
                <a:solidFill>
                  <a:srgbClr val="000000"/>
                </a:solidFill>
                <a:latin typeface="Neue Montreal"/>
                <a:ea typeface="Neue Montreal"/>
                <a:cs typeface="Neue Montreal"/>
                <a:sym typeface="Neue Montreal"/>
              </a:rPr>
              <a:t>Trả về danh sách các nước đi hợp lệ</a:t>
            </a:r>
          </a:p>
        </p:txBody>
      </p:sp>
      <p:sp>
        <p:nvSpPr>
          <p:cNvPr name="TextBox 18" id="18"/>
          <p:cNvSpPr txBox="true"/>
          <p:nvPr/>
        </p:nvSpPr>
        <p:spPr>
          <a:xfrm rot="0">
            <a:off x="5288465" y="3309154"/>
            <a:ext cx="3636273" cy="713146"/>
          </a:xfrm>
          <a:prstGeom prst="rect">
            <a:avLst/>
          </a:prstGeom>
        </p:spPr>
        <p:txBody>
          <a:bodyPr anchor="t" rtlCol="false" tIns="0" lIns="0" bIns="0" rIns="0">
            <a:spAutoFit/>
          </a:bodyPr>
          <a:lstStyle/>
          <a:p>
            <a:pPr algn="l">
              <a:lnSpc>
                <a:spcPts val="2858"/>
              </a:lnSpc>
            </a:pPr>
            <a:r>
              <a:rPr lang="en-US" sz="1998">
                <a:solidFill>
                  <a:srgbClr val="000000"/>
                </a:solidFill>
                <a:latin typeface="Neue Montreal"/>
                <a:ea typeface="Neue Montreal"/>
                <a:cs typeface="Neue Montreal"/>
                <a:sym typeface="Neue Montreal"/>
              </a:rPr>
              <a:t>Trả về trạng thái mới sau khi thực hiện hành động</a:t>
            </a:r>
          </a:p>
        </p:txBody>
      </p:sp>
      <p:sp>
        <p:nvSpPr>
          <p:cNvPr name="TextBox 19" id="19"/>
          <p:cNvSpPr txBox="true"/>
          <p:nvPr/>
        </p:nvSpPr>
        <p:spPr>
          <a:xfrm rot="0">
            <a:off x="9495989" y="3224468"/>
            <a:ext cx="3636273" cy="713146"/>
          </a:xfrm>
          <a:prstGeom prst="rect">
            <a:avLst/>
          </a:prstGeom>
        </p:spPr>
        <p:txBody>
          <a:bodyPr anchor="t" rtlCol="false" tIns="0" lIns="0" bIns="0" rIns="0">
            <a:spAutoFit/>
          </a:bodyPr>
          <a:lstStyle/>
          <a:p>
            <a:pPr algn="l">
              <a:lnSpc>
                <a:spcPts val="2858"/>
              </a:lnSpc>
            </a:pPr>
            <a:r>
              <a:rPr lang="en-US" sz="1998">
                <a:solidFill>
                  <a:srgbClr val="000000"/>
                </a:solidFill>
                <a:latin typeface="Neue Montreal"/>
                <a:ea typeface="Neue Montreal"/>
                <a:cs typeface="Neue Montreal"/>
                <a:sym typeface="Neue Montreal"/>
              </a:rPr>
              <a:t>Kiểm tra xem trò chơi đã kết thúc chưa</a:t>
            </a:r>
          </a:p>
        </p:txBody>
      </p:sp>
      <p:sp>
        <p:nvSpPr>
          <p:cNvPr name="TextBox 20" id="20"/>
          <p:cNvSpPr txBox="true"/>
          <p:nvPr/>
        </p:nvSpPr>
        <p:spPr>
          <a:xfrm rot="0">
            <a:off x="13708129" y="3224468"/>
            <a:ext cx="3636273" cy="713146"/>
          </a:xfrm>
          <a:prstGeom prst="rect">
            <a:avLst/>
          </a:prstGeom>
        </p:spPr>
        <p:txBody>
          <a:bodyPr anchor="t" rtlCol="false" tIns="0" lIns="0" bIns="0" rIns="0">
            <a:spAutoFit/>
          </a:bodyPr>
          <a:lstStyle/>
          <a:p>
            <a:pPr algn="l">
              <a:lnSpc>
                <a:spcPts val="2858"/>
              </a:lnSpc>
            </a:pPr>
            <a:r>
              <a:rPr lang="en-US" sz="1998">
                <a:solidFill>
                  <a:srgbClr val="000000"/>
                </a:solidFill>
                <a:latin typeface="Neue Montreal"/>
                <a:ea typeface="Neue Montreal"/>
                <a:cs typeface="Neue Montreal"/>
                <a:sym typeface="Neue Montreal"/>
              </a:rPr>
              <a:t>Trả về giá trị tiện ích: +1 (X thắng), -1 (O thắng), 0 (hòa)</a:t>
            </a:r>
          </a:p>
        </p:txBody>
      </p:sp>
      <p:sp>
        <p:nvSpPr>
          <p:cNvPr name="TextBox 21" id="21"/>
          <p:cNvSpPr txBox="true"/>
          <p:nvPr/>
        </p:nvSpPr>
        <p:spPr>
          <a:xfrm rot="0">
            <a:off x="1076325" y="1141350"/>
            <a:ext cx="15903673" cy="757809"/>
          </a:xfrm>
          <a:prstGeom prst="rect">
            <a:avLst/>
          </a:prstGeom>
        </p:spPr>
        <p:txBody>
          <a:bodyPr anchor="t" rtlCol="false" tIns="0" lIns="0" bIns="0" rIns="0">
            <a:spAutoFit/>
          </a:bodyPr>
          <a:lstStyle/>
          <a:p>
            <a:pPr algn="l">
              <a:lnSpc>
                <a:spcPts val="3003"/>
              </a:lnSpc>
            </a:pPr>
            <a:r>
              <a:rPr lang="en-US" sz="2100">
                <a:solidFill>
                  <a:srgbClr val="000000"/>
                </a:solidFill>
                <a:latin typeface="Neue Montreal"/>
                <a:ea typeface="Neue Montreal"/>
                <a:cs typeface="Neue Montreal"/>
                <a:sym typeface="Neue Montreal"/>
              </a:rPr>
              <a:t>Để mô hình hóa trò chơi, ta định nghĩa các hàm cơ bản. Trạng thái bàn cờ được biểu diễn bằng một danh sách gồm 9 phần tử, tương ứng 9 ô vuông. Mỗi ô có thể là ' ', 'x', hoặc 'o'. Các hành động hợp lệ là các chỉ số ô trống (0–8).</a:t>
            </a:r>
          </a:p>
        </p:txBody>
      </p:sp>
      <p:sp>
        <p:nvSpPr>
          <p:cNvPr name="TextBox 22" id="22"/>
          <p:cNvSpPr txBox="true"/>
          <p:nvPr/>
        </p:nvSpPr>
        <p:spPr>
          <a:xfrm rot="0">
            <a:off x="1028700" y="4212800"/>
            <a:ext cx="15903673" cy="376809"/>
          </a:xfrm>
          <a:prstGeom prst="rect">
            <a:avLst/>
          </a:prstGeom>
        </p:spPr>
        <p:txBody>
          <a:bodyPr anchor="t" rtlCol="false" tIns="0" lIns="0" bIns="0" rIns="0">
            <a:spAutoFit/>
          </a:bodyPr>
          <a:lstStyle/>
          <a:p>
            <a:pPr algn="l">
              <a:lnSpc>
                <a:spcPts val="3003"/>
              </a:lnSpc>
            </a:pPr>
            <a:r>
              <a:rPr lang="en-US" sz="2100">
                <a:solidFill>
                  <a:srgbClr val="000000"/>
                </a:solidFill>
                <a:latin typeface="Neue Montreal"/>
                <a:ea typeface="Neue Montreal"/>
                <a:cs typeface="Neue Montreal"/>
                <a:sym typeface="Neue Montreal"/>
              </a:rPr>
              <a:t> Các hàm này, cùng với một số hàm phụ trợ khác, được định nghĩa trong tệp</a:t>
            </a:r>
            <a:r>
              <a:rPr lang="en-US" sz="2100" i="true">
                <a:solidFill>
                  <a:srgbClr val="357529"/>
                </a:solidFill>
                <a:latin typeface="Neue Montreal Italics"/>
                <a:ea typeface="Neue Montreal Italics"/>
                <a:cs typeface="Neue Montreal Italics"/>
                <a:sym typeface="Neue Montreal Italics"/>
              </a:rPr>
              <a:t> tictactoe.py</a:t>
            </a:r>
            <a:r>
              <a:rPr lang="en-US" sz="2100">
                <a:solidFill>
                  <a:srgbClr val="357529"/>
                </a:solidFill>
                <a:latin typeface="Neue Montreal"/>
                <a:ea typeface="Neue Montreal"/>
                <a:cs typeface="Neue Montreal"/>
                <a:sym typeface="Neue Montreal"/>
              </a:rPr>
              <a:t> </a:t>
            </a:r>
            <a:r>
              <a:rPr lang="en-US" sz="2100">
                <a:solidFill>
                  <a:srgbClr val="000000"/>
                </a:solidFill>
                <a:latin typeface="Neue Montreal"/>
                <a:ea typeface="Neue Montreal"/>
                <a:cs typeface="Neue Montreal"/>
                <a:sym typeface="Neue Montreal"/>
              </a:rPr>
              <a:t>và được import vào như sau:</a:t>
            </a:r>
          </a:p>
        </p:txBody>
      </p:sp>
      <p:sp>
        <p:nvSpPr>
          <p:cNvPr name="TextBox 23" id="23"/>
          <p:cNvSpPr txBox="true"/>
          <p:nvPr/>
        </p:nvSpPr>
        <p:spPr>
          <a:xfrm rot="0">
            <a:off x="1076325" y="5904837"/>
            <a:ext cx="10795570" cy="376809"/>
          </a:xfrm>
          <a:prstGeom prst="rect">
            <a:avLst/>
          </a:prstGeom>
        </p:spPr>
        <p:txBody>
          <a:bodyPr anchor="t" rtlCol="false" tIns="0" lIns="0" bIns="0" rIns="0">
            <a:spAutoFit/>
          </a:bodyPr>
          <a:lstStyle/>
          <a:p>
            <a:pPr algn="l">
              <a:lnSpc>
                <a:spcPts val="3003"/>
              </a:lnSpc>
            </a:pPr>
            <a:r>
              <a:rPr lang="en-US" sz="2100">
                <a:solidFill>
                  <a:srgbClr val="000000"/>
                </a:solidFill>
                <a:latin typeface="Neue Montreal"/>
                <a:ea typeface="Neue Montreal"/>
                <a:cs typeface="Neue Montreal"/>
                <a:sym typeface="Neue Montreal"/>
              </a:rPr>
              <a:t>Ví dụ: nếu X đặt ở vị trí 0, 3, 6 (cột đầu tiên), X sẽ thắng. Các hành động hợp lệ còn lại là [2, 5, 7, 8].</a:t>
            </a:r>
          </a:p>
        </p:txBody>
      </p:sp>
      <p:sp>
        <p:nvSpPr>
          <p:cNvPr name="TextBox 24" id="24"/>
          <p:cNvSpPr txBox="true"/>
          <p:nvPr/>
        </p:nvSpPr>
        <p:spPr>
          <a:xfrm rot="0">
            <a:off x="1638781" y="9210675"/>
            <a:ext cx="2511362" cy="351196"/>
          </a:xfrm>
          <a:prstGeom prst="rect">
            <a:avLst/>
          </a:prstGeom>
        </p:spPr>
        <p:txBody>
          <a:bodyPr anchor="t" rtlCol="false" tIns="0" lIns="0" bIns="0" rIns="0">
            <a:spAutoFit/>
          </a:bodyPr>
          <a:lstStyle/>
          <a:p>
            <a:pPr algn="l">
              <a:lnSpc>
                <a:spcPts val="2858"/>
              </a:lnSpc>
            </a:pPr>
            <a:r>
              <a:rPr lang="en-US" sz="1998">
                <a:solidFill>
                  <a:srgbClr val="000000"/>
                </a:solidFill>
                <a:latin typeface="Neue Montreal"/>
                <a:ea typeface="Neue Montreal"/>
                <a:cs typeface="Neue Montreal"/>
                <a:sym typeface="Neue Montreal"/>
              </a:rPr>
              <a:t>Dạng hiển thị trực quan</a:t>
            </a:r>
          </a:p>
        </p:txBody>
      </p:sp>
      <p:sp>
        <p:nvSpPr>
          <p:cNvPr name="TextBox 25" id="25"/>
          <p:cNvSpPr txBox="true"/>
          <p:nvPr/>
        </p:nvSpPr>
        <p:spPr>
          <a:xfrm rot="0">
            <a:off x="4874274" y="8461612"/>
            <a:ext cx="2511362" cy="713146"/>
          </a:xfrm>
          <a:prstGeom prst="rect">
            <a:avLst/>
          </a:prstGeom>
        </p:spPr>
        <p:txBody>
          <a:bodyPr anchor="t" rtlCol="false" tIns="0" lIns="0" bIns="0" rIns="0">
            <a:spAutoFit/>
          </a:bodyPr>
          <a:lstStyle/>
          <a:p>
            <a:pPr algn="l">
              <a:lnSpc>
                <a:spcPts val="2858"/>
              </a:lnSpc>
            </a:pPr>
            <a:r>
              <a:rPr lang="en-US" sz="1998">
                <a:solidFill>
                  <a:srgbClr val="000000"/>
                </a:solidFill>
                <a:latin typeface="Neue Montreal"/>
                <a:ea typeface="Neue Montreal"/>
                <a:cs typeface="Neue Montreal"/>
                <a:sym typeface="Neue Montreal"/>
              </a:rPr>
              <a:t>Kiểm tra các hành động hợp lệ còn lại:</a:t>
            </a:r>
          </a:p>
        </p:txBody>
      </p:sp>
      <p:sp>
        <p:nvSpPr>
          <p:cNvPr name="TextBox 26" id="26"/>
          <p:cNvSpPr txBox="true"/>
          <p:nvPr/>
        </p:nvSpPr>
        <p:spPr>
          <a:xfrm rot="0">
            <a:off x="7888319" y="8496135"/>
            <a:ext cx="2511362" cy="713146"/>
          </a:xfrm>
          <a:prstGeom prst="rect">
            <a:avLst/>
          </a:prstGeom>
        </p:spPr>
        <p:txBody>
          <a:bodyPr anchor="t" rtlCol="false" tIns="0" lIns="0" bIns="0" rIns="0">
            <a:spAutoFit/>
          </a:bodyPr>
          <a:lstStyle/>
          <a:p>
            <a:pPr algn="l">
              <a:lnSpc>
                <a:spcPts val="2858"/>
              </a:lnSpc>
            </a:pPr>
            <a:r>
              <a:rPr lang="en-US" sz="1998">
                <a:solidFill>
                  <a:srgbClr val="000000"/>
                </a:solidFill>
                <a:latin typeface="Neue Montreal"/>
                <a:ea typeface="Neue Montreal"/>
                <a:cs typeface="Neue Montreal"/>
                <a:sym typeface="Neue Montreal"/>
              </a:rPr>
              <a:t>Kiểm tra trạng thái kết thúc</a:t>
            </a:r>
          </a:p>
        </p:txBody>
      </p:sp>
      <p:sp>
        <p:nvSpPr>
          <p:cNvPr name="TextBox 27" id="27"/>
          <p:cNvSpPr txBox="true"/>
          <p:nvPr/>
        </p:nvSpPr>
        <p:spPr>
          <a:xfrm rot="0">
            <a:off x="10856034" y="7700871"/>
            <a:ext cx="6509144" cy="713146"/>
          </a:xfrm>
          <a:prstGeom prst="rect">
            <a:avLst/>
          </a:prstGeom>
        </p:spPr>
        <p:txBody>
          <a:bodyPr anchor="t" rtlCol="false" tIns="0" lIns="0" bIns="0" rIns="0">
            <a:spAutoFit/>
          </a:bodyPr>
          <a:lstStyle/>
          <a:p>
            <a:pPr algn="l">
              <a:lnSpc>
                <a:spcPts val="2858"/>
              </a:lnSpc>
            </a:pPr>
            <a:r>
              <a:rPr lang="en-US" sz="1998">
                <a:solidFill>
                  <a:srgbClr val="000000"/>
                </a:solidFill>
                <a:latin typeface="Neue Montreal"/>
                <a:ea typeface="Neue Montreal"/>
                <a:cs typeface="Neue Montreal"/>
                <a:sym typeface="Neue Montreal"/>
              </a:rPr>
              <a:t>→ Bàn cờ đầu tiên (board) đã kết thúc (vì X thắng), trong khi bàn cờ thứ hai( board2) vẫn đang chơi.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17969" y="3438814"/>
            <a:ext cx="1186848" cy="514163"/>
            <a:chOff x="0" y="0"/>
            <a:chExt cx="779656" cy="337761"/>
          </a:xfrm>
        </p:grpSpPr>
        <p:sp>
          <p:nvSpPr>
            <p:cNvPr name="Freeform 3" id="3"/>
            <p:cNvSpPr/>
            <p:nvPr/>
          </p:nvSpPr>
          <p:spPr>
            <a:xfrm flipH="false" flipV="false" rot="0">
              <a:off x="0" y="0"/>
              <a:ext cx="779656" cy="337761"/>
            </a:xfrm>
            <a:custGeom>
              <a:avLst/>
              <a:gdLst/>
              <a:ahLst/>
              <a:cxnLst/>
              <a:rect r="r" b="b" t="t" l="l"/>
              <a:pathLst>
                <a:path h="337761" w="779656">
                  <a:moveTo>
                    <a:pt x="168880" y="0"/>
                  </a:moveTo>
                  <a:lnTo>
                    <a:pt x="610776" y="0"/>
                  </a:lnTo>
                  <a:cubicBezTo>
                    <a:pt x="704046" y="0"/>
                    <a:pt x="779656" y="75610"/>
                    <a:pt x="779656" y="168880"/>
                  </a:cubicBezTo>
                  <a:lnTo>
                    <a:pt x="779656" y="168880"/>
                  </a:lnTo>
                  <a:cubicBezTo>
                    <a:pt x="779656" y="262150"/>
                    <a:pt x="704046" y="337761"/>
                    <a:pt x="610776" y="337761"/>
                  </a:cubicBezTo>
                  <a:lnTo>
                    <a:pt x="168880" y="337761"/>
                  </a:lnTo>
                  <a:cubicBezTo>
                    <a:pt x="75610" y="337761"/>
                    <a:pt x="0" y="262150"/>
                    <a:pt x="0" y="168880"/>
                  </a:cubicBezTo>
                  <a:lnTo>
                    <a:pt x="0" y="168880"/>
                  </a:lnTo>
                  <a:cubicBezTo>
                    <a:pt x="0" y="75610"/>
                    <a:pt x="75610" y="0"/>
                    <a:pt x="168880" y="0"/>
                  </a:cubicBezTo>
                  <a:close/>
                </a:path>
              </a:pathLst>
            </a:custGeom>
            <a:solidFill>
              <a:srgbClr val="5DA103"/>
            </a:solidFill>
          </p:spPr>
        </p:sp>
        <p:sp>
          <p:nvSpPr>
            <p:cNvPr name="TextBox 4" id="4"/>
            <p:cNvSpPr txBox="true"/>
            <p:nvPr/>
          </p:nvSpPr>
          <p:spPr>
            <a:xfrm>
              <a:off x="0" y="-38100"/>
              <a:ext cx="779656" cy="37586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037610" y="-1637263"/>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57800"/>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7560912">
            <a:off x="13203247" y="-362452"/>
            <a:ext cx="7572472" cy="3445481"/>
          </a:xfrm>
          <a:custGeom>
            <a:avLst/>
            <a:gdLst/>
            <a:ahLst/>
            <a:cxnLst/>
            <a:rect r="r" b="b" t="t" l="l"/>
            <a:pathLst>
              <a:path h="3445481" w="7572472">
                <a:moveTo>
                  <a:pt x="0" y="0"/>
                </a:moveTo>
                <a:lnTo>
                  <a:pt x="7572471" y="0"/>
                </a:lnTo>
                <a:lnTo>
                  <a:pt x="7572471" y="3445481"/>
                </a:lnTo>
                <a:lnTo>
                  <a:pt x="0" y="3445481"/>
                </a:lnTo>
                <a:lnTo>
                  <a:pt x="0" y="0"/>
                </a:lnTo>
                <a:close/>
              </a:path>
            </a:pathLst>
          </a:custGeom>
          <a:blipFill>
            <a:blip r:embed="rId2">
              <a:extLst>
                <a:ext uri="{96DAC541-7B7A-43D3-8B79-37D633B846F1}">
                  <asvg:svgBlip xmlns:asvg="http://schemas.microsoft.com/office/drawing/2016/SVG/main" r:embed="rId3"/>
                </a:ext>
              </a:extLst>
            </a:blip>
            <a:stretch>
              <a:fillRect l="-40225" t="-28460" r="-23843" b="0"/>
            </a:stretch>
          </a:blipFill>
        </p:spPr>
      </p:sp>
      <p:pic>
        <p:nvPicPr>
          <p:cNvPr name="Picture 9" id="9"/>
          <p:cNvPicPr>
            <a:picLocks noChangeAspect="true"/>
          </p:cNvPicPr>
          <p:nvPr/>
        </p:nvPicPr>
        <p:blipFill>
          <a:blip r:embed="rId4"/>
          <a:stretch>
            <a:fillRect/>
          </a:stretch>
        </p:blipFill>
        <p:spPr>
          <a:xfrm rot="0">
            <a:off x="9098708" y="1798595"/>
            <a:ext cx="9263292" cy="7835639"/>
          </a:xfrm>
          <a:prstGeom prst="rect">
            <a:avLst/>
          </a:prstGeom>
        </p:spPr>
      </p:pic>
      <p:grpSp>
        <p:nvGrpSpPr>
          <p:cNvPr name="Group 10" id="10"/>
          <p:cNvGrpSpPr/>
          <p:nvPr/>
        </p:nvGrpSpPr>
        <p:grpSpPr>
          <a:xfrm rot="0">
            <a:off x="1053342" y="3445057"/>
            <a:ext cx="514163" cy="51416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A103"/>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53342" y="4323654"/>
            <a:ext cx="514163" cy="51416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4C32F"/>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53342" y="5202251"/>
            <a:ext cx="514163" cy="51416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4E54A"/>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717969" y="4311169"/>
            <a:ext cx="1186848" cy="514163"/>
            <a:chOff x="0" y="0"/>
            <a:chExt cx="779656" cy="337761"/>
          </a:xfrm>
        </p:grpSpPr>
        <p:sp>
          <p:nvSpPr>
            <p:cNvPr name="Freeform 20" id="20"/>
            <p:cNvSpPr/>
            <p:nvPr/>
          </p:nvSpPr>
          <p:spPr>
            <a:xfrm flipH="false" flipV="false" rot="0">
              <a:off x="0" y="0"/>
              <a:ext cx="779656" cy="337761"/>
            </a:xfrm>
            <a:custGeom>
              <a:avLst/>
              <a:gdLst/>
              <a:ahLst/>
              <a:cxnLst/>
              <a:rect r="r" b="b" t="t" l="l"/>
              <a:pathLst>
                <a:path h="337761" w="779656">
                  <a:moveTo>
                    <a:pt x="168880" y="0"/>
                  </a:moveTo>
                  <a:lnTo>
                    <a:pt x="610776" y="0"/>
                  </a:lnTo>
                  <a:cubicBezTo>
                    <a:pt x="704046" y="0"/>
                    <a:pt x="779656" y="75610"/>
                    <a:pt x="779656" y="168880"/>
                  </a:cubicBezTo>
                  <a:lnTo>
                    <a:pt x="779656" y="168880"/>
                  </a:lnTo>
                  <a:cubicBezTo>
                    <a:pt x="779656" y="262150"/>
                    <a:pt x="704046" y="337761"/>
                    <a:pt x="610776" y="337761"/>
                  </a:cubicBezTo>
                  <a:lnTo>
                    <a:pt x="168880" y="337761"/>
                  </a:lnTo>
                  <a:cubicBezTo>
                    <a:pt x="75610" y="337761"/>
                    <a:pt x="0" y="262150"/>
                    <a:pt x="0" y="168880"/>
                  </a:cubicBezTo>
                  <a:lnTo>
                    <a:pt x="0" y="168880"/>
                  </a:lnTo>
                  <a:cubicBezTo>
                    <a:pt x="0" y="75610"/>
                    <a:pt x="75610" y="0"/>
                    <a:pt x="168880" y="0"/>
                  </a:cubicBezTo>
                  <a:close/>
                </a:path>
              </a:pathLst>
            </a:custGeom>
            <a:solidFill>
              <a:srgbClr val="84C32F"/>
            </a:solidFill>
          </p:spPr>
        </p:sp>
        <p:sp>
          <p:nvSpPr>
            <p:cNvPr name="TextBox 21" id="21"/>
            <p:cNvSpPr txBox="true"/>
            <p:nvPr/>
          </p:nvSpPr>
          <p:spPr>
            <a:xfrm>
              <a:off x="0" y="-38100"/>
              <a:ext cx="779656" cy="375861"/>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717969" y="5183266"/>
            <a:ext cx="1186848" cy="514163"/>
            <a:chOff x="0" y="0"/>
            <a:chExt cx="779656" cy="337761"/>
          </a:xfrm>
        </p:grpSpPr>
        <p:sp>
          <p:nvSpPr>
            <p:cNvPr name="Freeform 23" id="23"/>
            <p:cNvSpPr/>
            <p:nvPr/>
          </p:nvSpPr>
          <p:spPr>
            <a:xfrm flipH="false" flipV="false" rot="0">
              <a:off x="0" y="0"/>
              <a:ext cx="779656" cy="337761"/>
            </a:xfrm>
            <a:custGeom>
              <a:avLst/>
              <a:gdLst/>
              <a:ahLst/>
              <a:cxnLst/>
              <a:rect r="r" b="b" t="t" l="l"/>
              <a:pathLst>
                <a:path h="337761" w="779656">
                  <a:moveTo>
                    <a:pt x="168880" y="0"/>
                  </a:moveTo>
                  <a:lnTo>
                    <a:pt x="610776" y="0"/>
                  </a:lnTo>
                  <a:cubicBezTo>
                    <a:pt x="704046" y="0"/>
                    <a:pt x="779656" y="75610"/>
                    <a:pt x="779656" y="168880"/>
                  </a:cubicBezTo>
                  <a:lnTo>
                    <a:pt x="779656" y="168880"/>
                  </a:lnTo>
                  <a:cubicBezTo>
                    <a:pt x="779656" y="262150"/>
                    <a:pt x="704046" y="337761"/>
                    <a:pt x="610776" y="337761"/>
                  </a:cubicBezTo>
                  <a:lnTo>
                    <a:pt x="168880" y="337761"/>
                  </a:lnTo>
                  <a:cubicBezTo>
                    <a:pt x="75610" y="337761"/>
                    <a:pt x="0" y="262150"/>
                    <a:pt x="0" y="168880"/>
                  </a:cubicBezTo>
                  <a:lnTo>
                    <a:pt x="0" y="168880"/>
                  </a:lnTo>
                  <a:cubicBezTo>
                    <a:pt x="0" y="75610"/>
                    <a:pt x="75610" y="0"/>
                    <a:pt x="168880" y="0"/>
                  </a:cubicBezTo>
                  <a:close/>
                </a:path>
              </a:pathLst>
            </a:custGeom>
            <a:solidFill>
              <a:srgbClr val="A4E54A"/>
            </a:solidFill>
          </p:spPr>
        </p:sp>
        <p:sp>
          <p:nvSpPr>
            <p:cNvPr name="TextBox 24" id="24"/>
            <p:cNvSpPr txBox="true"/>
            <p:nvPr/>
          </p:nvSpPr>
          <p:spPr>
            <a:xfrm>
              <a:off x="0" y="-38100"/>
              <a:ext cx="779656" cy="375861"/>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17271568" y="643669"/>
            <a:ext cx="455169" cy="232705"/>
          </a:xfrm>
          <a:custGeom>
            <a:avLst/>
            <a:gdLst/>
            <a:ahLst/>
            <a:cxnLst/>
            <a:rect r="r" b="b" t="t" l="l"/>
            <a:pathLst>
              <a:path h="232705" w="455169">
                <a:moveTo>
                  <a:pt x="0" y="0"/>
                </a:moveTo>
                <a:lnTo>
                  <a:pt x="455169" y="0"/>
                </a:lnTo>
                <a:lnTo>
                  <a:pt x="455169" y="232706"/>
                </a:lnTo>
                <a:lnTo>
                  <a:pt x="0" y="2327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10800000">
            <a:off x="3057218" y="3580989"/>
            <a:ext cx="106603" cy="205732"/>
          </a:xfrm>
          <a:custGeom>
            <a:avLst/>
            <a:gdLst/>
            <a:ahLst/>
            <a:cxnLst/>
            <a:rect r="r" b="b" t="t" l="l"/>
            <a:pathLst>
              <a:path h="205732" w="106603">
                <a:moveTo>
                  <a:pt x="0" y="0"/>
                </a:moveTo>
                <a:lnTo>
                  <a:pt x="106603" y="0"/>
                </a:lnTo>
                <a:lnTo>
                  <a:pt x="106603" y="205732"/>
                </a:lnTo>
                <a:lnTo>
                  <a:pt x="0" y="205732"/>
                </a:lnTo>
                <a:lnTo>
                  <a:pt x="0" y="0"/>
                </a:lnTo>
                <a:close/>
              </a:path>
            </a:pathLst>
          </a:custGeom>
          <a:blipFill>
            <a:blip r:embed="rId7">
              <a:extLst>
                <a:ext uri="{96DAC541-7B7A-43D3-8B79-37D633B846F1}">
                  <asvg:svgBlip xmlns:asvg="http://schemas.microsoft.com/office/drawing/2016/SVG/main" r:embed="rId8"/>
                </a:ext>
              </a:extLst>
            </a:blip>
            <a:stretch>
              <a:fillRect l="0" t="0" r="-301015" b="0"/>
            </a:stretch>
          </a:blipFill>
        </p:spPr>
      </p:sp>
      <p:sp>
        <p:nvSpPr>
          <p:cNvPr name="TextBox 27" id="27"/>
          <p:cNvSpPr txBox="true"/>
          <p:nvPr/>
        </p:nvSpPr>
        <p:spPr>
          <a:xfrm rot="0">
            <a:off x="1028700" y="943050"/>
            <a:ext cx="11399961" cy="667258"/>
          </a:xfrm>
          <a:prstGeom prst="rect">
            <a:avLst/>
          </a:prstGeom>
        </p:spPr>
        <p:txBody>
          <a:bodyPr anchor="t" rtlCol="false" tIns="0" lIns="0" bIns="0" rIns="0">
            <a:spAutoFit/>
          </a:bodyPr>
          <a:lstStyle/>
          <a:p>
            <a:pPr algn="l">
              <a:lnSpc>
                <a:spcPts val="5141"/>
              </a:lnSpc>
            </a:pPr>
            <a:r>
              <a:rPr lang="en-US" sz="4850" b="true">
                <a:solidFill>
                  <a:srgbClr val="457800"/>
                </a:solidFill>
                <a:latin typeface="Neue Montreal Bold"/>
                <a:ea typeface="Neue Montreal Bold"/>
                <a:cs typeface="Neue Montreal Bold"/>
                <a:sym typeface="Neue Montreal Bold"/>
              </a:rPr>
              <a:t>7. Thực Nghiệm: Người Chơi Ngẫu Nhiên</a:t>
            </a:r>
          </a:p>
        </p:txBody>
      </p:sp>
      <p:sp>
        <p:nvSpPr>
          <p:cNvPr name="TextBox 28" id="28"/>
          <p:cNvSpPr txBox="true"/>
          <p:nvPr/>
        </p:nvSpPr>
        <p:spPr>
          <a:xfrm rot="0">
            <a:off x="3316221" y="3472679"/>
            <a:ext cx="4200432" cy="635889"/>
          </a:xfrm>
          <a:prstGeom prst="rect">
            <a:avLst/>
          </a:prstGeom>
        </p:spPr>
        <p:txBody>
          <a:bodyPr anchor="t" rtlCol="false" tIns="0" lIns="0" bIns="0" rIns="0">
            <a:spAutoFit/>
          </a:bodyPr>
          <a:lstStyle/>
          <a:p>
            <a:pPr algn="l">
              <a:lnSpc>
                <a:spcPts val="2507"/>
              </a:lnSpc>
            </a:pPr>
            <a:r>
              <a:rPr lang="en-US" sz="2199" b="true">
                <a:solidFill>
                  <a:srgbClr val="000000"/>
                </a:solidFill>
                <a:latin typeface="Neue Montreal Medium"/>
                <a:ea typeface="Neue Montreal Medium"/>
                <a:cs typeface="Neue Montreal Medium"/>
                <a:sym typeface="Neue Montreal Medium"/>
              </a:rPr>
              <a:t>Hòa. Tỷ lệ hòa khi cả hai chơi ngẫu nhiên</a:t>
            </a:r>
          </a:p>
        </p:txBody>
      </p:sp>
      <p:sp>
        <p:nvSpPr>
          <p:cNvPr name="TextBox 29" id="29"/>
          <p:cNvSpPr txBox="true"/>
          <p:nvPr/>
        </p:nvSpPr>
        <p:spPr>
          <a:xfrm rot="0">
            <a:off x="6763160" y="1329354"/>
            <a:ext cx="826076" cy="341290"/>
          </a:xfrm>
          <a:prstGeom prst="rect">
            <a:avLst/>
          </a:prstGeom>
        </p:spPr>
        <p:txBody>
          <a:bodyPr anchor="t" rtlCol="false" tIns="0" lIns="0" bIns="0" rIns="0">
            <a:spAutoFit/>
          </a:bodyPr>
          <a:lstStyle/>
          <a:p>
            <a:pPr algn="l">
              <a:lnSpc>
                <a:spcPts val="2638"/>
              </a:lnSpc>
            </a:pPr>
            <a:r>
              <a:rPr lang="en-US" sz="2314" b="true">
                <a:solidFill>
                  <a:srgbClr val="FFFFFF"/>
                </a:solidFill>
                <a:latin typeface="Neue Montreal Medium"/>
                <a:ea typeface="Neue Montreal Medium"/>
                <a:cs typeface="Neue Montreal Medium"/>
                <a:sym typeface="Neue Montreal Medium"/>
              </a:rPr>
              <a:t>Since</a:t>
            </a:r>
          </a:p>
        </p:txBody>
      </p:sp>
      <p:sp>
        <p:nvSpPr>
          <p:cNvPr name="TextBox 30" id="30"/>
          <p:cNvSpPr txBox="true"/>
          <p:nvPr/>
        </p:nvSpPr>
        <p:spPr>
          <a:xfrm rot="0">
            <a:off x="1855635" y="3493114"/>
            <a:ext cx="911517" cy="381407"/>
          </a:xfrm>
          <a:prstGeom prst="rect">
            <a:avLst/>
          </a:prstGeom>
        </p:spPr>
        <p:txBody>
          <a:bodyPr anchor="t" rtlCol="false" tIns="0" lIns="0" bIns="0" rIns="0">
            <a:spAutoFit/>
          </a:bodyPr>
          <a:lstStyle/>
          <a:p>
            <a:pPr algn="ctr">
              <a:lnSpc>
                <a:spcPts val="2910"/>
              </a:lnSpc>
            </a:pPr>
            <a:r>
              <a:rPr lang="en-US" sz="2553" b="true">
                <a:solidFill>
                  <a:srgbClr val="FFFFFF"/>
                </a:solidFill>
                <a:latin typeface="Neue Montreal Medium"/>
                <a:ea typeface="Neue Montreal Medium"/>
                <a:cs typeface="Neue Montreal Medium"/>
                <a:sym typeface="Neue Montreal Medium"/>
              </a:rPr>
              <a:t>13%</a:t>
            </a:r>
          </a:p>
        </p:txBody>
      </p:sp>
      <p:sp>
        <p:nvSpPr>
          <p:cNvPr name="TextBox 31" id="31"/>
          <p:cNvSpPr txBox="true"/>
          <p:nvPr/>
        </p:nvSpPr>
        <p:spPr>
          <a:xfrm rot="0">
            <a:off x="3316221" y="4357074"/>
            <a:ext cx="5920090" cy="321564"/>
          </a:xfrm>
          <a:prstGeom prst="rect">
            <a:avLst/>
          </a:prstGeom>
        </p:spPr>
        <p:txBody>
          <a:bodyPr anchor="t" rtlCol="false" tIns="0" lIns="0" bIns="0" rIns="0">
            <a:spAutoFit/>
          </a:bodyPr>
          <a:lstStyle/>
          <a:p>
            <a:pPr algn="l">
              <a:lnSpc>
                <a:spcPts val="2507"/>
              </a:lnSpc>
            </a:pPr>
            <a:r>
              <a:rPr lang="en-US" sz="2199" b="true">
                <a:solidFill>
                  <a:srgbClr val="000000"/>
                </a:solidFill>
                <a:latin typeface="Neue Montreal Medium"/>
                <a:ea typeface="Neue Montreal Medium"/>
                <a:cs typeface="Neue Montreal Medium"/>
                <a:sym typeface="Neue Montreal Medium"/>
              </a:rPr>
              <a:t>O Thắng ⟶ </a:t>
            </a:r>
            <a:r>
              <a:rPr lang="en-US" sz="2199" b="true">
                <a:solidFill>
                  <a:srgbClr val="000000"/>
                </a:solidFill>
                <a:latin typeface="Neue Montreal Medium"/>
                <a:ea typeface="Neue Montreal Medium"/>
                <a:cs typeface="Neue Montreal Medium"/>
                <a:sym typeface="Neue Montreal Medium"/>
              </a:rPr>
              <a:t>Ngườ</a:t>
            </a:r>
            <a:r>
              <a:rPr lang="en-US" sz="2199" b="true">
                <a:solidFill>
                  <a:srgbClr val="000000"/>
                </a:solidFill>
                <a:latin typeface="Neue Montreal Medium"/>
                <a:ea typeface="Neue Montreal Medium"/>
                <a:cs typeface="Neue Montreal Medium"/>
                <a:sym typeface="Neue Montreal Medium"/>
              </a:rPr>
              <a:t>i chơi đi thứ hai ít có cơ hội</a:t>
            </a:r>
          </a:p>
        </p:txBody>
      </p:sp>
      <p:sp>
        <p:nvSpPr>
          <p:cNvPr name="TextBox 32" id="32"/>
          <p:cNvSpPr txBox="true"/>
          <p:nvPr/>
        </p:nvSpPr>
        <p:spPr>
          <a:xfrm rot="0">
            <a:off x="3316221" y="5241470"/>
            <a:ext cx="6001979" cy="321564"/>
          </a:xfrm>
          <a:prstGeom prst="rect">
            <a:avLst/>
          </a:prstGeom>
        </p:spPr>
        <p:txBody>
          <a:bodyPr anchor="t" rtlCol="false" tIns="0" lIns="0" bIns="0" rIns="0">
            <a:spAutoFit/>
          </a:bodyPr>
          <a:lstStyle/>
          <a:p>
            <a:pPr algn="l">
              <a:lnSpc>
                <a:spcPts val="2507"/>
              </a:lnSpc>
            </a:pPr>
            <a:r>
              <a:rPr lang="en-US" sz="2199" b="true">
                <a:solidFill>
                  <a:srgbClr val="000000"/>
                </a:solidFill>
                <a:latin typeface="Neue Montreal Medium"/>
                <a:ea typeface="Neue Montreal Medium"/>
                <a:cs typeface="Neue Montreal Medium"/>
                <a:sym typeface="Neue Montreal Medium"/>
              </a:rPr>
              <a:t>X Thắng ⟶ Người chơi đi trước có lợi thế rõ ràng</a:t>
            </a:r>
          </a:p>
        </p:txBody>
      </p:sp>
      <p:sp>
        <p:nvSpPr>
          <p:cNvPr name="TextBox 33" id="33"/>
          <p:cNvSpPr txBox="true"/>
          <p:nvPr/>
        </p:nvSpPr>
        <p:spPr>
          <a:xfrm rot="0">
            <a:off x="1855635" y="4365468"/>
            <a:ext cx="911517" cy="381407"/>
          </a:xfrm>
          <a:prstGeom prst="rect">
            <a:avLst/>
          </a:prstGeom>
        </p:spPr>
        <p:txBody>
          <a:bodyPr anchor="t" rtlCol="false" tIns="0" lIns="0" bIns="0" rIns="0">
            <a:spAutoFit/>
          </a:bodyPr>
          <a:lstStyle/>
          <a:p>
            <a:pPr algn="ctr">
              <a:lnSpc>
                <a:spcPts val="2910"/>
              </a:lnSpc>
            </a:pPr>
            <a:r>
              <a:rPr lang="en-US" sz="2553" b="true">
                <a:solidFill>
                  <a:srgbClr val="14320F"/>
                </a:solidFill>
                <a:latin typeface="Neue Montreal Medium"/>
                <a:ea typeface="Neue Montreal Medium"/>
                <a:cs typeface="Neue Montreal Medium"/>
                <a:sym typeface="Neue Montreal Medium"/>
              </a:rPr>
              <a:t>23%</a:t>
            </a:r>
          </a:p>
        </p:txBody>
      </p:sp>
      <p:sp>
        <p:nvSpPr>
          <p:cNvPr name="TextBox 34" id="34"/>
          <p:cNvSpPr txBox="true"/>
          <p:nvPr/>
        </p:nvSpPr>
        <p:spPr>
          <a:xfrm rot="0">
            <a:off x="1855635" y="5237566"/>
            <a:ext cx="911517" cy="381407"/>
          </a:xfrm>
          <a:prstGeom prst="rect">
            <a:avLst/>
          </a:prstGeom>
        </p:spPr>
        <p:txBody>
          <a:bodyPr anchor="t" rtlCol="false" tIns="0" lIns="0" bIns="0" rIns="0">
            <a:spAutoFit/>
          </a:bodyPr>
          <a:lstStyle/>
          <a:p>
            <a:pPr algn="ctr">
              <a:lnSpc>
                <a:spcPts val="2910"/>
              </a:lnSpc>
            </a:pPr>
            <a:r>
              <a:rPr lang="en-US" sz="2553" b="true">
                <a:solidFill>
                  <a:srgbClr val="14320F"/>
                </a:solidFill>
                <a:latin typeface="Neue Montreal Medium"/>
                <a:ea typeface="Neue Montreal Medium"/>
                <a:cs typeface="Neue Montreal Medium"/>
                <a:sym typeface="Neue Montreal Medium"/>
              </a:rPr>
              <a:t>64%</a:t>
            </a:r>
          </a:p>
        </p:txBody>
      </p:sp>
      <p:sp>
        <p:nvSpPr>
          <p:cNvPr name="Freeform 35" id="35"/>
          <p:cNvSpPr/>
          <p:nvPr/>
        </p:nvSpPr>
        <p:spPr>
          <a:xfrm flipH="false" flipV="false" rot="-10800000">
            <a:off x="3057218" y="4465384"/>
            <a:ext cx="106603" cy="205732"/>
          </a:xfrm>
          <a:custGeom>
            <a:avLst/>
            <a:gdLst/>
            <a:ahLst/>
            <a:cxnLst/>
            <a:rect r="r" b="b" t="t" l="l"/>
            <a:pathLst>
              <a:path h="205732" w="106603">
                <a:moveTo>
                  <a:pt x="0" y="0"/>
                </a:moveTo>
                <a:lnTo>
                  <a:pt x="106603" y="0"/>
                </a:lnTo>
                <a:lnTo>
                  <a:pt x="106603" y="205733"/>
                </a:lnTo>
                <a:lnTo>
                  <a:pt x="0" y="205733"/>
                </a:lnTo>
                <a:lnTo>
                  <a:pt x="0" y="0"/>
                </a:lnTo>
                <a:close/>
              </a:path>
            </a:pathLst>
          </a:custGeom>
          <a:blipFill>
            <a:blip r:embed="rId7">
              <a:extLst>
                <a:ext uri="{96DAC541-7B7A-43D3-8B79-37D633B846F1}">
                  <asvg:svgBlip xmlns:asvg="http://schemas.microsoft.com/office/drawing/2016/SVG/main" r:embed="rId8"/>
                </a:ext>
              </a:extLst>
            </a:blip>
            <a:stretch>
              <a:fillRect l="0" t="0" r="-301015" b="0"/>
            </a:stretch>
          </a:blipFill>
        </p:spPr>
      </p:sp>
      <p:sp>
        <p:nvSpPr>
          <p:cNvPr name="Freeform 36" id="36"/>
          <p:cNvSpPr/>
          <p:nvPr/>
        </p:nvSpPr>
        <p:spPr>
          <a:xfrm flipH="false" flipV="false" rot="-10800000">
            <a:off x="3057218" y="5325441"/>
            <a:ext cx="106603" cy="205732"/>
          </a:xfrm>
          <a:custGeom>
            <a:avLst/>
            <a:gdLst/>
            <a:ahLst/>
            <a:cxnLst/>
            <a:rect r="r" b="b" t="t" l="l"/>
            <a:pathLst>
              <a:path h="205732" w="106603">
                <a:moveTo>
                  <a:pt x="0" y="0"/>
                </a:moveTo>
                <a:lnTo>
                  <a:pt x="106603" y="0"/>
                </a:lnTo>
                <a:lnTo>
                  <a:pt x="106603" y="205732"/>
                </a:lnTo>
                <a:lnTo>
                  <a:pt x="0" y="205732"/>
                </a:lnTo>
                <a:lnTo>
                  <a:pt x="0" y="0"/>
                </a:lnTo>
                <a:close/>
              </a:path>
            </a:pathLst>
          </a:custGeom>
          <a:blipFill>
            <a:blip r:embed="rId7">
              <a:extLst>
                <a:ext uri="{96DAC541-7B7A-43D3-8B79-37D633B846F1}">
                  <asvg:svgBlip xmlns:asvg="http://schemas.microsoft.com/office/drawing/2016/SVG/main" r:embed="rId8"/>
                </a:ext>
              </a:extLst>
            </a:blip>
            <a:stretch>
              <a:fillRect l="0" t="0" r="-301015" b="0"/>
            </a:stretch>
          </a:blipFill>
        </p:spPr>
      </p:sp>
      <p:sp>
        <p:nvSpPr>
          <p:cNvPr name="TextBox 37" id="37"/>
          <p:cNvSpPr txBox="true"/>
          <p:nvPr/>
        </p:nvSpPr>
        <p:spPr>
          <a:xfrm rot="0">
            <a:off x="1028700" y="1867398"/>
            <a:ext cx="15903673" cy="879475"/>
          </a:xfrm>
          <a:prstGeom prst="rect">
            <a:avLst/>
          </a:prstGeom>
        </p:spPr>
        <p:txBody>
          <a:bodyPr anchor="t" rtlCol="false" tIns="0" lIns="0" bIns="0" rIns="0">
            <a:spAutoFit/>
          </a:bodyPr>
          <a:lstStyle/>
          <a:p>
            <a:pPr algn="l">
              <a:lnSpc>
                <a:spcPts val="3574"/>
              </a:lnSpc>
            </a:pPr>
            <a:r>
              <a:rPr lang="en-US" sz="2499">
                <a:solidFill>
                  <a:srgbClr val="000000"/>
                </a:solidFill>
                <a:latin typeface="Neue Montreal"/>
                <a:ea typeface="Neue Montreal"/>
                <a:cs typeface="Neue Montreal"/>
                <a:sym typeface="Neue Montreal"/>
              </a:rPr>
              <a:t>Trước khi thử các chiến lược thông minh hơn, ta thiết lập một mốc chuẩn: cả hai người chơi chọn nước đi hoàn toàn ngẫu nhiên.</a:t>
            </a:r>
            <a:r>
              <a:rPr lang="en-US" sz="2499">
                <a:solidFill>
                  <a:srgbClr val="000000"/>
                </a:solidFill>
                <a:latin typeface="Neue Montreal"/>
                <a:ea typeface="Neue Montreal"/>
                <a:cs typeface="Neue Montreal"/>
                <a:sym typeface="Neue Montreal"/>
              </a:rPr>
              <a:t> Chạy 100 ván đấu giữa hai người chơi ngẫu nh</a:t>
            </a:r>
            <a:r>
              <a:rPr lang="en-US" sz="2499" u="none">
                <a:solidFill>
                  <a:srgbClr val="000000"/>
                </a:solidFill>
                <a:latin typeface="Neue Montreal"/>
                <a:ea typeface="Neue Montreal"/>
                <a:cs typeface="Neue Montreal"/>
                <a:sym typeface="Neue Montreal"/>
              </a:rPr>
              <a:t>i</a:t>
            </a:r>
            <a:r>
              <a:rPr lang="en-US" sz="2499">
                <a:solidFill>
                  <a:srgbClr val="000000"/>
                </a:solidFill>
                <a:latin typeface="Neue Montreal"/>
                <a:ea typeface="Neue Montreal"/>
                <a:cs typeface="Neue Montreal"/>
                <a:sym typeface="Neue Montreal"/>
              </a:rPr>
              <a:t>ên </a:t>
            </a:r>
            <a:r>
              <a:rPr lang="en-US" sz="2499" u="none">
                <a:solidFill>
                  <a:srgbClr val="000000"/>
                </a:solidFill>
                <a:latin typeface="Neue Montreal"/>
                <a:ea typeface="Neue Montreal"/>
                <a:cs typeface="Neue Montreal"/>
                <a:sym typeface="Neue Montreal"/>
              </a:rPr>
              <a:t>c</a:t>
            </a:r>
            <a:r>
              <a:rPr lang="en-US" sz="2499">
                <a:solidFill>
                  <a:srgbClr val="000000"/>
                </a:solidFill>
                <a:latin typeface="Neue Montreal"/>
                <a:ea typeface="Neue Montreal"/>
                <a:cs typeface="Neue Montreal"/>
                <a:sym typeface="Neue Montreal"/>
              </a:rPr>
              <a:t>h</a:t>
            </a:r>
            <a:r>
              <a:rPr lang="en-US" sz="2499" u="none">
                <a:solidFill>
                  <a:srgbClr val="000000"/>
                </a:solidFill>
                <a:latin typeface="Neue Montreal"/>
                <a:ea typeface="Neue Montreal"/>
                <a:cs typeface="Neue Montreal"/>
                <a:sym typeface="Neue Montreal"/>
              </a:rPr>
              <a:t>o</a:t>
            </a:r>
            <a:r>
              <a:rPr lang="en-US" sz="2499">
                <a:solidFill>
                  <a:srgbClr val="000000"/>
                </a:solidFill>
                <a:latin typeface="Neue Montreal"/>
                <a:ea typeface="Neue Montreal"/>
                <a:cs typeface="Neue Montreal"/>
                <a:sym typeface="Neue Montreal"/>
              </a:rPr>
              <a:t> kết quả:</a:t>
            </a:r>
          </a:p>
        </p:txBody>
      </p:sp>
      <p:sp>
        <p:nvSpPr>
          <p:cNvPr name="TextBox 38" id="38"/>
          <p:cNvSpPr txBox="true"/>
          <p:nvPr/>
        </p:nvSpPr>
        <p:spPr>
          <a:xfrm rot="0">
            <a:off x="1028700" y="6497464"/>
            <a:ext cx="8975338" cy="1774825"/>
          </a:xfrm>
          <a:prstGeom prst="rect">
            <a:avLst/>
          </a:prstGeom>
        </p:spPr>
        <p:txBody>
          <a:bodyPr anchor="t" rtlCol="false" tIns="0" lIns="0" bIns="0" rIns="0">
            <a:spAutoFit/>
          </a:bodyPr>
          <a:lstStyle/>
          <a:p>
            <a:pPr algn="l">
              <a:lnSpc>
                <a:spcPts val="3574"/>
              </a:lnSpc>
            </a:pPr>
            <a:r>
              <a:rPr lang="en-US" sz="2499">
                <a:solidFill>
                  <a:srgbClr val="000000"/>
                </a:solidFill>
                <a:latin typeface="Neue Montreal"/>
                <a:ea typeface="Neue Montreal"/>
                <a:cs typeface="Neue Montreal"/>
                <a:sym typeface="Neue Montreal"/>
              </a:rPr>
              <a:t>Thời gian trung bình cho 100 ván là ~76 ms. </a:t>
            </a:r>
            <a:r>
              <a:rPr lang="en-US" sz="2499" b="true">
                <a:solidFill>
                  <a:srgbClr val="000000"/>
                </a:solidFill>
                <a:latin typeface="Neue Montreal Bold"/>
                <a:ea typeface="Neue Montreal Bold"/>
                <a:cs typeface="Neue Montreal Bold"/>
                <a:sym typeface="Neue Montreal Bold"/>
              </a:rPr>
              <a:t>Người chơi đi trước (X) có lợi thế rõ ràng</a:t>
            </a:r>
            <a:r>
              <a:rPr lang="en-US" sz="2499">
                <a:solidFill>
                  <a:srgbClr val="000000"/>
                </a:solidFill>
                <a:latin typeface="Neue Montreal"/>
                <a:ea typeface="Neue Montreal"/>
                <a:cs typeface="Neue Montreal"/>
                <a:sym typeface="Neue Montreal"/>
              </a:rPr>
              <a:t> trong trò chơi Tic-Tac-Toe, ngay cả khi hai bên đều chọn nước đi ngẫu nhiên.</a:t>
            </a:r>
            <a:r>
              <a:rPr lang="en-US" sz="2499">
                <a:solidFill>
                  <a:srgbClr val="000000"/>
                </a:solidFill>
                <a:latin typeface="Neue Montreal"/>
                <a:ea typeface="Neue Montreal"/>
                <a:cs typeface="Neue Montreal"/>
                <a:sym typeface="Neue Montreal"/>
              </a:rPr>
              <a:t> Điều này cho thấy vị trí ban đầu là yếu tố quan trọng trong trò </a:t>
            </a:r>
            <a:r>
              <a:rPr lang="en-US" sz="2499" u="none">
                <a:solidFill>
                  <a:srgbClr val="000000"/>
                </a:solidFill>
                <a:latin typeface="Neue Montreal"/>
                <a:ea typeface="Neue Montreal"/>
                <a:cs typeface="Neue Montreal"/>
                <a:sym typeface="Neue Montreal"/>
              </a:rPr>
              <a:t>c</a:t>
            </a:r>
            <a:r>
              <a:rPr lang="en-US" sz="2499">
                <a:solidFill>
                  <a:srgbClr val="000000"/>
                </a:solidFill>
                <a:latin typeface="Neue Montreal"/>
                <a:ea typeface="Neue Montreal"/>
                <a:cs typeface="Neue Montreal"/>
                <a:sym typeface="Neue Montreal"/>
              </a:rPr>
              <a:t>hơi.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6121" y="7933785"/>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578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544944">
            <a:off x="-4304910" y="6096638"/>
            <a:ext cx="12577510" cy="5093892"/>
          </a:xfrm>
          <a:custGeom>
            <a:avLst/>
            <a:gdLst/>
            <a:ahLst/>
            <a:cxnLst/>
            <a:rect r="r" b="b" t="t" l="l"/>
            <a:pathLst>
              <a:path h="5093892" w="12577510">
                <a:moveTo>
                  <a:pt x="0" y="0"/>
                </a:moveTo>
                <a:lnTo>
                  <a:pt x="12577511" y="0"/>
                </a:lnTo>
                <a:lnTo>
                  <a:pt x="12577511" y="5093892"/>
                </a:lnTo>
                <a:lnTo>
                  <a:pt x="0" y="5093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880409">
            <a:off x="16401168" y="-2300517"/>
            <a:ext cx="3745477" cy="4898767"/>
          </a:xfrm>
          <a:custGeom>
            <a:avLst/>
            <a:gdLst/>
            <a:ahLst/>
            <a:cxnLst/>
            <a:rect r="r" b="b" t="t" l="l"/>
            <a:pathLst>
              <a:path h="4898767" w="3745477">
                <a:moveTo>
                  <a:pt x="0" y="0"/>
                </a:moveTo>
                <a:lnTo>
                  <a:pt x="3745477" y="0"/>
                </a:lnTo>
                <a:lnTo>
                  <a:pt x="3745477" y="4898767"/>
                </a:lnTo>
                <a:lnTo>
                  <a:pt x="0" y="4898767"/>
                </a:lnTo>
                <a:lnTo>
                  <a:pt x="0" y="0"/>
                </a:lnTo>
                <a:close/>
              </a:path>
            </a:pathLst>
          </a:custGeom>
          <a:blipFill>
            <a:blip r:embed="rId4">
              <a:extLst>
                <a:ext uri="{96DAC541-7B7A-43D3-8B79-37D633B846F1}">
                  <asvg:svgBlip xmlns:asvg="http://schemas.microsoft.com/office/drawing/2016/SVG/main" r:embed="rId5"/>
                </a:ext>
              </a:extLst>
            </a:blip>
            <a:stretch>
              <a:fillRect l="-182671" t="-20218" r="0" b="0"/>
            </a:stretch>
          </a:blipFill>
        </p:spPr>
      </p:sp>
      <p:sp>
        <p:nvSpPr>
          <p:cNvPr name="Freeform 7" id="7"/>
          <p:cNvSpPr/>
          <p:nvPr/>
        </p:nvSpPr>
        <p:spPr>
          <a:xfrm flipH="false" flipV="false" rot="0">
            <a:off x="711067" y="9239250"/>
            <a:ext cx="673366" cy="291231"/>
          </a:xfrm>
          <a:custGeom>
            <a:avLst/>
            <a:gdLst/>
            <a:ahLst/>
            <a:cxnLst/>
            <a:rect r="r" b="b" t="t" l="l"/>
            <a:pathLst>
              <a:path h="291231" w="673366">
                <a:moveTo>
                  <a:pt x="0" y="0"/>
                </a:moveTo>
                <a:lnTo>
                  <a:pt x="673366" y="0"/>
                </a:lnTo>
                <a:lnTo>
                  <a:pt x="673366" y="291231"/>
                </a:lnTo>
                <a:lnTo>
                  <a:pt x="0" y="291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46435">
            <a:off x="14021080" y="6956703"/>
            <a:ext cx="4630035" cy="4603195"/>
          </a:xfrm>
          <a:custGeom>
            <a:avLst/>
            <a:gdLst/>
            <a:ahLst/>
            <a:cxnLst/>
            <a:rect r="r" b="b" t="t" l="l"/>
            <a:pathLst>
              <a:path h="4603195" w="4630035">
                <a:moveTo>
                  <a:pt x="0" y="0"/>
                </a:moveTo>
                <a:lnTo>
                  <a:pt x="4630035" y="0"/>
                </a:lnTo>
                <a:lnTo>
                  <a:pt x="4630035" y="4603194"/>
                </a:lnTo>
                <a:lnTo>
                  <a:pt x="0" y="4603194"/>
                </a:lnTo>
                <a:lnTo>
                  <a:pt x="0" y="0"/>
                </a:lnTo>
                <a:close/>
              </a:path>
            </a:pathLst>
          </a:custGeom>
          <a:blipFill>
            <a:blip r:embed="rId8">
              <a:alphaModFix amt="63000"/>
            </a:blip>
            <a:stretch>
              <a:fillRect l="0" t="0" r="0" b="0"/>
            </a:stretch>
          </a:blipFill>
        </p:spPr>
      </p:sp>
      <p:sp>
        <p:nvSpPr>
          <p:cNvPr name="TextBox 9" id="9"/>
          <p:cNvSpPr txBox="true"/>
          <p:nvPr/>
        </p:nvSpPr>
        <p:spPr>
          <a:xfrm rot="0">
            <a:off x="2732199" y="3192871"/>
            <a:ext cx="10286379" cy="5450713"/>
          </a:xfrm>
          <a:prstGeom prst="rect">
            <a:avLst/>
          </a:prstGeom>
        </p:spPr>
        <p:txBody>
          <a:bodyPr anchor="t" rtlCol="false" tIns="0" lIns="0" bIns="0" rIns="0">
            <a:spAutoFit/>
          </a:bodyPr>
          <a:lstStyle/>
          <a:p>
            <a:pPr algn="just">
              <a:lnSpc>
                <a:spcPts val="3146"/>
              </a:lnSpc>
            </a:pPr>
            <a:r>
              <a:rPr lang="en-US" sz="2200">
                <a:solidFill>
                  <a:srgbClr val="000000"/>
                </a:solidFill>
                <a:latin typeface="Neue Montreal"/>
                <a:ea typeface="Neue Montreal"/>
                <a:cs typeface="Neue Montreal"/>
                <a:sym typeface="Neue Montreal"/>
              </a:rPr>
              <a:t> Các hàm cơ bản để điều khiển logic trò chơi được cài đặt trong file tictactoe.py.</a:t>
            </a:r>
          </a:p>
          <a:p>
            <a:pPr algn="just">
              <a:lnSpc>
                <a:spcPts val="3146"/>
              </a:lnSpc>
            </a:pPr>
            <a:r>
              <a:rPr lang="en-US" sz="2200">
                <a:solidFill>
                  <a:srgbClr val="000000"/>
                </a:solidFill>
                <a:latin typeface="Neue Montreal"/>
                <a:ea typeface="Neue Montreal"/>
                <a:cs typeface="Neue Montreal"/>
                <a:sym typeface="Neue Montreal"/>
              </a:rPr>
              <a:t>  Chúng bao gồm:</a:t>
            </a:r>
          </a:p>
          <a:p>
            <a:pPr algn="just" marL="474981" indent="-237491" lvl="1">
              <a:lnSpc>
                <a:spcPts val="3146"/>
              </a:lnSpc>
              <a:buFont typeface="Arial"/>
              <a:buChar char="•"/>
            </a:pPr>
            <a:r>
              <a:rPr lang="en-US" sz="2200">
                <a:solidFill>
                  <a:srgbClr val="000000"/>
                </a:solidFill>
                <a:latin typeface="Neue Montreal"/>
                <a:ea typeface="Neue Montreal"/>
                <a:cs typeface="Neue Montreal"/>
                <a:sym typeface="Neue Montreal"/>
              </a:rPr>
              <a:t>empty_board() – tạo bàn cờ trống 3x3.</a:t>
            </a:r>
          </a:p>
          <a:p>
            <a:pPr algn="just" marL="474981" indent="-237491" lvl="1">
              <a:lnSpc>
                <a:spcPts val="3146"/>
              </a:lnSpc>
              <a:buFont typeface="Arial"/>
              <a:buChar char="•"/>
            </a:pPr>
            <a:r>
              <a:rPr lang="en-US" sz="2200">
                <a:solidFill>
                  <a:srgbClr val="000000"/>
                </a:solidFill>
                <a:latin typeface="Neue Montreal"/>
                <a:ea typeface="Neue Montreal"/>
                <a:cs typeface="Neue Montreal"/>
                <a:sym typeface="Neue Montreal"/>
              </a:rPr>
              <a:t>actions(board) – trả về danh sách các ô còn trống (nước đi hợp lệ).</a:t>
            </a:r>
          </a:p>
          <a:p>
            <a:pPr algn="just" marL="474981" indent="-237491" lvl="1">
              <a:lnSpc>
                <a:spcPts val="3146"/>
              </a:lnSpc>
              <a:buFont typeface="Arial"/>
              <a:buChar char="•"/>
            </a:pPr>
            <a:r>
              <a:rPr lang="en-US" sz="2200">
                <a:solidFill>
                  <a:srgbClr val="000000"/>
                </a:solidFill>
                <a:latin typeface="Neue Montreal"/>
                <a:ea typeface="Neue Montreal"/>
                <a:cs typeface="Neue Montreal"/>
                <a:sym typeface="Neue Montreal"/>
              </a:rPr>
              <a:t>result(board, move) – trả về bàn cờ mới sau khi người chơi thực hiện nước đi.</a:t>
            </a:r>
          </a:p>
          <a:p>
            <a:pPr algn="just" marL="474981" indent="-237491" lvl="1">
              <a:lnSpc>
                <a:spcPts val="3146"/>
              </a:lnSpc>
              <a:buFont typeface="Arial"/>
              <a:buChar char="•"/>
            </a:pPr>
            <a:r>
              <a:rPr lang="en-US" sz="2200">
                <a:solidFill>
                  <a:srgbClr val="000000"/>
                </a:solidFill>
                <a:latin typeface="Neue Montreal"/>
                <a:ea typeface="Neue Montreal"/>
                <a:cs typeface="Neue Montreal"/>
                <a:sym typeface="Neue Montreal"/>
              </a:rPr>
              <a:t>terminal(board) – kiểm tra xem trò chơi đã kết thúc chưa.</a:t>
            </a:r>
          </a:p>
          <a:p>
            <a:pPr algn="just" marL="474981" indent="-237491" lvl="1">
              <a:lnSpc>
                <a:spcPts val="3146"/>
              </a:lnSpc>
              <a:buFont typeface="Arial"/>
              <a:buChar char="•"/>
            </a:pPr>
            <a:r>
              <a:rPr lang="en-US" sz="2200">
                <a:solidFill>
                  <a:srgbClr val="000000"/>
                </a:solidFill>
                <a:latin typeface="Neue Montreal"/>
                <a:ea typeface="Neue Montreal"/>
                <a:cs typeface="Neue Montreal"/>
                <a:sym typeface="Neue Montreal"/>
              </a:rPr>
              <a:t>utility(board) – trả</a:t>
            </a:r>
            <a:r>
              <a:rPr lang="en-US" sz="2200">
                <a:solidFill>
                  <a:srgbClr val="000000"/>
                </a:solidFill>
                <a:latin typeface="Neue Montreal"/>
                <a:ea typeface="Neue Montreal"/>
                <a:cs typeface="Neue Montreal"/>
                <a:sym typeface="Neue Montreal"/>
              </a:rPr>
              <a:t> về điểm số của trạng thái bàn cờ:</a:t>
            </a:r>
          </a:p>
          <a:p>
            <a:pPr algn="just" marL="949962" indent="-316654" lvl="2">
              <a:lnSpc>
                <a:spcPts val="3146"/>
              </a:lnSpc>
              <a:buFont typeface="Arial"/>
              <a:buChar char="⚬"/>
            </a:pPr>
            <a:r>
              <a:rPr lang="en-US" sz="2200">
                <a:solidFill>
                  <a:srgbClr val="000000"/>
                </a:solidFill>
                <a:latin typeface="Neue Montreal"/>
                <a:ea typeface="Neue Montreal"/>
                <a:cs typeface="Neue Montreal"/>
                <a:sym typeface="Neue Montreal"/>
              </a:rPr>
              <a:t>1 nếu X thắng,</a:t>
            </a:r>
          </a:p>
          <a:p>
            <a:pPr algn="just" marL="949962" indent="-316654" lvl="2">
              <a:lnSpc>
                <a:spcPts val="3146"/>
              </a:lnSpc>
              <a:buFont typeface="Arial"/>
              <a:buChar char="⚬"/>
            </a:pPr>
            <a:r>
              <a:rPr lang="en-US" sz="2200">
                <a:solidFill>
                  <a:srgbClr val="000000"/>
                </a:solidFill>
                <a:latin typeface="Neue Montreal"/>
                <a:ea typeface="Neue Montreal"/>
                <a:cs typeface="Neue Montreal"/>
                <a:sym typeface="Neue Montreal"/>
              </a:rPr>
              <a:t>-1 nếu O thắng,</a:t>
            </a:r>
          </a:p>
          <a:p>
            <a:pPr algn="just" marL="949962" indent="-316654" lvl="2">
              <a:lnSpc>
                <a:spcPts val="3146"/>
              </a:lnSpc>
              <a:buFont typeface="Arial"/>
              <a:buChar char="⚬"/>
            </a:pPr>
            <a:r>
              <a:rPr lang="en-US" sz="2200">
                <a:solidFill>
                  <a:srgbClr val="000000"/>
                </a:solidFill>
                <a:latin typeface="Neue Montreal"/>
                <a:ea typeface="Neue Montreal"/>
                <a:cs typeface="Neue Montreal"/>
                <a:sym typeface="Neue Montreal"/>
              </a:rPr>
              <a:t>0 nếu hòa.</a:t>
            </a:r>
          </a:p>
          <a:p>
            <a:pPr algn="just" marL="474981" indent="-237491" lvl="1">
              <a:lnSpc>
                <a:spcPts val="3146"/>
              </a:lnSpc>
              <a:buFont typeface="Arial"/>
              <a:buChar char="•"/>
            </a:pPr>
            <a:r>
              <a:rPr lang="en-US" sz="2200">
                <a:solidFill>
                  <a:srgbClr val="000000"/>
                </a:solidFill>
                <a:latin typeface="Neue Montreal"/>
                <a:ea typeface="Neue Montreal"/>
                <a:cs typeface="Neue Montreal"/>
                <a:sym typeface="Neue Montreal"/>
              </a:rPr>
              <a:t>other(player) – đổi lượt giữa hai người chơi (X ↔ O).</a:t>
            </a:r>
          </a:p>
          <a:p>
            <a:pPr algn="just" marL="474981" indent="-237491" lvl="1">
              <a:lnSpc>
                <a:spcPts val="3146"/>
              </a:lnSpc>
              <a:buFont typeface="Arial"/>
              <a:buChar char="•"/>
            </a:pPr>
            <a:r>
              <a:rPr lang="en-US" sz="2200">
                <a:solidFill>
                  <a:srgbClr val="000000"/>
                </a:solidFill>
                <a:latin typeface="Neue Montreal"/>
                <a:ea typeface="Neue Montreal"/>
                <a:cs typeface="Neue Montreal"/>
                <a:sym typeface="Neue Montreal"/>
              </a:rPr>
              <a:t>show_board(board) – hiển thị bàn cờ hiện tại ra màn hình.</a:t>
            </a:r>
          </a:p>
          <a:p>
            <a:pPr algn="just" marL="474981" indent="-237491" lvl="1">
              <a:lnSpc>
                <a:spcPts val="3146"/>
              </a:lnSpc>
              <a:buFont typeface="Arial"/>
              <a:buChar char="•"/>
            </a:pPr>
            <a:r>
              <a:rPr lang="en-US" sz="2200">
                <a:solidFill>
                  <a:srgbClr val="000000"/>
                </a:solidFill>
                <a:latin typeface="Neue Montreal"/>
                <a:ea typeface="Neue Montreal"/>
                <a:cs typeface="Neue Montreal"/>
                <a:sym typeface="Neue Montreal"/>
              </a:rPr>
              <a:t>random_player(board) – chọn ngẫu nhiên một nước đi hợp lệ.</a:t>
            </a:r>
          </a:p>
          <a:p>
            <a:pPr algn="just" marL="474981" indent="-237491" lvl="1">
              <a:lnSpc>
                <a:spcPts val="3146"/>
              </a:lnSpc>
              <a:buFont typeface="Arial"/>
              <a:buChar char="•"/>
            </a:pPr>
            <a:r>
              <a:rPr lang="en-US" sz="2200">
                <a:solidFill>
                  <a:srgbClr val="000000"/>
                </a:solidFill>
                <a:latin typeface="Neue Montreal"/>
                <a:ea typeface="Neue Montreal"/>
                <a:cs typeface="Neue Montreal"/>
                <a:sym typeface="Neue Montreal"/>
              </a:rPr>
              <a:t>play(p1, p2) – chạy toàn bộ trò chơi giữa hai người chơi (có thể là người hoặc máy).</a:t>
            </a:r>
          </a:p>
        </p:txBody>
      </p:sp>
      <p:sp>
        <p:nvSpPr>
          <p:cNvPr name="Freeform 10" id="10"/>
          <p:cNvSpPr/>
          <p:nvPr/>
        </p:nvSpPr>
        <p:spPr>
          <a:xfrm flipH="false" flipV="false" rot="0">
            <a:off x="3918992" y="8796786"/>
            <a:ext cx="9581181" cy="588079"/>
          </a:xfrm>
          <a:custGeom>
            <a:avLst/>
            <a:gdLst/>
            <a:ahLst/>
            <a:cxnLst/>
            <a:rect r="r" b="b" t="t" l="l"/>
            <a:pathLst>
              <a:path h="588079" w="9581181">
                <a:moveTo>
                  <a:pt x="0" y="0"/>
                </a:moveTo>
                <a:lnTo>
                  <a:pt x="9581181" y="0"/>
                </a:lnTo>
                <a:lnTo>
                  <a:pt x="9581181" y="588079"/>
                </a:lnTo>
                <a:lnTo>
                  <a:pt x="0" y="588079"/>
                </a:lnTo>
                <a:lnTo>
                  <a:pt x="0" y="0"/>
                </a:lnTo>
                <a:close/>
              </a:path>
            </a:pathLst>
          </a:custGeom>
          <a:blipFill>
            <a:blip r:embed="rId9"/>
            <a:stretch>
              <a:fillRect l="0" t="0" r="0" b="-13077"/>
            </a:stretch>
          </a:blipFill>
        </p:spPr>
      </p:sp>
      <p:sp>
        <p:nvSpPr>
          <p:cNvPr name="Freeform 11" id="11"/>
          <p:cNvSpPr/>
          <p:nvPr/>
        </p:nvSpPr>
        <p:spPr>
          <a:xfrm flipH="false" flipV="false" rot="2501404">
            <a:off x="15982650" y="265186"/>
            <a:ext cx="4610699" cy="5569620"/>
          </a:xfrm>
          <a:custGeom>
            <a:avLst/>
            <a:gdLst/>
            <a:ahLst/>
            <a:cxnLst/>
            <a:rect r="r" b="b" t="t" l="l"/>
            <a:pathLst>
              <a:path h="5569620" w="4610699">
                <a:moveTo>
                  <a:pt x="0" y="0"/>
                </a:moveTo>
                <a:lnTo>
                  <a:pt x="4610700" y="0"/>
                </a:lnTo>
                <a:lnTo>
                  <a:pt x="4610700" y="5569620"/>
                </a:lnTo>
                <a:lnTo>
                  <a:pt x="0" y="5569620"/>
                </a:lnTo>
                <a:lnTo>
                  <a:pt x="0" y="0"/>
                </a:lnTo>
                <a:close/>
              </a:path>
            </a:pathLst>
          </a:custGeom>
          <a:blipFill>
            <a:blip r:embed="rId10">
              <a:alphaModFix amt="69000"/>
            </a:blip>
            <a:stretch>
              <a:fillRect l="0" t="0" r="0" b="0"/>
            </a:stretch>
          </a:blipFill>
        </p:spPr>
      </p:sp>
      <p:sp>
        <p:nvSpPr>
          <p:cNvPr name="TextBox 12" id="12"/>
          <p:cNvSpPr txBox="true"/>
          <p:nvPr/>
        </p:nvSpPr>
        <p:spPr>
          <a:xfrm rot="0">
            <a:off x="2290929" y="2608261"/>
            <a:ext cx="7186905" cy="44173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1.  Chuẩn bị môi trường và import thư viện</a:t>
            </a:r>
          </a:p>
        </p:txBody>
      </p:sp>
      <p:sp>
        <p:nvSpPr>
          <p:cNvPr name="TextBox 13" id="13"/>
          <p:cNvSpPr txBox="true"/>
          <p:nvPr/>
        </p:nvSpPr>
        <p:spPr>
          <a:xfrm rot="0">
            <a:off x="1964795" y="1966500"/>
            <a:ext cx="5910593" cy="441735"/>
          </a:xfrm>
          <a:prstGeom prst="rect">
            <a:avLst/>
          </a:prstGeom>
        </p:spPr>
        <p:txBody>
          <a:bodyPr anchor="t" rtlCol="false" tIns="0" lIns="0" bIns="0" rIns="0">
            <a:spAutoFit/>
          </a:bodyPr>
          <a:lstStyle/>
          <a:p>
            <a:pPr algn="l">
              <a:lnSpc>
                <a:spcPts val="3386"/>
              </a:lnSpc>
            </a:pPr>
            <a:r>
              <a:rPr lang="en-US" sz="2970" b="true">
                <a:solidFill>
                  <a:srgbClr val="357529"/>
                </a:solidFill>
                <a:latin typeface="Neue Montreal Bold"/>
                <a:ea typeface="Neue Montreal Bold"/>
                <a:cs typeface="Neue Montreal Bold"/>
                <a:sym typeface="Neue Montreal Bold"/>
              </a:rPr>
              <a:t>II. Tic Tac Toe – Interactive Version</a:t>
            </a:r>
          </a:p>
        </p:txBody>
      </p:sp>
      <p:sp>
        <p:nvSpPr>
          <p:cNvPr name="TextBox 14" id="14"/>
          <p:cNvSpPr txBox="true"/>
          <p:nvPr/>
        </p:nvSpPr>
        <p:spPr>
          <a:xfrm rot="0">
            <a:off x="1028700" y="816461"/>
            <a:ext cx="12471473" cy="954432"/>
          </a:xfrm>
          <a:prstGeom prst="rect">
            <a:avLst/>
          </a:prstGeom>
        </p:spPr>
        <p:txBody>
          <a:bodyPr anchor="t" rtlCol="false" tIns="0" lIns="0" bIns="0" rIns="0">
            <a:spAutoFit/>
          </a:bodyPr>
          <a:lstStyle/>
          <a:p>
            <a:pPr algn="l">
              <a:lnSpc>
                <a:spcPts val="7768"/>
              </a:lnSpc>
            </a:pPr>
            <a:r>
              <a:rPr lang="en-US" sz="5548" b="true">
                <a:solidFill>
                  <a:srgbClr val="457800"/>
                </a:solidFill>
                <a:latin typeface="Neue Montreal Bold"/>
                <a:ea typeface="Neue Montreal Bold"/>
                <a:cs typeface="Neue Montreal Bold"/>
                <a:sym typeface="Neue Montreal Bold"/>
              </a:rPr>
              <a:t>Tic-Tac-Toe (Definition &amp; Interactive)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DAG2O0xno3g</dc:identifier>
  <dcterms:modified xsi:type="dcterms:W3CDTF">2011-08-01T06:04:30Z</dcterms:modified>
  <cp:revision>1</cp:revision>
  <dc:title>2025</dc:title>
</cp:coreProperties>
</file>